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2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86462" autoAdjust="0"/>
  </p:normalViewPr>
  <p:slideViewPr>
    <p:cSldViewPr snapToGrid="0" snapToObjects="1">
      <p:cViewPr>
        <p:scale>
          <a:sx n="103" d="100"/>
          <a:sy n="103" d="100"/>
        </p:scale>
        <p:origin x="-12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0B9CE-F5CC-3642-BD7F-EF56BA4DFE7B}" type="datetimeFigureOut">
              <a:rPr lang="en-US" smtClean="0"/>
              <a:t>8/28/12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CE94D-8018-4047-84E8-3012E543F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r>
              <a:rPr lang="en-US" baseline="0" dirty="0" smtClean="0"/>
              <a:t> link/picture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E94D-8018-4047-84E8-3012E543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E94D-8018-4047-84E8-3012E543F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8288"/>
            <a:ext cx="6508377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14208"/>
            <a:ext cx="6508377" cy="423795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04" r="77558"/>
          <a:stretch/>
        </p:blipFill>
        <p:spPr>
          <a:xfrm>
            <a:off x="7361734" y="707309"/>
            <a:ext cx="1351946" cy="720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udentaid.ed.gov" TargetMode="External"/><Relationship Id="rId3" Type="http://schemas.openxmlformats.org/officeDocument/2006/relationships/hyperlink" Target="http://www.uchastings.edu/financial-ai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aid.ed.gov/sites/default/files/public-service-employment-certification-form.pdf" TargetMode="External"/><Relationship Id="rId4" Type="http://schemas.openxmlformats.org/officeDocument/2006/relationships/hyperlink" Target="http://studentaid.ed.gov/sites/default/files/public-service-employment-certification-form-instructions.pdf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9840" y="1808754"/>
            <a:ext cx="4500392" cy="10486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Got Debt?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851" y="4438436"/>
            <a:ext cx="4449522" cy="102679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Laurah Turner, PhD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Assistant Director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Center for the Enhancement of Teaching and Learning (CET&amp;L)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9" y="2002358"/>
            <a:ext cx="3659562" cy="36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1"/>
    </mc:Choice>
    <mc:Fallback xmlns="">
      <p:transition xmlns:p14="http://schemas.microsoft.com/office/powerpoint/2010/main" spd="slow" advTm="64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do after I become eligible for PSLF?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208"/>
            <a:ext cx="6299464" cy="4237957"/>
          </a:xfrm>
        </p:spPr>
        <p:txBody>
          <a:bodyPr>
            <a:normAutofit/>
          </a:bodyPr>
          <a:lstStyle/>
          <a:p>
            <a:r>
              <a:rPr lang="en-US" dirty="0"/>
              <a:t>After </a:t>
            </a:r>
            <a:r>
              <a:rPr lang="en-US" dirty="0" smtClean="0"/>
              <a:t>your </a:t>
            </a:r>
            <a:r>
              <a:rPr lang="en-US" dirty="0"/>
              <a:t>120th qualifying payment, you will need to submit the PSLF application to receive loan forgiveness.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application is under development </a:t>
            </a:r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/>
              <a:t>be available </a:t>
            </a:r>
            <a:r>
              <a:rPr lang="en-US" dirty="0" smtClean="0"/>
              <a:t>October </a:t>
            </a:r>
            <a:r>
              <a:rPr lang="en-US" dirty="0"/>
              <a:t>2017.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must be working for a qualified public service organization </a:t>
            </a:r>
            <a:r>
              <a:rPr lang="en-US" dirty="0">
                <a:solidFill>
                  <a:srgbClr val="FFFF00"/>
                </a:solidFill>
              </a:rPr>
              <a:t>at the time you submit </a:t>
            </a:r>
            <a:r>
              <a:rPr lang="en-US" dirty="0"/>
              <a:t>the application for forgiveness </a:t>
            </a:r>
            <a:r>
              <a:rPr lang="en-US" b="1" u="sng" dirty="0">
                <a:solidFill>
                  <a:srgbClr val="FFFF00"/>
                </a:solidFill>
              </a:rPr>
              <a:t>and</a:t>
            </a:r>
            <a:r>
              <a:rPr lang="en-US" dirty="0">
                <a:solidFill>
                  <a:srgbClr val="FFFF00"/>
                </a:solidFill>
              </a:rPr>
              <a:t> at the time the remaining balance on your loan is forgiven</a:t>
            </a:r>
            <a:r>
              <a:rPr lang="en-US" dirty="0"/>
              <a:t>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725" y="2774022"/>
            <a:ext cx="2410965" cy="24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5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43" y="268287"/>
            <a:ext cx="6805984" cy="1716679"/>
          </a:xfrm>
        </p:spPr>
        <p:txBody>
          <a:bodyPr/>
          <a:lstStyle/>
          <a:p>
            <a:r>
              <a:rPr lang="en-US" smtClean="0"/>
              <a:t>Ex: </a:t>
            </a:r>
            <a:r>
              <a:rPr lang="en-US" dirty="0" smtClean="0"/>
              <a:t>Leslie the Anthropologist </a:t>
            </a:r>
            <a:br>
              <a:rPr lang="en-US" dirty="0" smtClean="0"/>
            </a:br>
            <a:r>
              <a:rPr lang="en-US" dirty="0" smtClean="0"/>
              <a:t>Debt = $100,000 </a:t>
            </a:r>
            <a:br>
              <a:rPr lang="en-US" dirty="0" smtClean="0"/>
            </a:br>
            <a:r>
              <a:rPr lang="en-US" dirty="0" smtClean="0"/>
              <a:t>AGI = $40,000</a:t>
            </a:r>
            <a:endParaRPr lang="en-US" dirty="0"/>
          </a:p>
        </p:txBody>
      </p:sp>
      <p:pic>
        <p:nvPicPr>
          <p:cNvPr id="5" name="Picture 4" descr="Screen Shot 2012-08-01 at 10.5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84967"/>
            <a:ext cx="6817313" cy="4684883"/>
          </a:xfrm>
          <a:prstGeom prst="rect">
            <a:avLst/>
          </a:prstGeom>
        </p:spPr>
      </p:pic>
      <p:pic>
        <p:nvPicPr>
          <p:cNvPr id="9" name="Picture 8" descr="aa04988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01" y="1684934"/>
            <a:ext cx="1224292" cy="3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ArialMT"/>
              </a:rPr>
              <a:t>PSLF Summary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4241400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Potential Pros	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4241400" cy="3436751"/>
          </a:xfrm>
        </p:spPr>
        <p:txBody>
          <a:bodyPr>
            <a:normAutofit/>
          </a:bodyPr>
          <a:lstStyle/>
          <a:p>
            <a:r>
              <a:rPr lang="en-US" sz="1700" b="1" dirty="0">
                <a:latin typeface="Arial Rounded MT Bold"/>
                <a:cs typeface="Arial Rounded MT Bold"/>
              </a:rPr>
              <a:t>May make it financially </a:t>
            </a:r>
            <a:r>
              <a:rPr lang="en-US" sz="1700" b="1" dirty="0" smtClean="0">
                <a:latin typeface="Arial Rounded MT Bold"/>
                <a:cs typeface="Arial Rounded MT Bold"/>
              </a:rPr>
              <a:t>possible to </a:t>
            </a:r>
            <a:r>
              <a:rPr lang="en-US" sz="1700" b="1" dirty="0">
                <a:latin typeface="Arial Rounded MT Bold"/>
                <a:cs typeface="Arial Rounded MT Bold"/>
              </a:rPr>
              <a:t>pursue public service career </a:t>
            </a:r>
            <a:endParaRPr lang="en-US" sz="1700" dirty="0">
              <a:latin typeface="Arial Rounded MT Bold"/>
              <a:cs typeface="Arial Rounded MT Bold"/>
            </a:endParaRPr>
          </a:p>
          <a:p>
            <a:r>
              <a:rPr lang="en-US" sz="1700" b="1" dirty="0" smtClean="0">
                <a:latin typeface="Arial Rounded MT Bold"/>
                <a:cs typeface="Arial Rounded MT Bold"/>
              </a:rPr>
              <a:t>Portion </a:t>
            </a:r>
            <a:r>
              <a:rPr lang="en-US" sz="1700" b="1" dirty="0">
                <a:latin typeface="Arial Rounded MT Bold"/>
                <a:cs typeface="Arial Rounded MT Bold"/>
              </a:rPr>
              <a:t>of debt may be forgiven </a:t>
            </a:r>
            <a:endParaRPr lang="en-US" sz="1700" dirty="0">
              <a:latin typeface="Arial Rounded MT Bold"/>
              <a:cs typeface="Arial Rounded MT Bold"/>
            </a:endParaRPr>
          </a:p>
          <a:p>
            <a:endParaRPr lang="en-US" sz="1700" dirty="0">
              <a:latin typeface="Arial Rounded MT Bold"/>
              <a:cs typeface="Arial Rounded MT Bold"/>
            </a:endParaRPr>
          </a:p>
          <a:p>
            <a:endParaRPr lang="en-US" sz="1700" dirty="0">
              <a:latin typeface="Arial Rounded MT Bold"/>
              <a:cs typeface="Arial Rounded MT Bold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98600" y="2054132"/>
            <a:ext cx="3993824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Potential Cons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98599" y="2689411"/>
            <a:ext cx="3993825" cy="343675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Necessitates </a:t>
            </a:r>
            <a:r>
              <a:rPr lang="en-US" b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annual documentation </a:t>
            </a:r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of eligibility</a:t>
            </a:r>
            <a:endParaRPr lang="en-US" b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Borrowers </a:t>
            </a:r>
            <a:r>
              <a:rPr lang="en-US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with low debt </a:t>
            </a:r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and/or </a:t>
            </a:r>
            <a:r>
              <a:rPr lang="en-US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high income </a:t>
            </a:r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may not be eligible.</a:t>
            </a:r>
            <a:endParaRPr lang="en-US" b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r>
              <a:rPr lang="en-US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PSLF is an all-or-nothing </a:t>
            </a:r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benefit; </a:t>
            </a:r>
            <a:r>
              <a:rPr lang="en-US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must put in full 10 years 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Only </a:t>
            </a:r>
            <a:r>
              <a:rPr lang="en-US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Direct Loans can be forgiven </a:t>
            </a:r>
            <a:endParaRPr lang="en-US" b="1" dirty="0" smtClean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00" y="0"/>
            <a:ext cx="2979159" cy="223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99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information, please visit the CET&amp;</a:t>
            </a:r>
            <a:r>
              <a:rPr lang="en-US" dirty="0"/>
              <a:t>L website or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www.studentaid.ed.gov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References:</a:t>
            </a:r>
          </a:p>
          <a:p>
            <a:pPr lvl="1"/>
            <a:r>
              <a:rPr lang="en-US" dirty="0" smtClean="0">
                <a:hlinkClick r:id="rId2"/>
              </a:rPr>
              <a:t>www.studentaid.ed.gov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www.uchastings.edu/financial-</a:t>
            </a:r>
            <a:r>
              <a:rPr lang="en-US" dirty="0" smtClean="0">
                <a:hlinkClick r:id="rId3"/>
              </a:rPr>
              <a:t>aid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4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Service Loan Forgiveness </a:t>
            </a:r>
            <a:r>
              <a:rPr lang="en-US" dirty="0" smtClean="0"/>
              <a:t>Program (PSLF)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5719971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2007- Congress created PSLF to </a:t>
            </a:r>
            <a:r>
              <a:rPr lang="en-US" dirty="0"/>
              <a:t>encourage </a:t>
            </a:r>
            <a:r>
              <a:rPr lang="en-US" dirty="0" smtClean="0"/>
              <a:t>full</a:t>
            </a:r>
            <a:r>
              <a:rPr lang="en-US" dirty="0"/>
              <a:t>-time </a:t>
            </a:r>
            <a:r>
              <a:rPr lang="en-US" dirty="0" smtClean="0"/>
              <a:t>public </a:t>
            </a:r>
            <a:r>
              <a:rPr lang="en-US" dirty="0"/>
              <a:t>service jobs. 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orrowers </a:t>
            </a:r>
            <a:r>
              <a:rPr lang="en-US" dirty="0"/>
              <a:t>may qualify for forgiveness of </a:t>
            </a:r>
            <a:r>
              <a:rPr lang="en-US" dirty="0" smtClean="0"/>
              <a:t>eligible </a:t>
            </a:r>
            <a:r>
              <a:rPr lang="en-US" dirty="0"/>
              <a:t>federal student </a:t>
            </a:r>
            <a:r>
              <a:rPr lang="en-US" dirty="0" smtClean="0"/>
              <a:t>loans: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fter making120 payments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 </a:t>
            </a:r>
            <a:r>
              <a:rPr lang="en-US" dirty="0"/>
              <a:t>certain repayment plans </a:t>
            </a:r>
            <a:endParaRPr lang="en-US" dirty="0" smtClean="0"/>
          </a:p>
          <a:p>
            <a:pPr lvl="1"/>
            <a:r>
              <a:rPr lang="en-US" dirty="0" smtClean="0"/>
              <a:t>While employed full time by certain public service employers.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Such as UC!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950" y="3415131"/>
            <a:ext cx="3616831" cy="237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13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6"/>
    </mc:Choice>
    <mc:Fallback xmlns="">
      <p:transition xmlns:p14="http://schemas.microsoft.com/office/powerpoint/2010/main" spd="slow" advTm="37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8288"/>
            <a:ext cx="6508377" cy="1531744"/>
          </a:xfrm>
        </p:spPr>
        <p:txBody>
          <a:bodyPr/>
          <a:lstStyle/>
          <a:p>
            <a:r>
              <a:rPr lang="en-US" dirty="0" smtClean="0"/>
              <a:t>How are Direct </a:t>
            </a:r>
            <a:r>
              <a:rPr lang="en-US" dirty="0"/>
              <a:t>Loans forgiven under the PSLF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You must be employed full time by a public service organization </a:t>
            </a:r>
          </a:p>
          <a:p>
            <a:pPr lvl="1"/>
            <a:r>
              <a:rPr lang="en-US" sz="1800" dirty="0"/>
              <a:t>for each of the required 120 monthly payments</a:t>
            </a:r>
          </a:p>
          <a:p>
            <a:pPr lvl="1"/>
            <a:r>
              <a:rPr lang="en-US" sz="1800" dirty="0"/>
              <a:t>at the time you apply for loan forgiveness</a:t>
            </a:r>
          </a:p>
          <a:p>
            <a:pPr lvl="1"/>
            <a:r>
              <a:rPr lang="en-US" sz="1800" dirty="0"/>
              <a:t>at the time the remaining balance on your eligible loans is forgiven. </a:t>
            </a:r>
          </a:p>
          <a:p>
            <a:r>
              <a:rPr lang="en-US" sz="1800" dirty="0"/>
              <a:t>Payments must be made under a qualifying repayment plan.</a:t>
            </a:r>
          </a:p>
          <a:p>
            <a:r>
              <a:rPr lang="en-US" sz="1800" dirty="0" smtClean="0"/>
              <a:t>You </a:t>
            </a:r>
            <a:r>
              <a:rPr lang="en-US" sz="1800" dirty="0"/>
              <a:t>must make 120 on-time, full, scheduled, monthly payments on your Direct Loans. </a:t>
            </a:r>
            <a:endParaRPr lang="en-US" sz="1800" dirty="0" smtClean="0"/>
          </a:p>
          <a:p>
            <a:r>
              <a:rPr lang="en-US" sz="1800" dirty="0" smtClean="0"/>
              <a:t>Only </a:t>
            </a:r>
            <a:r>
              <a:rPr lang="en-US" sz="1800" dirty="0"/>
              <a:t>payments made after October 1, 2007 qualify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862" y="2091486"/>
            <a:ext cx="2191585" cy="355713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058540" y="3094576"/>
            <a:ext cx="522918" cy="496202"/>
            <a:chOff x="8070870" y="3254853"/>
            <a:chExt cx="522918" cy="496202"/>
          </a:xfrm>
        </p:grpSpPr>
        <p:sp>
          <p:nvSpPr>
            <p:cNvPr id="6" name="Rectangle 5"/>
            <p:cNvSpPr/>
            <p:nvPr/>
          </p:nvSpPr>
          <p:spPr>
            <a:xfrm rot="300758">
              <a:off x="8070870" y="3367518"/>
              <a:ext cx="337996" cy="383537"/>
            </a:xfrm>
            <a:prstGeom prst="rect">
              <a:avLst/>
            </a:prstGeom>
            <a:noFill/>
            <a:ln w="5715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8241624" y="3254853"/>
              <a:ext cx="352164" cy="399152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1"/>
            </p:cNvCxnSpPr>
            <p:nvPr/>
          </p:nvCxnSpPr>
          <p:spPr>
            <a:xfrm>
              <a:off x="8071516" y="3544521"/>
              <a:ext cx="193971" cy="121812"/>
            </a:xfrm>
            <a:prstGeom prst="line">
              <a:avLst/>
            </a:prstGeom>
            <a:ln w="57150" cmpd="sng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997561" y="3769540"/>
            <a:ext cx="522918" cy="496202"/>
            <a:chOff x="8070870" y="3254853"/>
            <a:chExt cx="522918" cy="496202"/>
          </a:xfrm>
        </p:grpSpPr>
        <p:sp>
          <p:nvSpPr>
            <p:cNvPr id="22" name="Rectangle 21"/>
            <p:cNvSpPr/>
            <p:nvPr/>
          </p:nvSpPr>
          <p:spPr>
            <a:xfrm rot="300758">
              <a:off x="8070870" y="3367518"/>
              <a:ext cx="337996" cy="383537"/>
            </a:xfrm>
            <a:prstGeom prst="rect">
              <a:avLst/>
            </a:prstGeom>
            <a:noFill/>
            <a:ln w="5715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8241624" y="3254853"/>
              <a:ext cx="352164" cy="399152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2" idx="1"/>
            </p:cNvCxnSpPr>
            <p:nvPr/>
          </p:nvCxnSpPr>
          <p:spPr>
            <a:xfrm>
              <a:off x="8071516" y="3544521"/>
              <a:ext cx="193971" cy="121812"/>
            </a:xfrm>
            <a:prstGeom prst="line">
              <a:avLst/>
            </a:prstGeom>
            <a:ln w="57150" cmpd="sng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939691" y="4422682"/>
            <a:ext cx="522918" cy="496202"/>
            <a:chOff x="8070870" y="3254853"/>
            <a:chExt cx="522918" cy="496202"/>
          </a:xfrm>
        </p:grpSpPr>
        <p:sp>
          <p:nvSpPr>
            <p:cNvPr id="26" name="Rectangle 25"/>
            <p:cNvSpPr/>
            <p:nvPr/>
          </p:nvSpPr>
          <p:spPr>
            <a:xfrm rot="300758">
              <a:off x="8070870" y="3367518"/>
              <a:ext cx="337996" cy="383537"/>
            </a:xfrm>
            <a:prstGeom prst="rect">
              <a:avLst/>
            </a:prstGeom>
            <a:noFill/>
            <a:ln w="5715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8241624" y="3254853"/>
              <a:ext cx="352164" cy="399152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1"/>
            </p:cNvCxnSpPr>
            <p:nvPr/>
          </p:nvCxnSpPr>
          <p:spPr>
            <a:xfrm>
              <a:off x="8071516" y="3544521"/>
              <a:ext cx="193971" cy="121812"/>
            </a:xfrm>
            <a:prstGeom prst="line">
              <a:avLst/>
            </a:prstGeom>
            <a:ln w="57150" cmpd="sng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682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employment qualify?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4745927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Any federal</a:t>
            </a:r>
            <a:r>
              <a:rPr lang="en-US" dirty="0"/>
              <a:t>, state, or local government agency, entity, or organization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on</a:t>
            </a:r>
            <a:r>
              <a:rPr lang="en-US" dirty="0"/>
              <a:t>-profit </a:t>
            </a:r>
            <a:r>
              <a:rPr lang="en-US" dirty="0" smtClean="0"/>
              <a:t>organizations </a:t>
            </a:r>
            <a:r>
              <a:rPr lang="en-US" dirty="0"/>
              <a:t>that </a:t>
            </a:r>
            <a:r>
              <a:rPr lang="en-US" dirty="0" smtClean="0"/>
              <a:t>have </a:t>
            </a:r>
            <a:r>
              <a:rPr lang="en-US" dirty="0"/>
              <a:t>been designated as tax-exempt by the </a:t>
            </a:r>
            <a:r>
              <a:rPr lang="en-US" dirty="0" smtClean="0"/>
              <a:t>IRS.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ncludes </a:t>
            </a:r>
            <a:r>
              <a:rPr lang="en-US" dirty="0">
                <a:solidFill>
                  <a:srgbClr val="FFFF00"/>
                </a:solidFill>
              </a:rPr>
              <a:t>most not-for­ profit private schools, colleges, and </a:t>
            </a:r>
            <a:r>
              <a:rPr lang="en-US" dirty="0" smtClean="0">
                <a:solidFill>
                  <a:srgbClr val="FFFF00"/>
                </a:solidFill>
              </a:rPr>
              <a:t>universities </a:t>
            </a:r>
          </a:p>
        </p:txBody>
      </p:sp>
      <p:pic>
        <p:nvPicPr>
          <p:cNvPr id="8" name="Picture 7" descr="Screen Shot 2012-07-31 at 4.24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r="10341" b="12590"/>
          <a:stretch/>
        </p:blipFill>
        <p:spPr>
          <a:xfrm>
            <a:off x="5440252" y="2024866"/>
            <a:ext cx="3523426" cy="4699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1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"/>
    </mc:Choice>
    <mc:Fallback xmlns="">
      <p:transition xmlns:p14="http://schemas.microsoft.com/office/powerpoint/2010/main" spd="slow" advTm="516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loans are eligible for forgiveness?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Only William </a:t>
            </a:r>
            <a:r>
              <a:rPr lang="en-US" dirty="0">
                <a:solidFill>
                  <a:schemeClr val="tx1"/>
                </a:solidFill>
              </a:rPr>
              <a:t>D. Ford Federal Direct </a:t>
            </a:r>
            <a:r>
              <a:rPr lang="en-US" dirty="0" smtClean="0">
                <a:solidFill>
                  <a:schemeClr val="tx1"/>
                </a:solidFill>
              </a:rPr>
              <a:t>Loans </a:t>
            </a:r>
            <a:r>
              <a:rPr lang="en-US" dirty="0">
                <a:solidFill>
                  <a:schemeClr val="tx1"/>
                </a:solidFill>
              </a:rPr>
              <a:t>(Direct Loan) </a:t>
            </a:r>
            <a:r>
              <a:rPr lang="en-US" dirty="0" smtClean="0">
                <a:solidFill>
                  <a:schemeClr val="tx1"/>
                </a:solidFill>
              </a:rPr>
              <a:t>are eligible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Federal </a:t>
            </a:r>
            <a:r>
              <a:rPr lang="en-US" dirty="0">
                <a:solidFill>
                  <a:schemeClr val="tx1"/>
                </a:solidFill>
              </a:rPr>
              <a:t>Family Education </a:t>
            </a:r>
            <a:r>
              <a:rPr lang="en-US" dirty="0" smtClean="0">
                <a:solidFill>
                  <a:schemeClr val="tx1"/>
                </a:solidFill>
              </a:rPr>
              <a:t>Loans </a:t>
            </a:r>
            <a:r>
              <a:rPr lang="en-US" dirty="0">
                <a:solidFill>
                  <a:schemeClr val="tx1"/>
                </a:solidFill>
              </a:rPr>
              <a:t>(FFEL</a:t>
            </a:r>
            <a:r>
              <a:rPr lang="en-US" dirty="0" smtClean="0">
                <a:solidFill>
                  <a:schemeClr val="tx1"/>
                </a:solidFill>
              </a:rPr>
              <a:t>), Perkins Loans, </a:t>
            </a:r>
            <a:r>
              <a:rPr lang="en-US" dirty="0">
                <a:solidFill>
                  <a:schemeClr val="tx1"/>
                </a:solidFill>
              </a:rPr>
              <a:t>or any other student loan program are not </a:t>
            </a:r>
            <a:r>
              <a:rPr lang="en-US" dirty="0" smtClean="0">
                <a:solidFill>
                  <a:schemeClr val="tx1"/>
                </a:solidFill>
              </a:rPr>
              <a:t>eligible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you have FFEL and/or Perkins loans, you may consolidate them into a Direct Consolidation Loan to take advantage of PSLF.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nly </a:t>
            </a:r>
            <a:r>
              <a:rPr lang="en-US" dirty="0">
                <a:solidFill>
                  <a:schemeClr val="tx1"/>
                </a:solidFill>
              </a:rPr>
              <a:t>payments you make on the new Direct Consolidation Loan will </a:t>
            </a:r>
            <a:r>
              <a:rPr lang="en-US" dirty="0" smtClean="0">
                <a:solidFill>
                  <a:schemeClr val="tx1"/>
                </a:solidFill>
              </a:rPr>
              <a:t>count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Payments </a:t>
            </a:r>
            <a:r>
              <a:rPr lang="en-US" dirty="0">
                <a:solidFill>
                  <a:schemeClr val="tx1"/>
                </a:solidFill>
              </a:rPr>
              <a:t>made on your FFEL or Perkins loans, </a:t>
            </a:r>
            <a:r>
              <a:rPr lang="en-US" dirty="0" smtClean="0">
                <a:solidFill>
                  <a:schemeClr val="tx1"/>
                </a:solidFill>
              </a:rPr>
              <a:t>do </a:t>
            </a:r>
            <a:r>
              <a:rPr lang="en-US" dirty="0">
                <a:solidFill>
                  <a:schemeClr val="tx1"/>
                </a:solidFill>
              </a:rPr>
              <a:t>not </a:t>
            </a:r>
            <a:r>
              <a:rPr lang="en-US" dirty="0" smtClean="0">
                <a:solidFill>
                  <a:schemeClr val="tx1"/>
                </a:solidFill>
              </a:rPr>
              <a:t>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qualifying repayment plan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731004"/>
            <a:ext cx="8383183" cy="42379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Income</a:t>
            </a:r>
            <a:r>
              <a:rPr lang="en-US" dirty="0">
                <a:solidFill>
                  <a:schemeClr val="tx1"/>
                </a:solidFill>
              </a:rPr>
              <a:t>-Based Repayment (IBR) </a:t>
            </a:r>
            <a:r>
              <a:rPr lang="en-US" dirty="0" smtClean="0">
                <a:solidFill>
                  <a:schemeClr val="tx1"/>
                </a:solidFill>
              </a:rPr>
              <a:t>Plan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Income</a:t>
            </a:r>
            <a:r>
              <a:rPr lang="en-US" dirty="0">
                <a:solidFill>
                  <a:srgbClr val="FFFFFF"/>
                </a:solidFill>
              </a:rPr>
              <a:t>-Contingent Repayment (ICR) </a:t>
            </a:r>
            <a:r>
              <a:rPr lang="en-US" dirty="0" smtClean="0">
                <a:solidFill>
                  <a:srgbClr val="FFFFFF"/>
                </a:solidFill>
              </a:rPr>
              <a:t>Plan</a:t>
            </a:r>
          </a:p>
          <a:p>
            <a:r>
              <a:rPr lang="en-US" dirty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r>
              <a:rPr lang="en-US" dirty="0">
                <a:solidFill>
                  <a:srgbClr val="FFFFFF"/>
                </a:solidFill>
              </a:rPr>
              <a:t>-year Standard Repayment </a:t>
            </a:r>
            <a:r>
              <a:rPr lang="en-US" dirty="0" smtClean="0">
                <a:solidFill>
                  <a:srgbClr val="FFFFFF"/>
                </a:solidFill>
              </a:rPr>
              <a:t>Plan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any </a:t>
            </a:r>
            <a:r>
              <a:rPr lang="en-US" dirty="0">
                <a:solidFill>
                  <a:srgbClr val="FFFFFF"/>
                </a:solidFill>
              </a:rPr>
              <a:t>other repayment plan where </a:t>
            </a:r>
            <a:r>
              <a:rPr lang="en-US" dirty="0" smtClean="0">
                <a:solidFill>
                  <a:srgbClr val="FFFFFF"/>
                </a:solidFill>
              </a:rPr>
              <a:t>monthly </a:t>
            </a:r>
            <a:r>
              <a:rPr lang="en-US" dirty="0">
                <a:solidFill>
                  <a:srgbClr val="FFFFFF"/>
                </a:solidFill>
              </a:rPr>
              <a:t>payment </a:t>
            </a:r>
            <a:r>
              <a:rPr lang="en-US" dirty="0" smtClean="0">
                <a:solidFill>
                  <a:srgbClr val="FFFFFF"/>
                </a:solidFill>
              </a:rPr>
              <a:t>amounts equals/exceeds </a:t>
            </a:r>
            <a:r>
              <a:rPr lang="en-US" dirty="0">
                <a:solidFill>
                  <a:srgbClr val="FFFFFF"/>
                </a:solidFill>
              </a:rPr>
              <a:t>what you would pay under a 10-year Standard Repayment </a:t>
            </a:r>
            <a:r>
              <a:rPr lang="en-US" dirty="0" smtClean="0">
                <a:solidFill>
                  <a:srgbClr val="FFFFFF"/>
                </a:solidFill>
              </a:rPr>
              <a:t>Plan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12-08-01 at 11.52.1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7"/>
          <a:stretch/>
        </p:blipFill>
        <p:spPr>
          <a:xfrm>
            <a:off x="457198" y="1972639"/>
            <a:ext cx="8383183" cy="7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full-time employment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PSLF definition: </a:t>
            </a:r>
            <a:r>
              <a:rPr lang="en-US" dirty="0"/>
              <a:t>at least an annual average of 30 hours per week.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eacher</a:t>
            </a:r>
            <a:r>
              <a:rPr lang="en-US" dirty="0"/>
              <a:t>, or other employee of a public service </a:t>
            </a:r>
            <a:r>
              <a:rPr lang="en-US" dirty="0" smtClean="0"/>
              <a:t>organization</a:t>
            </a:r>
            <a:endParaRPr lang="en-US" dirty="0"/>
          </a:p>
          <a:p>
            <a:pPr lvl="1"/>
            <a:r>
              <a:rPr lang="en-US" dirty="0" smtClean="0"/>
              <a:t>If under </a:t>
            </a:r>
            <a:r>
              <a:rPr lang="en-US" dirty="0"/>
              <a:t>contract for at least eight out of 12 </a:t>
            </a:r>
            <a:r>
              <a:rPr lang="en-US" dirty="0" smtClean="0"/>
              <a:t>months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AND</a:t>
            </a:r>
            <a:r>
              <a:rPr lang="en-US" dirty="0" smtClean="0"/>
              <a:t> work </a:t>
            </a:r>
            <a:r>
              <a:rPr lang="en-US" dirty="0"/>
              <a:t>an average of at least 30 hours per week during the contractual period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AND</a:t>
            </a:r>
            <a:r>
              <a:rPr lang="en-US" dirty="0" smtClean="0"/>
              <a:t> receive </a:t>
            </a:r>
            <a:r>
              <a:rPr lang="en-US" dirty="0"/>
              <a:t>credit by your employer for a full year's worth of </a:t>
            </a:r>
            <a:r>
              <a:rPr lang="en-US" dirty="0" smtClean="0"/>
              <a:t>employment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09" t="4937" r="9040" b="3546"/>
          <a:stretch/>
        </p:blipFill>
        <p:spPr>
          <a:xfrm>
            <a:off x="6842973" y="2589087"/>
            <a:ext cx="2071388" cy="22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work at </a:t>
            </a:r>
            <a:r>
              <a:rPr lang="en-US" dirty="0" smtClean="0"/>
              <a:t>multiple qualifying </a:t>
            </a:r>
            <a:r>
              <a:rPr lang="en-US" dirty="0"/>
              <a:t>part-time </a:t>
            </a:r>
            <a:r>
              <a:rPr lang="en-US" dirty="0" smtClean="0"/>
              <a:t>job?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59116"/>
            <a:ext cx="7631072" cy="3916363"/>
          </a:xfrm>
        </p:spPr>
        <p:txBody>
          <a:bodyPr>
            <a:normAutofit/>
          </a:bodyPr>
          <a:lstStyle/>
          <a:p>
            <a:pPr lvl="1" indent="-457200">
              <a:spcBef>
                <a:spcPts val="1800"/>
              </a:spcBef>
              <a:buClr>
                <a:schemeClr val="accent1"/>
              </a:buClr>
            </a:pPr>
            <a:r>
              <a:rPr lang="en-US" sz="2800" dirty="0" smtClean="0"/>
              <a:t>You </a:t>
            </a:r>
            <a:r>
              <a:rPr lang="en-US" sz="2800" dirty="0"/>
              <a:t>may meet the full-time employment requirement if you work a </a:t>
            </a:r>
            <a:r>
              <a:rPr lang="en-US" sz="2800" b="1" dirty="0">
                <a:solidFill>
                  <a:srgbClr val="FFFF00"/>
                </a:solidFill>
              </a:rPr>
              <a:t>combined average of at least 30 hours per week </a:t>
            </a:r>
            <a:r>
              <a:rPr lang="en-US" sz="2800" dirty="0"/>
              <a:t>with your employers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Plus 3"/>
          <p:cNvSpPr/>
          <p:nvPr/>
        </p:nvSpPr>
        <p:spPr>
          <a:xfrm>
            <a:off x="1738485" y="5116530"/>
            <a:ext cx="616484" cy="55480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3962272" y="5116530"/>
            <a:ext cx="616484" cy="55480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6041544" y="5116530"/>
            <a:ext cx="752110" cy="554805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92" y="5137763"/>
            <a:ext cx="12576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Job 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77396" y="5116530"/>
            <a:ext cx="12576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Job 3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11812" y="5137763"/>
            <a:ext cx="12576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Job 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93654" y="5158996"/>
            <a:ext cx="23503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30 </a:t>
            </a:r>
            <a:r>
              <a:rPr lang="en-US" sz="3200" dirty="0" err="1" smtClean="0"/>
              <a:t>hrs</a:t>
            </a:r>
            <a:r>
              <a:rPr lang="en-US" sz="3200" dirty="0" smtClean="0"/>
              <a:t>/</a:t>
            </a:r>
            <a:r>
              <a:rPr lang="en-US" sz="3200" dirty="0" err="1" smtClean="0"/>
              <a:t>wk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69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PSLF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Step 1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/>
              <a:t>— Complete</a:t>
            </a:r>
            <a:r>
              <a:rPr lang="en-US" dirty="0" smtClean="0"/>
              <a:t>, employer's certification </a:t>
            </a:r>
            <a:endParaRPr lang="en-US" u="sng" dirty="0">
              <a:hlinkClick r:id="rId3"/>
            </a:endParaRPr>
          </a:p>
          <a:p>
            <a:r>
              <a:rPr lang="en-US" b="1" dirty="0">
                <a:solidFill>
                  <a:srgbClr val="FFFF00"/>
                </a:solidFill>
              </a:rPr>
              <a:t>Step 2</a:t>
            </a:r>
            <a:r>
              <a:rPr lang="en-US" dirty="0"/>
              <a:t> — Submit the completed form </a:t>
            </a:r>
            <a:r>
              <a:rPr lang="en-US" dirty="0" smtClean="0"/>
              <a:t>to </a:t>
            </a:r>
            <a:r>
              <a:rPr lang="en-US" dirty="0" err="1" smtClean="0"/>
              <a:t>FedLoan</a:t>
            </a:r>
            <a:r>
              <a:rPr lang="en-US" dirty="0" smtClean="0"/>
              <a:t> Servicing</a:t>
            </a:r>
            <a:r>
              <a:rPr lang="en-US" dirty="0"/>
              <a:t>, the PSLF </a:t>
            </a:r>
            <a:r>
              <a:rPr lang="en-US" dirty="0" smtClean="0"/>
              <a:t>servicer</a:t>
            </a:r>
            <a:endParaRPr lang="en-US" dirty="0" smtClean="0">
              <a:hlinkClick r:id="rId4"/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Step 3</a:t>
            </a:r>
            <a:r>
              <a:rPr lang="en-US" dirty="0" smtClean="0"/>
              <a:t> — </a:t>
            </a:r>
            <a:r>
              <a:rPr lang="en-US" dirty="0" err="1" smtClean="0"/>
              <a:t>FedLoan</a:t>
            </a:r>
            <a:r>
              <a:rPr lang="en-US" dirty="0" smtClean="0"/>
              <a:t> Servicing will review your PSLF Employment Certification form, ensure it is complete, and, determine eligibility.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Step </a:t>
            </a:r>
            <a:r>
              <a:rPr lang="en-US" b="1" dirty="0">
                <a:solidFill>
                  <a:srgbClr val="FFFF00"/>
                </a:solidFill>
              </a:rPr>
              <a:t>4</a:t>
            </a:r>
            <a:r>
              <a:rPr lang="en-US" dirty="0"/>
              <a:t> — </a:t>
            </a:r>
            <a:r>
              <a:rPr lang="en-US" dirty="0" err="1"/>
              <a:t>FedLoan</a:t>
            </a:r>
            <a:r>
              <a:rPr lang="en-US" dirty="0"/>
              <a:t> Servicing will notify </a:t>
            </a:r>
            <a:endParaRPr lang="en-US" dirty="0" smtClean="0"/>
          </a:p>
          <a:p>
            <a:pPr lvl="1"/>
            <a:r>
              <a:rPr lang="en-US" dirty="0" smtClean="0"/>
              <a:t>If your </a:t>
            </a:r>
            <a:r>
              <a:rPr lang="en-US" dirty="0"/>
              <a:t>employment </a:t>
            </a:r>
            <a:r>
              <a:rPr lang="en-US" dirty="0" smtClean="0"/>
              <a:t>qualifies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many </a:t>
            </a:r>
            <a:r>
              <a:rPr lang="en-US" dirty="0" smtClean="0"/>
              <a:t>payments have qualified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total number of qualifying payments you </a:t>
            </a:r>
            <a:r>
              <a:rPr lang="en-US" dirty="0" smtClean="0"/>
              <a:t>made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many payments you </a:t>
            </a:r>
            <a:r>
              <a:rPr lang="en-US" dirty="0" smtClean="0"/>
              <a:t>have left </a:t>
            </a:r>
            <a:r>
              <a:rPr lang="en-US" dirty="0"/>
              <a:t>before you can qualify for </a:t>
            </a:r>
            <a:r>
              <a:rPr lang="en-US" dirty="0" smtClean="0"/>
              <a:t>PSLF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44307" y="1363667"/>
            <a:ext cx="887927" cy="1075815"/>
            <a:chOff x="7644307" y="1363667"/>
            <a:chExt cx="887927" cy="1075815"/>
          </a:xfrm>
        </p:grpSpPr>
        <p:pic>
          <p:nvPicPr>
            <p:cNvPr id="4" name="Picture 3" descr="AA03921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467" y="1363667"/>
              <a:ext cx="662820" cy="1075815"/>
            </a:xfrm>
            <a:prstGeom prst="rect">
              <a:avLst/>
            </a:prstGeom>
          </p:spPr>
        </p:pic>
        <p:pic>
          <p:nvPicPr>
            <p:cNvPr id="5" name="Picture 4" descr="BU00529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307" y="1707518"/>
              <a:ext cx="887927" cy="69976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367369" y="2439482"/>
            <a:ext cx="1164865" cy="1583465"/>
            <a:chOff x="7367369" y="2439482"/>
            <a:chExt cx="1164865" cy="158346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8088271" y="2439482"/>
              <a:ext cx="0" cy="5934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LS012477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369" y="2934299"/>
              <a:ext cx="1164865" cy="1088648"/>
            </a:xfrm>
            <a:prstGeom prst="rect">
              <a:avLst/>
            </a:prstGeom>
          </p:spPr>
        </p:pic>
      </p:grpSp>
      <p:pic>
        <p:nvPicPr>
          <p:cNvPr id="10" name="Picture 9" descr="rbm2_3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33" y="4339803"/>
            <a:ext cx="1770721" cy="248120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8088271" y="4022947"/>
            <a:ext cx="0" cy="593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359392">
            <a:off x="7724230" y="4685018"/>
            <a:ext cx="104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Eligible!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 flipH="1">
            <a:off x="1097342" y="694579"/>
            <a:ext cx="6605564" cy="3425403"/>
          </a:xfrm>
          <a:prstGeom prst="wedgeRoundRectCallout">
            <a:avLst>
              <a:gd name="adj1" fmla="val -43784"/>
              <a:gd name="adj2" fmla="val 6502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Submit this form annually to keep track of your eligibility!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479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|0.5"/>
</p:tagLst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621</Words>
  <Application>Microsoft Macintosh PowerPoint</Application>
  <PresentationFormat>On-screen Show (4:3)</PresentationFormat>
  <Paragraphs>81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Plaza</vt:lpstr>
      <vt:lpstr>Got Debt?</vt:lpstr>
      <vt:lpstr>Public Service Loan Forgiveness Program (PSLF)</vt:lpstr>
      <vt:lpstr>How are Direct Loans forgiven under the PSLF Program?</vt:lpstr>
      <vt:lpstr>What kinds of employment qualify?</vt:lpstr>
      <vt:lpstr>What loans are eligible for forgiveness? </vt:lpstr>
      <vt:lpstr>What is a qualifying repayment plan?</vt:lpstr>
      <vt:lpstr>What is full-time employment?</vt:lpstr>
      <vt:lpstr>What if I work at multiple qualifying part-time job?</vt:lpstr>
      <vt:lpstr>PSLF Eligibility</vt:lpstr>
      <vt:lpstr>What should I do after I become eligible for PSLF?</vt:lpstr>
      <vt:lpstr>Ex: Leslie the Anthropologist  Debt = $100,000  AGI = $40,000</vt:lpstr>
      <vt:lpstr>PSLF Summary</vt:lpstr>
      <vt:lpstr>Questions?</vt:lpstr>
    </vt:vector>
  </TitlesOfParts>
  <Company>University of Cincinnati CET&amp;L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Debit?</dc:title>
  <dc:creator>Laurah Turner</dc:creator>
  <cp:lastModifiedBy>Bryan Smith</cp:lastModifiedBy>
  <cp:revision>45</cp:revision>
  <dcterms:created xsi:type="dcterms:W3CDTF">2012-07-31T17:32:33Z</dcterms:created>
  <dcterms:modified xsi:type="dcterms:W3CDTF">2012-08-28T14:30:21Z</dcterms:modified>
</cp:coreProperties>
</file>