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83" r:id="rId3"/>
    <p:sldId id="258" r:id="rId4"/>
    <p:sldId id="263" r:id="rId5"/>
    <p:sldId id="281" r:id="rId6"/>
    <p:sldId id="264" r:id="rId7"/>
    <p:sldId id="275" r:id="rId8"/>
    <p:sldId id="276" r:id="rId9"/>
    <p:sldId id="277" r:id="rId10"/>
    <p:sldId id="278" r:id="rId11"/>
    <p:sldId id="279" r:id="rId12"/>
    <p:sldId id="280" r:id="rId13"/>
    <p:sldId id="28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0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4563-1DA7-42FA-B2BF-8548AFC9CC3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875B-7B30-4EA9-AF52-1C6CA2F5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3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4563-1DA7-42FA-B2BF-8548AFC9CC3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875B-7B30-4EA9-AF52-1C6CA2F5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0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4563-1DA7-42FA-B2BF-8548AFC9CC3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875B-7B30-4EA9-AF52-1C6CA2F5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9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4563-1DA7-42FA-B2BF-8548AFC9CC3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875B-7B30-4EA9-AF52-1C6CA2F5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2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4563-1DA7-42FA-B2BF-8548AFC9CC3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875B-7B30-4EA9-AF52-1C6CA2F5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8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4563-1DA7-42FA-B2BF-8548AFC9CC3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875B-7B30-4EA9-AF52-1C6CA2F5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2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4563-1DA7-42FA-B2BF-8548AFC9CC3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875B-7B30-4EA9-AF52-1C6CA2F5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1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4563-1DA7-42FA-B2BF-8548AFC9CC3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875B-7B30-4EA9-AF52-1C6CA2F5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5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4563-1DA7-42FA-B2BF-8548AFC9CC3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875B-7B30-4EA9-AF52-1C6CA2F5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8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4563-1DA7-42FA-B2BF-8548AFC9CC3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875B-7B30-4EA9-AF52-1C6CA2F5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9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4563-1DA7-42FA-B2BF-8548AFC9CC3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875B-7B30-4EA9-AF52-1C6CA2F5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6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34563-1DA7-42FA-B2BF-8548AFC9CC3F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0875B-7B30-4EA9-AF52-1C6CA2F58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1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625" t="15543" r="30199" b="5354"/>
          <a:stretch/>
        </p:blipFill>
        <p:spPr>
          <a:xfrm>
            <a:off x="95249" y="476250"/>
            <a:ext cx="5334001" cy="6191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6287" t="15543" r="13974" b="4380"/>
          <a:stretch/>
        </p:blipFill>
        <p:spPr>
          <a:xfrm>
            <a:off x="6438901" y="723900"/>
            <a:ext cx="5734050" cy="61341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39736" y="3225594"/>
            <a:ext cx="6574757" cy="2253990"/>
          </a:xfrm>
        </p:spPr>
        <p:txBody>
          <a:bodyPr>
            <a:normAutofit/>
          </a:bodyPr>
          <a:lstStyle/>
          <a:p>
            <a:r>
              <a:rPr lang="en-US" sz="6500" dirty="0" smtClean="0"/>
              <a:t>HLC Day</a:t>
            </a:r>
            <a:endParaRPr lang="en-US" sz="65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5373620" y="5103347"/>
            <a:ext cx="5932231" cy="1100137"/>
          </a:xfrm>
        </p:spPr>
        <p:txBody>
          <a:bodyPr/>
          <a:lstStyle/>
          <a:p>
            <a:endParaRPr lang="en-US" i="1" dirty="0" smtClean="0"/>
          </a:p>
          <a:p>
            <a:r>
              <a:rPr lang="en-US" i="1" dirty="0" smtClean="0"/>
              <a:t>February </a:t>
            </a:r>
            <a:r>
              <a:rPr lang="en-US" i="1" dirty="0"/>
              <a:t>13, 9:30am - </a:t>
            </a:r>
            <a:r>
              <a:rPr lang="en-US" i="1" dirty="0" smtClean="0"/>
              <a:t>2:00pm,</a:t>
            </a:r>
            <a:r>
              <a:rPr lang="en-US" dirty="0"/>
              <a:t> </a:t>
            </a:r>
            <a:r>
              <a:rPr lang="en-US" dirty="0" smtClean="0"/>
              <a:t>TUC </a:t>
            </a:r>
            <a:r>
              <a:rPr lang="en-US" dirty="0"/>
              <a:t>Great Hall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415936" y="5403384"/>
            <a:ext cx="2743200" cy="0"/>
          </a:xfrm>
          <a:prstGeom prst="line">
            <a:avLst/>
          </a:prstGeom>
          <a:ln w="22225">
            <a:solidFill>
              <a:srgbClr val="DD0122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2" descr="University of Cincinnati Primar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687" y="0"/>
            <a:ext cx="3434313" cy="190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5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2072" y="365125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DD0122"/>
                </a:solidFill>
              </a:rPr>
              <a:t>How UC Meets 1.C Requirements</a:t>
            </a:r>
            <a:endParaRPr lang="en-US" b="1" dirty="0">
              <a:solidFill>
                <a:srgbClr val="DD012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3262" y="1516121"/>
            <a:ext cx="10515600" cy="5034308"/>
          </a:xfrm>
        </p:spPr>
        <p:txBody>
          <a:bodyPr>
            <a:normAutofit/>
          </a:bodyPr>
          <a:lstStyle/>
          <a:p>
            <a:r>
              <a:rPr lang="en-US" dirty="0" smtClean="0"/>
              <a:t>President’s Diversity Council – charged with building institution wide-capacity to the meet the needs of an increasingly diverse campus</a:t>
            </a:r>
          </a:p>
          <a:p>
            <a:r>
              <a:rPr lang="en-US" dirty="0" smtClean="0"/>
              <a:t>Diversity and Inclusion Resource Liaisons – diversity practitioners across the university sharing best practices</a:t>
            </a:r>
          </a:p>
          <a:p>
            <a:r>
              <a:rPr lang="en-US" dirty="0" smtClean="0"/>
              <a:t>General Education Core – designed to direct students to courses and experiences that prepare graduates to contribute and thrive in a global, diverse and technological society </a:t>
            </a:r>
          </a:p>
          <a:p>
            <a:r>
              <a:rPr lang="en-US" dirty="0" smtClean="0"/>
              <a:t>Office of Equity, Inclusion &amp; Community Impact</a:t>
            </a:r>
          </a:p>
          <a:p>
            <a:r>
              <a:rPr lang="en-US" dirty="0" smtClean="0"/>
              <a:t>Accessibility Network- provide individuals with disabilities equal access to programs and activities.</a:t>
            </a:r>
          </a:p>
          <a:p>
            <a:r>
              <a:rPr lang="en-US" dirty="0" err="1" smtClean="0"/>
              <a:t>Bafa</a:t>
            </a:r>
            <a:r>
              <a:rPr lang="en-US" dirty="0" smtClean="0"/>
              <a:t> </a:t>
            </a:r>
            <a:r>
              <a:rPr lang="en-US" dirty="0" err="1" smtClean="0"/>
              <a:t>Bafa</a:t>
            </a:r>
            <a:r>
              <a:rPr lang="en-US" dirty="0" smtClean="0"/>
              <a:t> – experiential training</a:t>
            </a:r>
          </a:p>
          <a:p>
            <a:endParaRPr lang="en-US" dirty="0"/>
          </a:p>
        </p:txBody>
      </p:sp>
      <p:pic>
        <p:nvPicPr>
          <p:cNvPr id="8" name="Picture 2" descr="University of Cincinnati Primary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488" y="-50103"/>
            <a:ext cx="3236142" cy="17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28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2072" y="365125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DD0122"/>
                </a:solidFill>
              </a:rPr>
              <a:t>Summary of 1.D</a:t>
            </a:r>
            <a:endParaRPr lang="en-US" b="1" dirty="0">
              <a:solidFill>
                <a:srgbClr val="DD012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 smtClean="0"/>
              <a:t>The institution’s mission demonstrates commitment to the public good.</a:t>
            </a:r>
          </a:p>
          <a:p>
            <a:pPr lvl="1"/>
            <a:r>
              <a:rPr lang="en-US" sz="2800" dirty="0" smtClean="0"/>
              <a:t>Actions and decisions reflect an understanding that the institution serves the public, not solely the institution, and thus entails a public obligation.</a:t>
            </a:r>
          </a:p>
          <a:p>
            <a:pPr lvl="1"/>
            <a:r>
              <a:rPr lang="en-US" sz="2800" dirty="0" smtClean="0"/>
              <a:t>Educational responsibilities take primacy over other purposes</a:t>
            </a:r>
          </a:p>
          <a:p>
            <a:pPr lvl="1"/>
            <a:r>
              <a:rPr lang="en-US" sz="2800" dirty="0" smtClean="0"/>
              <a:t>Institution engages with its identified constituencies and communities of interest and response to their needs</a:t>
            </a:r>
          </a:p>
        </p:txBody>
      </p:sp>
      <p:pic>
        <p:nvPicPr>
          <p:cNvPr id="8" name="Picture 2" descr="University of Cincinnati Primary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488" y="-50103"/>
            <a:ext cx="3236142" cy="17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98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2072" y="365125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DD0122"/>
                </a:solidFill>
              </a:rPr>
              <a:t>How UC Meets 1.D Requirements</a:t>
            </a:r>
            <a:endParaRPr lang="en-US" b="1" dirty="0">
              <a:solidFill>
                <a:srgbClr val="DD012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4502" y="1268657"/>
            <a:ext cx="10515600" cy="5085251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sz="2000" dirty="0" smtClean="0"/>
              <a:t>Financial impact of UC’s volunteerism in the community exceeded $3M in 2015-16.</a:t>
            </a:r>
          </a:p>
          <a:p>
            <a:pPr lvl="1"/>
            <a:r>
              <a:rPr lang="en-US" sz="2000" dirty="0" smtClean="0"/>
              <a:t>Examples of outreach and engagement : UC Scholars Academy, UC Serves, and the Innocence Project.</a:t>
            </a:r>
          </a:p>
          <a:p>
            <a:pPr lvl="1"/>
            <a:r>
              <a:rPr lang="en-US" sz="2000" dirty="0" smtClean="0"/>
              <a:t>In 2016-17 – UC sent over 34,000 students into real work placements – student teaching, clinical placements, study abroad, co-ops, and internships.</a:t>
            </a:r>
          </a:p>
          <a:p>
            <a:pPr lvl="1"/>
            <a:r>
              <a:rPr lang="en-US" sz="2000" dirty="0" smtClean="0"/>
              <a:t>The Safety and Reform Community Advisory Council – provides a forum for community input guides the UC Police Department forward to become a national model for best practices in urban-university policing.</a:t>
            </a:r>
          </a:p>
          <a:p>
            <a:pPr lvl="1"/>
            <a:r>
              <a:rPr lang="en-US" sz="2000" dirty="0" smtClean="0"/>
              <a:t>UC Research Institute – created to advance industrial sponsorship of research and development. Creates a strategic approach for business engagement throughout the university.</a:t>
            </a:r>
          </a:p>
          <a:p>
            <a:pPr lvl="1"/>
            <a:r>
              <a:rPr lang="en-US" sz="2000" dirty="0" smtClean="0"/>
              <a:t>Veteran’s Programs and Services, Uptown Consortium, Academic Health Center</a:t>
            </a:r>
          </a:p>
          <a:p>
            <a:pPr lvl="1"/>
            <a:r>
              <a:rPr lang="en-US" sz="2000" dirty="0" smtClean="0"/>
              <a:t>Urban Health – embrace a more inclusive definition of “health” – healthcare, environment, economic health, moral, ethical, legal and social health.</a:t>
            </a:r>
          </a:p>
          <a:p>
            <a:pPr lvl="1"/>
            <a:endParaRPr lang="en-US" sz="2000" dirty="0"/>
          </a:p>
          <a:p>
            <a:endParaRPr lang="en-US" dirty="0"/>
          </a:p>
        </p:txBody>
      </p:sp>
      <p:pic>
        <p:nvPicPr>
          <p:cNvPr id="8" name="Picture 2" descr="University of Cincinnati Primary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488" y="-50103"/>
            <a:ext cx="3236142" cy="17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15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625" t="15543" r="30199" b="5354"/>
          <a:stretch/>
        </p:blipFill>
        <p:spPr>
          <a:xfrm>
            <a:off x="95249" y="476250"/>
            <a:ext cx="5334001" cy="6191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6287" t="15543" r="13974" b="4380"/>
          <a:stretch/>
        </p:blipFill>
        <p:spPr>
          <a:xfrm>
            <a:off x="6438901" y="723900"/>
            <a:ext cx="5734050" cy="61341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9" name="Picture 2" descr="University of Cincinnati Primary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687" y="0"/>
            <a:ext cx="3434313" cy="190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3"/>
          <p:cNvSpPr txBox="1">
            <a:spLocks/>
          </p:cNvSpPr>
          <p:nvPr/>
        </p:nvSpPr>
        <p:spPr>
          <a:xfrm>
            <a:off x="4645948" y="2278283"/>
            <a:ext cx="2906039" cy="15263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600" b="1" dirty="0" smtClean="0">
                <a:solidFill>
                  <a:srgbClr val="DD0122"/>
                </a:solidFill>
              </a:rPr>
              <a:t>Questions?</a:t>
            </a:r>
            <a:endParaRPr lang="en-US" sz="4600" b="1" dirty="0">
              <a:solidFill>
                <a:srgbClr val="DD01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4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427" y="1886222"/>
            <a:ext cx="10602314" cy="2253990"/>
          </a:xfrm>
        </p:spPr>
        <p:txBody>
          <a:bodyPr>
            <a:normAutofit/>
          </a:bodyPr>
          <a:lstStyle/>
          <a:p>
            <a:r>
              <a:rPr lang="en-US" sz="4500" b="1" dirty="0" smtClean="0"/>
              <a:t>Criterion 1 </a:t>
            </a:r>
            <a:r>
              <a:rPr lang="en-US" sz="3600" dirty="0" smtClean="0"/>
              <a:t>–</a:t>
            </a:r>
            <a:r>
              <a:rPr lang="en-US" sz="4500" dirty="0" smtClean="0"/>
              <a:t> </a:t>
            </a:r>
            <a:r>
              <a:rPr lang="en-US" sz="3600" dirty="0" smtClean="0"/>
              <a:t>Mission</a:t>
            </a:r>
            <a:endParaRPr lang="en-US" sz="3600" dirty="0"/>
          </a:p>
        </p:txBody>
      </p:sp>
      <p:pic>
        <p:nvPicPr>
          <p:cNvPr id="4" name="Picture 2" descr="University of Cincinnati Primar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687" y="0"/>
            <a:ext cx="3434313" cy="190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565427" y="5486400"/>
            <a:ext cx="10356573" cy="50334"/>
          </a:xfrm>
          <a:prstGeom prst="line">
            <a:avLst/>
          </a:prstGeom>
          <a:ln w="22225">
            <a:solidFill>
              <a:srgbClr val="DD0122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65427" y="4370905"/>
            <a:ext cx="985543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institution’s mission is clear and articulated publicly; It guides the institution’s operations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7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2072" y="365125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DD0122"/>
                </a:solidFill>
              </a:rPr>
              <a:t>Steering Committee Members</a:t>
            </a:r>
            <a:endParaRPr lang="en-US" b="1" dirty="0">
              <a:solidFill>
                <a:srgbClr val="DD0122"/>
              </a:solidFill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673423"/>
              </p:ext>
            </p:extLst>
          </p:nvPr>
        </p:nvGraphicFramePr>
        <p:xfrm>
          <a:off x="814450" y="2367582"/>
          <a:ext cx="10515600" cy="188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530"/>
                <a:gridCol w="7518070"/>
              </a:tblGrid>
              <a:tr h="399369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>
                    <a:solidFill>
                      <a:srgbClr val="DD012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>
                    <a:solidFill>
                      <a:srgbClr val="DD012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Jamie Byrne (Chair)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Sr. Manager, UCIT</a:t>
                      </a:r>
                      <a:r>
                        <a:rPr lang="en-US" baseline="0" dirty="0" smtClean="0"/>
                        <a:t> Project Management Office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Bleuzette Marshall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Vice</a:t>
                      </a:r>
                      <a:r>
                        <a:rPr lang="en-US" baseline="0" dirty="0" smtClean="0"/>
                        <a:t> President of Equity, Inclusion &amp; Community Impact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Trisha Smith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Deputy</a:t>
                      </a:r>
                      <a:r>
                        <a:rPr lang="en-US" baseline="0" dirty="0" smtClean="0"/>
                        <a:t> Chief of Staff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Tracy Herrmann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Professor, UC </a:t>
                      </a:r>
                      <a:r>
                        <a:rPr lang="en-US" baseline="0" dirty="0" smtClean="0"/>
                        <a:t>Blue Ash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 descr="University of Cincinnati Primary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488" y="-50103"/>
            <a:ext cx="3236142" cy="17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79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2072" y="365125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DD0122"/>
                </a:solidFill>
              </a:rPr>
              <a:t>Summary of 1.A</a:t>
            </a:r>
            <a:endParaRPr lang="en-US" b="1" dirty="0">
              <a:solidFill>
                <a:srgbClr val="DD012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8870" y="1690688"/>
            <a:ext cx="10582004" cy="513024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b="1" i="1" dirty="0" smtClean="0"/>
              <a:t>The institution’s mission is clear and articulated publicly; it guides the institution’s operations.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The mission is developed through a collaborative process and is adopted by the board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Academic programs, student support services, and enrollment profile are consistent with the mission</a:t>
            </a:r>
          </a:p>
          <a:p>
            <a:pPr lvl="1"/>
            <a:r>
              <a:rPr lang="en-US" sz="2800" dirty="0" smtClean="0"/>
              <a:t>Planning and budgeting priorities align with the mission</a:t>
            </a:r>
          </a:p>
          <a:p>
            <a:endParaRPr lang="en-US" sz="2400" b="1" i="1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000" b="1" i="1" dirty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</p:txBody>
      </p:sp>
      <p:pic>
        <p:nvPicPr>
          <p:cNvPr id="8" name="Picture 2" descr="University of Cincinnati Primary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488" y="-50103"/>
            <a:ext cx="3236142" cy="17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45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The </a:t>
            </a:r>
            <a:r>
              <a:rPr lang="en-US" i="1" dirty="0"/>
              <a:t>University of Cincinnati serves the people of Ohio, the nation, and the world as a premier, public, urban research university dedicated to undergraduate, graduate, and professional education, experience-based learning, and research.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We are committed to excellence and diversity in our students, faculty, staff, and all of our activities. We provide an inclusive environment where innovation and freedom of intellectual inquiry flourish.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Through scholarship, service, partnerships, and leadership, we create opportunity, develop educated and engaged citizens, enhance the economy and enrich our University, city, state and global community.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624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2072" y="365125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DD0122"/>
                </a:solidFill>
              </a:rPr>
              <a:t>How UC Meets 1.A Requirements</a:t>
            </a:r>
            <a:endParaRPr lang="en-US" b="1" dirty="0">
              <a:solidFill>
                <a:srgbClr val="DD012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9961" y="1314916"/>
            <a:ext cx="10785390" cy="5113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Mission Statement:</a:t>
            </a:r>
          </a:p>
          <a:p>
            <a:pPr lvl="1"/>
            <a:r>
              <a:rPr lang="en-US" sz="2000" dirty="0" smtClean="0"/>
              <a:t>Developed with input from various stakeholders. Approved </a:t>
            </a:r>
            <a:r>
              <a:rPr lang="en-US" sz="2000" dirty="0"/>
              <a:t>on January 29, 2008 and amended March </a:t>
            </a:r>
            <a:r>
              <a:rPr lang="en-US" sz="2000" dirty="0" smtClean="0"/>
              <a:t>2008</a:t>
            </a:r>
          </a:p>
          <a:p>
            <a:pPr lvl="1"/>
            <a:r>
              <a:rPr lang="en-US" sz="2000" dirty="0" smtClean="0"/>
              <a:t>Guides strategic initiatives</a:t>
            </a:r>
          </a:p>
          <a:p>
            <a:r>
              <a:rPr lang="en-US" dirty="0" smtClean="0"/>
              <a:t>General Education Program – experience based learning</a:t>
            </a:r>
          </a:p>
          <a:p>
            <a:r>
              <a:rPr lang="en-US" dirty="0" smtClean="0"/>
              <a:t>Division of Experienced-Based Learning and Career Education – Co-op</a:t>
            </a:r>
          </a:p>
          <a:p>
            <a:r>
              <a:rPr lang="en-US" dirty="0" smtClean="0"/>
              <a:t>Office of Research – dedicated support through the lifecycle of scholarly research and creative activities</a:t>
            </a:r>
          </a:p>
          <a:p>
            <a:r>
              <a:rPr lang="en-US" dirty="0" smtClean="0"/>
              <a:t>Performance-based budgeting – annual budget hearings</a:t>
            </a:r>
          </a:p>
          <a:p>
            <a:r>
              <a:rPr lang="en-US" dirty="0" smtClean="0"/>
              <a:t>Strategic Direction – platforms and pathways</a:t>
            </a:r>
          </a:p>
          <a:p>
            <a:r>
              <a:rPr lang="en-US" dirty="0" smtClean="0"/>
              <a:t>Increasingly diverse enrollment profile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8" name="Picture 2" descr="University of Cincinnati Primary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488" y="-50103"/>
            <a:ext cx="3236142" cy="17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99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2072" y="365125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DD0122"/>
                </a:solidFill>
              </a:rPr>
              <a:t>Summary of 1.B</a:t>
            </a:r>
            <a:endParaRPr lang="en-US" b="1" dirty="0">
              <a:solidFill>
                <a:srgbClr val="DD012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i="1" dirty="0" smtClean="0"/>
              <a:t>The mission is articulated publicly.</a:t>
            </a:r>
          </a:p>
          <a:p>
            <a:pPr lvl="1"/>
            <a:r>
              <a:rPr lang="en-US" sz="2800" dirty="0" smtClean="0"/>
              <a:t>Through public documents such as goals, plans, or institutional priorities</a:t>
            </a:r>
          </a:p>
          <a:p>
            <a:pPr lvl="1"/>
            <a:r>
              <a:rPr lang="en-US" sz="2800" dirty="0" smtClean="0"/>
              <a:t>Mission documents are:</a:t>
            </a:r>
          </a:p>
          <a:p>
            <a:pPr lvl="2"/>
            <a:r>
              <a:rPr lang="en-US" sz="2400" dirty="0" smtClean="0"/>
              <a:t>Current </a:t>
            </a:r>
          </a:p>
          <a:p>
            <a:pPr lvl="2"/>
            <a:r>
              <a:rPr lang="en-US" sz="2400" dirty="0" smtClean="0"/>
              <a:t>Explain the institution’s emphasis on the various aspects of the mission</a:t>
            </a:r>
          </a:p>
          <a:p>
            <a:pPr lvl="2"/>
            <a:r>
              <a:rPr lang="en-US" sz="2400" dirty="0" smtClean="0"/>
              <a:t>Identify the nature, scope and intend constituents of the programs and services the institution provides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8" name="Picture 2" descr="University of Cincinnati Primary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488" y="-50103"/>
            <a:ext cx="3236142" cy="17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95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2072" y="399790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DD0122"/>
                </a:solidFill>
              </a:rPr>
              <a:t>How UC Meets 1.B Requirements</a:t>
            </a:r>
            <a:endParaRPr lang="en-US" b="1" dirty="0">
              <a:solidFill>
                <a:srgbClr val="DD012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2297" y="1524729"/>
            <a:ext cx="10515600" cy="51739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Mission is on multiple websites and</a:t>
            </a:r>
          </a:p>
          <a:p>
            <a:r>
              <a:rPr lang="en-US" dirty="0" smtClean="0"/>
              <a:t>Referenced in the Student Code of Conduct </a:t>
            </a:r>
          </a:p>
          <a:p>
            <a:r>
              <a:rPr lang="en-US" dirty="0" smtClean="0"/>
              <a:t>College and unit mission, vision, goals and objectives are in alignment with the mission.</a:t>
            </a:r>
          </a:p>
          <a:p>
            <a:r>
              <a:rPr lang="en-US" dirty="0" smtClean="0"/>
              <a:t>Strategic direction supports UC’s mission:</a:t>
            </a:r>
          </a:p>
          <a:p>
            <a:pPr lvl="1"/>
            <a:r>
              <a:rPr lang="en-US" dirty="0"/>
              <a:t>Academic Excellence – Faculty Investment, Bearcat Promise, Staff Enrichment</a:t>
            </a:r>
          </a:p>
          <a:p>
            <a:pPr lvl="1"/>
            <a:r>
              <a:rPr lang="en-US" dirty="0" smtClean="0"/>
              <a:t>Urban Impact – Urban Health, Urban Futures, CPS Strong</a:t>
            </a:r>
          </a:p>
          <a:p>
            <a:pPr lvl="1"/>
            <a:r>
              <a:rPr lang="en-US" dirty="0" smtClean="0"/>
              <a:t>Innovation Agenda – Innovation District, Co-op 2.0, Inclusive Excellence</a:t>
            </a:r>
          </a:p>
          <a:p>
            <a:r>
              <a:rPr lang="en-US" dirty="0" smtClean="0"/>
              <a:t>Constituents:</a:t>
            </a:r>
          </a:p>
          <a:p>
            <a:pPr lvl="1"/>
            <a:r>
              <a:rPr lang="en-US" dirty="0" smtClean="0"/>
              <a:t>Students, Faculty, Staff</a:t>
            </a:r>
          </a:p>
          <a:p>
            <a:pPr lvl="1"/>
            <a:r>
              <a:rPr lang="en-US" dirty="0" smtClean="0"/>
              <a:t>Local, national, international communities</a:t>
            </a:r>
          </a:p>
          <a:p>
            <a:pPr lvl="1"/>
            <a:r>
              <a:rPr lang="en-US" dirty="0" smtClean="0"/>
              <a:t>Impact – local, state, global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8" name="Picture 2" descr="University of Cincinnati Primary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488" y="-50103"/>
            <a:ext cx="3236142" cy="17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2072" y="365125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DD0122"/>
                </a:solidFill>
              </a:rPr>
              <a:t>Summary of 1.C</a:t>
            </a:r>
            <a:endParaRPr lang="en-US" b="1" dirty="0">
              <a:solidFill>
                <a:srgbClr val="DD012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24434"/>
            <a:ext cx="10515600" cy="4486275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200" b="1" i="1" dirty="0" smtClean="0"/>
              <a:t>The institution understands the relationship between its mission and the diversity of society.</a:t>
            </a:r>
          </a:p>
          <a:p>
            <a:pPr lvl="2"/>
            <a:r>
              <a:rPr lang="en-US" sz="2800" dirty="0" smtClean="0"/>
              <a:t>Addresses its role in multicultural society</a:t>
            </a:r>
          </a:p>
          <a:p>
            <a:pPr lvl="2"/>
            <a:r>
              <a:rPr lang="en-US" sz="2800" dirty="0" smtClean="0"/>
              <a:t>Processes and activities reflect attention to human diversity</a:t>
            </a:r>
          </a:p>
          <a:p>
            <a:pPr lvl="3"/>
            <a:r>
              <a:rPr lang="en-US" sz="2400" dirty="0" smtClean="0"/>
              <a:t>Within the mission and</a:t>
            </a:r>
          </a:p>
          <a:p>
            <a:pPr lvl="3"/>
            <a:r>
              <a:rPr lang="en-US" sz="2400" dirty="0" smtClean="0"/>
              <a:t>For the constituents it serves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8" name="Picture 2" descr="University of Cincinnati Primary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488" y="-50103"/>
            <a:ext cx="3236142" cy="17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01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7811</TotalTime>
  <Words>817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HLC Day</vt:lpstr>
      <vt:lpstr>Criterion 1 – Mission</vt:lpstr>
      <vt:lpstr>Steering Committee Members</vt:lpstr>
      <vt:lpstr>Summary of 1.A</vt:lpstr>
      <vt:lpstr>Mission Statement</vt:lpstr>
      <vt:lpstr>How UC Meets 1.A Requirements</vt:lpstr>
      <vt:lpstr>Summary of 1.B</vt:lpstr>
      <vt:lpstr>How UC Meets 1.B Requirements</vt:lpstr>
      <vt:lpstr>Summary of 1.C</vt:lpstr>
      <vt:lpstr>How UC Meets 1.C Requirements</vt:lpstr>
      <vt:lpstr>Summary of 1.D</vt:lpstr>
      <vt:lpstr>How UC Meets 1.D Requirements</vt:lpstr>
      <vt:lpstr>PowerPoint Presentation</vt:lpstr>
    </vt:vector>
  </TitlesOfParts>
  <Company>University of Cincinnati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Harris, Christina (harri2c4)</dc:creator>
  <cp:lastModifiedBy>Byrne, Jamie (byrneji)</cp:lastModifiedBy>
  <cp:revision>58</cp:revision>
  <dcterms:created xsi:type="dcterms:W3CDTF">2018-01-12T15:57:38Z</dcterms:created>
  <dcterms:modified xsi:type="dcterms:W3CDTF">2018-02-12T19:42:09Z</dcterms:modified>
</cp:coreProperties>
</file>