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3E689B-36E4-496B-87A9-769FB07E08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82A7-5A5F-4CCB-AB8D-BB4845E1E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EFB2F-C028-4C09-899E-82406E3FB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7F185-E0E0-4E21-85EB-CB009FC3C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88100-0D35-473A-BCCB-E5DE7D71A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32CC-7B2E-4597-BEEB-A3FCDB128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A523D-E834-43A4-9E44-35F6CA53B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48716-D27E-4AD6-B452-769C51709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F2D-A8F0-4767-A4CF-ABA956FBC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2EFC-8C92-476C-9AB2-1A06F3F96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711B7-4A2A-4FC6-9B4B-288C99FD4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5A661-033C-4D19-8B89-E67B14285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A54D44-B700-466A-8E81-77B2AC61B5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c.edu/wellnes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a-ncha.org/" TargetMode="External"/><Relationship Id="rId2" Type="http://schemas.openxmlformats.org/officeDocument/2006/relationships/hyperlink" Target="http://www.uc.edu/wellness/health_data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Helvetica" pitchFamily="34" charset="0"/>
              </a:rPr>
              <a:t>Student Wellness Center</a:t>
            </a:r>
          </a:p>
          <a:p>
            <a:pPr algn="ctr">
              <a:buNone/>
            </a:pPr>
            <a:r>
              <a:rPr lang="en-US" dirty="0" smtClean="0">
                <a:latin typeface="Helvetica" pitchFamily="34" charset="0"/>
              </a:rPr>
              <a:t>675 </a:t>
            </a:r>
            <a:r>
              <a:rPr lang="en-US" dirty="0" smtClean="0">
                <a:latin typeface="Helvetica" pitchFamily="34" charset="0"/>
              </a:rPr>
              <a:t>Steger Student Life Center</a:t>
            </a:r>
          </a:p>
          <a:p>
            <a:pPr algn="ctr">
              <a:buNone/>
            </a:pPr>
            <a:r>
              <a:rPr lang="en-US" dirty="0" smtClean="0">
                <a:latin typeface="Helvetica" pitchFamily="34" charset="0"/>
              </a:rPr>
              <a:t>Monday-Friday</a:t>
            </a:r>
            <a:r>
              <a:rPr lang="en-US" dirty="0" smtClean="0">
                <a:latin typeface="Rockwell"/>
              </a:rPr>
              <a:t>|</a:t>
            </a:r>
            <a:r>
              <a:rPr lang="en-US" dirty="0" smtClean="0">
                <a:latin typeface="Helvetica" pitchFamily="34" charset="0"/>
              </a:rPr>
              <a:t>9am-5pm </a:t>
            </a:r>
            <a:endParaRPr lang="en-US" dirty="0" smtClean="0">
              <a:latin typeface="Helvetica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Helvetica" pitchFamily="34" charset="0"/>
              </a:rPr>
              <a:t>556-6124</a:t>
            </a:r>
            <a:r>
              <a:rPr lang="en-US" dirty="0" smtClean="0">
                <a:latin typeface="Rockwell"/>
              </a:rPr>
              <a:t>|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34" charset="0"/>
                <a:hlinkClick r:id="rId2"/>
              </a:rPr>
              <a:t>www.uc.edu/wellness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 algn="ctr">
              <a:buNone/>
            </a:pPr>
            <a:endParaRPr lang="en-US" dirty="0">
              <a:latin typeface="Helvetica" pitchFamily="34" charset="0"/>
            </a:endParaRPr>
          </a:p>
        </p:txBody>
      </p:sp>
      <p:pic>
        <p:nvPicPr>
          <p:cNvPr id="4" name="Picture 3" descr="winter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00400"/>
            <a:ext cx="4038600" cy="279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/>
              <a:t>The purpose of health promotion on college campuses is to support student learning; as students thrive in other areas of their lives, they can focus on academic achievement and campus involvement </a:t>
            </a:r>
            <a:br>
              <a:rPr lang="en-US" sz="2600" dirty="0" smtClean="0"/>
            </a:br>
            <a:r>
              <a:rPr lang="en-US" sz="2600" dirty="0" smtClean="0"/>
              <a:t>(American College Health Association, 2005).</a:t>
            </a:r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000" dirty="0" smtClean="0"/>
              <a:t>SA&amp;S –Student Life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Staffing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BACCHUS Network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What We Know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latin typeface="Helvetica" pitchFamily="34" charset="0"/>
              </a:rPr>
              <a:t>National College Health Assessment (NCHA)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 SWC surveyed 757 random UC students in 2010. We conduct the survey every 3 years.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 2010 University of Cincinnati complete results available at </a:t>
            </a:r>
            <a:r>
              <a:rPr lang="en-US" dirty="0" smtClean="0">
                <a:latin typeface="Helvetica" pitchFamily="34" charset="0"/>
                <a:hlinkClick r:id="rId2"/>
              </a:rPr>
              <a:t>www.uc.edu/wellness/health_data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Helvetica" pitchFamily="34" charset="0"/>
              </a:rPr>
              <a:t>National results can be viewed at </a:t>
            </a:r>
            <a:r>
              <a:rPr lang="en-US" dirty="0" smtClean="0">
                <a:latin typeface="Helvetica" pitchFamily="34" charset="0"/>
                <a:hlinkClick r:id="rId3"/>
              </a:rPr>
              <a:t>www.acha-ncha.org</a:t>
            </a:r>
            <a:endParaRPr lang="en-US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Helvetica" pitchFamily="34" charset="0"/>
              </a:rPr>
              <a:t>Academic Impact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</a:endParaRPr>
          </a:p>
          <a:p>
            <a:pPr indent="0">
              <a:buNone/>
            </a:pPr>
            <a:r>
              <a:rPr lang="en-US" sz="1400" dirty="0" smtClean="0">
                <a:latin typeface="Helvetica" pitchFamily="34" charset="0"/>
              </a:rPr>
              <a:t>Within the last 12 months, UC students reported the following factors affecting their individual academic performance:</a:t>
            </a:r>
          </a:p>
          <a:p>
            <a:pPr indent="0">
              <a:buNone/>
            </a:pPr>
            <a:endParaRPr lang="en-US" sz="1400" dirty="0" smtClean="0"/>
          </a:p>
          <a:p>
            <a:pPr indent="0">
              <a:buNone/>
            </a:pPr>
            <a:endParaRPr lang="en-US" sz="1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2438400"/>
          <a:ext cx="4800600" cy="2466109"/>
        </p:xfrm>
        <a:graphic>
          <a:graphicData uri="http://schemas.openxmlformats.org/drawingml/2006/table">
            <a:tbl>
              <a:tblPr>
                <a:solidFill>
                  <a:schemeClr val="bg2">
                    <a:lumMod val="75000"/>
                  </a:schemeClr>
                </a:solidFill>
                <a:tableStyleId>{C4B1156A-380E-4F78-BDF5-A606A8083BF9}</a:tableStyleId>
              </a:tblPr>
              <a:tblGrid>
                <a:gridCol w="1905000"/>
                <a:gridCol w="685800"/>
                <a:gridCol w="1524000"/>
                <a:gridCol w="685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Alcohol Use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8.0%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Participation in Extra Curricular Activities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8.1%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Anxiety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13.5%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Relationship</a:t>
                      </a:r>
                      <a:r>
                        <a:rPr lang="en-US" sz="1200" baseline="0" dirty="0" smtClean="0">
                          <a:latin typeface="Helvetica" pitchFamily="34" charset="0"/>
                        </a:rPr>
                        <a:t> Difficulties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12.1%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</a:tr>
              <a:tr h="40870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Cold/Flu/Sore Throat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12.4%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Sleep Difficulties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16.2%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Depression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9.8%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Stress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26.9%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Internet Use/Computer Games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11.6%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Work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itchFamily="34" charset="0"/>
                        </a:rPr>
                        <a:t>17.0%</a:t>
                      </a:r>
                      <a:endParaRPr lang="en-US" sz="1200" dirty="0">
                        <a:latin typeface="Helvetic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Our Services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16002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Wellness </a:t>
            </a:r>
            <a:r>
              <a:rPr lang="en-US" sz="2400" b="1" dirty="0" smtClean="0">
                <a:latin typeface="Helvetica" pitchFamily="34" charset="0"/>
              </a:rPr>
              <a:t>Workshops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Presented by Peer </a:t>
            </a:r>
            <a:r>
              <a:rPr lang="en-US" sz="1800" dirty="0" smtClean="0">
                <a:latin typeface="Helvetica" pitchFamily="34" charset="0"/>
              </a:rPr>
              <a:t>Educators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By </a:t>
            </a:r>
            <a:r>
              <a:rPr lang="en-US" sz="1800" dirty="0" smtClean="0">
                <a:latin typeface="Helvetica" pitchFamily="34" charset="0"/>
              </a:rPr>
              <a:t>request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Variety of topics and formats</a:t>
            </a:r>
            <a:endParaRPr lang="en-US" sz="18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17526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Free Health </a:t>
            </a:r>
            <a:r>
              <a:rPr lang="en-US" sz="2400" b="1" dirty="0" smtClean="0">
                <a:latin typeface="Helvetica" pitchFamily="34" charset="0"/>
              </a:rPr>
              <a:t>Products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3 per day (Condoms, lubricant, cold medicine, ibuprofen, antacids &amp; Band-Aids</a:t>
            </a:r>
            <a:r>
              <a:rPr lang="en-US" sz="1800" dirty="0" smtClean="0">
                <a:latin typeface="Helvetica" pitchFamily="34" charset="0"/>
              </a:rPr>
              <a:t>)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Trial size products</a:t>
            </a:r>
          </a:p>
        </p:txBody>
      </p:sp>
      <p:pic>
        <p:nvPicPr>
          <p:cNvPr id="7" name="Picture 6" descr="uc_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124200"/>
            <a:ext cx="46616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Our Services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3551237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Resource </a:t>
            </a:r>
            <a:r>
              <a:rPr lang="en-US" sz="2400" b="1" dirty="0" smtClean="0">
                <a:latin typeface="Helvetica" pitchFamily="34" charset="0"/>
              </a:rPr>
              <a:t>Center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Journals, books, </a:t>
            </a:r>
            <a:r>
              <a:rPr lang="en-US" sz="1800" dirty="0" smtClean="0">
                <a:latin typeface="Helvetica" pitchFamily="34" charset="0"/>
              </a:rPr>
              <a:t>brochures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Referral </a:t>
            </a:r>
            <a:r>
              <a:rPr lang="en-US" sz="1800" dirty="0" smtClean="0">
                <a:latin typeface="Helvetica" pitchFamily="34" charset="0"/>
              </a:rPr>
              <a:t>information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Helvetica" pitchFamily="34" charset="0"/>
              </a:rPr>
              <a:t>STI Testing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>
                <a:latin typeface="Helvetica" pitchFamily="34" charset="0"/>
              </a:rPr>
              <a:t>Other UC </a:t>
            </a:r>
            <a:r>
              <a:rPr lang="en-US" sz="1400" dirty="0" smtClean="0">
                <a:latin typeface="Helvetica" pitchFamily="34" charset="0"/>
              </a:rPr>
              <a:t>offices</a:t>
            </a:r>
            <a:endParaRPr lang="en-US" sz="14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Informal consultations</a:t>
            </a:r>
            <a:endParaRPr lang="en-US" sz="18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1"/>
            <a:ext cx="4038600" cy="17526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Awareness </a:t>
            </a:r>
            <a:r>
              <a:rPr lang="en-US" sz="2400" b="1" dirty="0" smtClean="0">
                <a:latin typeface="Helvetica" pitchFamily="34" charset="0"/>
              </a:rPr>
              <a:t>Events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Health and Wellness Fair, World AIDS Day, Stress Awareness Day, HIV </a:t>
            </a:r>
            <a:r>
              <a:rPr lang="en-US" sz="1800" dirty="0" smtClean="0">
                <a:latin typeface="Helvetica" pitchFamily="34" charset="0"/>
              </a:rPr>
              <a:t>Testing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Health Hut</a:t>
            </a:r>
          </a:p>
        </p:txBody>
      </p:sp>
      <p:pic>
        <p:nvPicPr>
          <p:cNvPr id="5" name="Picture 4" descr="ice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Our Services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35163"/>
            <a:ext cx="2895600" cy="1493837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Passive </a:t>
            </a:r>
            <a:r>
              <a:rPr lang="en-US" sz="2400" b="1" dirty="0" smtClean="0">
                <a:latin typeface="Helvetica" pitchFamily="34" charset="0"/>
              </a:rPr>
              <a:t>Programs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Bulletin Boards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Commode Chronicles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Posters</a:t>
            </a:r>
            <a:endParaRPr lang="en-US" sz="1800" dirty="0" smtClean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35163"/>
            <a:ext cx="2743200" cy="1493837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Helvetica" pitchFamily="34" charset="0"/>
              </a:rPr>
              <a:t>Friday Night </a:t>
            </a:r>
            <a:r>
              <a:rPr lang="en-US" sz="2400" b="1" dirty="0" smtClean="0">
                <a:latin typeface="Helvetica" pitchFamily="34" charset="0"/>
              </a:rPr>
              <a:t>Live</a:t>
            </a:r>
            <a:endParaRPr lang="en-US" sz="1800" dirty="0" smtClean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Events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Student Committee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Helvetica" pitchFamily="34" charset="0"/>
              </a:rPr>
              <a:t>Collaboration</a:t>
            </a:r>
            <a:endParaRPr lang="en-US" sz="1800" dirty="0">
              <a:latin typeface="Helvetic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1935163"/>
            <a:ext cx="28956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Helvetica" pitchFamily="34" charset="0"/>
              </a:rPr>
              <a:t>Health </a:t>
            </a:r>
            <a:r>
              <a:rPr lang="en-US" sz="2400" b="1" kern="0" dirty="0" smtClean="0">
                <a:latin typeface="Helvetica" pitchFamily="34" charset="0"/>
              </a:rPr>
              <a:t>Initiative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Helvetica" pitchFamily="34" charset="0"/>
              </a:rPr>
              <a:t>21</a:t>
            </a:r>
            <a:r>
              <a:rPr lang="en-US" kern="0" baseline="30000" dirty="0" smtClean="0">
                <a:latin typeface="Helvetica" pitchFamily="34" charset="0"/>
              </a:rPr>
              <a:t>st</a:t>
            </a:r>
            <a:r>
              <a:rPr lang="en-US" kern="0" dirty="0" smtClean="0">
                <a:latin typeface="Helvetica" pitchFamily="34" charset="0"/>
              </a:rPr>
              <a:t> Birthday </a:t>
            </a:r>
            <a:r>
              <a:rPr lang="en-US" kern="0" dirty="0" smtClean="0">
                <a:latin typeface="Helvetica" pitchFamily="34" charset="0"/>
              </a:rPr>
              <a:t>Emails</a:t>
            </a:r>
            <a:endParaRPr lang="en-US" kern="0" dirty="0" smtClean="0">
              <a:latin typeface="Helvetic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latin typeface="Helvetica" pitchFamily="34" charset="0"/>
              </a:rPr>
              <a:t>Gotcha </a:t>
            </a:r>
            <a:r>
              <a:rPr lang="en-US" kern="0" dirty="0" smtClean="0">
                <a:latin typeface="Helvetica" pitchFamily="34" charset="0"/>
              </a:rPr>
              <a:t>Covered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pic>
        <p:nvPicPr>
          <p:cNvPr id="11" name="Picture 10" descr="bulletin board s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4290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Examples</a:t>
            </a:r>
            <a:endParaRPr lang="en-US" dirty="0"/>
          </a:p>
        </p:txBody>
      </p:sp>
      <p:pic>
        <p:nvPicPr>
          <p:cNvPr id="9" name="Picture 8" descr="Sleep-the other 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266251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at Me (frui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76400"/>
            <a:ext cx="2761129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e You (tifu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600200"/>
            <a:ext cx="251459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smtClean="0"/>
              <a:t>Collaborate!</a:t>
            </a:r>
            <a:endParaRPr lang="en-US" sz="6000" dirty="0" smtClean="0"/>
          </a:p>
          <a:p>
            <a:r>
              <a:rPr lang="en-US" sz="1800" dirty="0" smtClean="0">
                <a:latin typeface="Helvetica" pitchFamily="34" charset="0"/>
              </a:rPr>
              <a:t>With other campus entities to promote existing university programs and assets</a:t>
            </a:r>
          </a:p>
          <a:p>
            <a:pPr>
              <a:buNone/>
            </a:pPr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 smtClean="0">
                <a:latin typeface="Helvetica" pitchFamily="34" charset="0"/>
              </a:rPr>
              <a:t>To address the issues and challenges students have both academically and personally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280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Who We Are</vt:lpstr>
      <vt:lpstr>What We Know</vt:lpstr>
      <vt:lpstr>Our Services</vt:lpstr>
      <vt:lpstr>Our Services</vt:lpstr>
      <vt:lpstr>Our Services</vt:lpstr>
      <vt:lpstr>Poster Examples</vt:lpstr>
      <vt:lpstr>Our Goal</vt:lpstr>
    </vt:vector>
  </TitlesOfParts>
  <Company>University of Cincinnati, uc.edu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forresed</cp:lastModifiedBy>
  <cp:revision>47</cp:revision>
  <dcterms:created xsi:type="dcterms:W3CDTF">2007-07-19T21:04:34Z</dcterms:created>
  <dcterms:modified xsi:type="dcterms:W3CDTF">2012-02-13T18:42:34Z</dcterms:modified>
</cp:coreProperties>
</file>