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theme/theme3.xml" ContentType="application/vnd.openxmlformats-officedocument.theme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theme/theme4.xml" ContentType="application/vnd.openxmlformats-officedocument.theme+xml"/>
  <Override PartName="/ppt/theme/theme5.xml" ContentType="application/vnd.openxmlformats-officedocument.theme+xml"/>
  <Override PartName="/ppt/theme/theme6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changesInfos/changesInfo1.xml" ContentType="application/vnd.ms-powerpoint.changes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5" Type="http://schemas.microsoft.com/office/2020/02/relationships/classificationlabels" Target="docMetadata/LabelInfo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732" r:id="rId4"/>
    <p:sldMasterId id="2147483736" r:id="rId5"/>
    <p:sldMasterId id="2147483754" r:id="rId6"/>
    <p:sldMasterId id="2147483764" r:id="rId7"/>
  </p:sldMasterIdLst>
  <p:notesMasterIdLst>
    <p:notesMasterId r:id="rId36"/>
  </p:notesMasterIdLst>
  <p:handoutMasterIdLst>
    <p:handoutMasterId r:id="rId37"/>
  </p:handoutMasterIdLst>
  <p:sldIdLst>
    <p:sldId id="259" r:id="rId8"/>
    <p:sldId id="256" r:id="rId9"/>
    <p:sldId id="363" r:id="rId10"/>
    <p:sldId id="349" r:id="rId11"/>
    <p:sldId id="350" r:id="rId12"/>
    <p:sldId id="258" r:id="rId13"/>
    <p:sldId id="337" r:id="rId14"/>
    <p:sldId id="344" r:id="rId15"/>
    <p:sldId id="277" r:id="rId16"/>
    <p:sldId id="346" r:id="rId17"/>
    <p:sldId id="347" r:id="rId18"/>
    <p:sldId id="348" r:id="rId19"/>
    <p:sldId id="342" r:id="rId20"/>
    <p:sldId id="345" r:id="rId21"/>
    <p:sldId id="343" r:id="rId22"/>
    <p:sldId id="339" r:id="rId23"/>
    <p:sldId id="352" r:id="rId24"/>
    <p:sldId id="353" r:id="rId25"/>
    <p:sldId id="354" r:id="rId26"/>
    <p:sldId id="361" r:id="rId27"/>
    <p:sldId id="356" r:id="rId28"/>
    <p:sldId id="364" r:id="rId29"/>
    <p:sldId id="358" r:id="rId30"/>
    <p:sldId id="360" r:id="rId31"/>
    <p:sldId id="359" r:id="rId32"/>
    <p:sldId id="362" r:id="rId33"/>
    <p:sldId id="271" r:id="rId34"/>
    <p:sldId id="268" r:id="rId35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416" userDrawn="1">
          <p15:clr>
            <a:srgbClr val="A4A3A4"/>
          </p15:clr>
        </p15:guide>
        <p15:guide id="2" orient="horz" pos="1008" userDrawn="1">
          <p15:clr>
            <a:srgbClr val="A4A3A4"/>
          </p15:clr>
        </p15:guide>
        <p15:guide id="3" pos="384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00000000-0000-0000-0000-000000000000}" name="Author" initials="A" userId="Author" providerId="AD"/>
</p188:authorLst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4" name="Author" initials="A" lastIdx="0" clrIdx="3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D4DDFE"/>
    <a:srgbClr val="D5DEFF"/>
    <a:srgbClr val="F6F7FF"/>
    <a:srgbClr val="DBDCE5"/>
    <a:srgbClr val="F0F1FB"/>
    <a:srgbClr val="DFE1F6"/>
    <a:srgbClr val="EEEFF5"/>
    <a:srgbClr val="DFE1EF"/>
    <a:srgbClr val="A9B1FF"/>
    <a:srgbClr val="FFB5B5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023" autoAdjust="0"/>
    <p:restoredTop sz="92982" autoAdjust="0"/>
  </p:normalViewPr>
  <p:slideViewPr>
    <p:cSldViewPr snapToGrid="0">
      <p:cViewPr varScale="1">
        <p:scale>
          <a:sx n="62" d="100"/>
          <a:sy n="62" d="100"/>
        </p:scale>
        <p:origin x="828" y="44"/>
      </p:cViewPr>
      <p:guideLst>
        <p:guide orient="horz" pos="1416"/>
        <p:guide orient="horz" pos="1008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notesViewPr>
    <p:cSldViewPr snapToGrid="0" showGuides="1">
      <p:cViewPr varScale="1">
        <p:scale>
          <a:sx n="51" d="100"/>
          <a:sy n="51" d="100"/>
        </p:scale>
        <p:origin x="2692" y="2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6.xml"/><Relationship Id="rId18" Type="http://schemas.openxmlformats.org/officeDocument/2006/relationships/slide" Target="slides/slide11.xml"/><Relationship Id="rId26" Type="http://schemas.openxmlformats.org/officeDocument/2006/relationships/slide" Target="slides/slide19.xml"/><Relationship Id="rId39" Type="http://schemas.openxmlformats.org/officeDocument/2006/relationships/presProps" Target="presProps.xml"/><Relationship Id="rId21" Type="http://schemas.openxmlformats.org/officeDocument/2006/relationships/slide" Target="slides/slide14.xml"/><Relationship Id="rId34" Type="http://schemas.openxmlformats.org/officeDocument/2006/relationships/slide" Target="slides/slide27.xml"/><Relationship Id="rId42" Type="http://schemas.openxmlformats.org/officeDocument/2006/relationships/tableStyles" Target="tableStyles.xml"/><Relationship Id="rId7" Type="http://schemas.openxmlformats.org/officeDocument/2006/relationships/slideMaster" Target="slideMasters/slideMaster4.xml"/><Relationship Id="rId2" Type="http://schemas.openxmlformats.org/officeDocument/2006/relationships/customXml" Target="../customXml/item2.xml"/><Relationship Id="rId16" Type="http://schemas.openxmlformats.org/officeDocument/2006/relationships/slide" Target="slides/slide9.xml"/><Relationship Id="rId20" Type="http://schemas.openxmlformats.org/officeDocument/2006/relationships/slide" Target="slides/slide13.xml"/><Relationship Id="rId29" Type="http://schemas.openxmlformats.org/officeDocument/2006/relationships/slide" Target="slides/slide22.xml"/><Relationship Id="rId41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Master" Target="slideMasters/slideMaster3.xml"/><Relationship Id="rId11" Type="http://schemas.openxmlformats.org/officeDocument/2006/relationships/slide" Target="slides/slide4.xml"/><Relationship Id="rId24" Type="http://schemas.openxmlformats.org/officeDocument/2006/relationships/slide" Target="slides/slide17.xml"/><Relationship Id="rId32" Type="http://schemas.openxmlformats.org/officeDocument/2006/relationships/slide" Target="slides/slide25.xml"/><Relationship Id="rId37" Type="http://schemas.openxmlformats.org/officeDocument/2006/relationships/handoutMaster" Target="handoutMasters/handoutMaster1.xml"/><Relationship Id="rId40" Type="http://schemas.openxmlformats.org/officeDocument/2006/relationships/viewProps" Target="viewProps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8.xml"/><Relationship Id="rId23" Type="http://schemas.openxmlformats.org/officeDocument/2006/relationships/slide" Target="slides/slide16.xml"/><Relationship Id="rId28" Type="http://schemas.openxmlformats.org/officeDocument/2006/relationships/slide" Target="slides/slide21.xml"/><Relationship Id="rId36" Type="http://schemas.openxmlformats.org/officeDocument/2006/relationships/notesMaster" Target="notesMasters/notesMaster1.xml"/><Relationship Id="rId10" Type="http://schemas.openxmlformats.org/officeDocument/2006/relationships/slide" Target="slides/slide3.xml"/><Relationship Id="rId19" Type="http://schemas.openxmlformats.org/officeDocument/2006/relationships/slide" Target="slides/slide12.xml"/><Relationship Id="rId31" Type="http://schemas.openxmlformats.org/officeDocument/2006/relationships/slide" Target="slides/slide24.xml"/><Relationship Id="rId44" Type="http://schemas.microsoft.com/office/2018/10/relationships/authors" Target="author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2.xml"/><Relationship Id="rId14" Type="http://schemas.openxmlformats.org/officeDocument/2006/relationships/slide" Target="slides/slide7.xml"/><Relationship Id="rId22" Type="http://schemas.openxmlformats.org/officeDocument/2006/relationships/slide" Target="slides/slide15.xml"/><Relationship Id="rId27" Type="http://schemas.openxmlformats.org/officeDocument/2006/relationships/slide" Target="slides/slide20.xml"/><Relationship Id="rId30" Type="http://schemas.openxmlformats.org/officeDocument/2006/relationships/slide" Target="slides/slide23.xml"/><Relationship Id="rId35" Type="http://schemas.openxmlformats.org/officeDocument/2006/relationships/slide" Target="slides/slide28.xml"/><Relationship Id="rId43" Type="http://schemas.microsoft.com/office/2016/11/relationships/changesInfo" Target="changesInfos/changesInfo1.xml"/><Relationship Id="rId8" Type="http://schemas.openxmlformats.org/officeDocument/2006/relationships/slide" Target="slides/slide1.xml"/><Relationship Id="rId3" Type="http://schemas.openxmlformats.org/officeDocument/2006/relationships/customXml" Target="../customXml/item3.xml"/><Relationship Id="rId12" Type="http://schemas.openxmlformats.org/officeDocument/2006/relationships/slide" Target="slides/slide5.xml"/><Relationship Id="rId17" Type="http://schemas.openxmlformats.org/officeDocument/2006/relationships/slide" Target="slides/slide10.xml"/><Relationship Id="rId25" Type="http://schemas.openxmlformats.org/officeDocument/2006/relationships/slide" Target="slides/slide18.xml"/><Relationship Id="rId33" Type="http://schemas.openxmlformats.org/officeDocument/2006/relationships/slide" Target="slides/slide26.xml"/><Relationship Id="rId38" Type="http://schemas.openxmlformats.org/officeDocument/2006/relationships/commentAuthors" Target="commentAuthor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Groh, Samantha (vandevs)" userId="296670b5-bf33-46b1-8fd2-4be8973db642" providerId="ADAL" clId="{9DDFC99F-E0B3-42C9-AB34-C6C0BF2A6924}"/>
    <pc:docChg chg="custSel addSld modSld sldOrd">
      <pc:chgData name="Groh, Samantha (vandevs)" userId="296670b5-bf33-46b1-8fd2-4be8973db642" providerId="ADAL" clId="{9DDFC99F-E0B3-42C9-AB34-C6C0BF2A6924}" dt="2022-10-04T16:01:08.155" v="515" actId="20577"/>
      <pc:docMkLst>
        <pc:docMk/>
      </pc:docMkLst>
      <pc:sldChg chg="modSp add mod ord">
        <pc:chgData name="Groh, Samantha (vandevs)" userId="296670b5-bf33-46b1-8fd2-4be8973db642" providerId="ADAL" clId="{9DDFC99F-E0B3-42C9-AB34-C6C0BF2A6924}" dt="2022-10-04T16:01:08.155" v="515" actId="20577"/>
        <pc:sldMkLst>
          <pc:docMk/>
          <pc:sldMk cId="1759492714" sldId="364"/>
        </pc:sldMkLst>
        <pc:spChg chg="mod">
          <ac:chgData name="Groh, Samantha (vandevs)" userId="296670b5-bf33-46b1-8fd2-4be8973db642" providerId="ADAL" clId="{9DDFC99F-E0B3-42C9-AB34-C6C0BF2A6924}" dt="2022-10-04T15:57:05.568" v="60" actId="20577"/>
          <ac:spMkLst>
            <pc:docMk/>
            <pc:sldMk cId="1759492714" sldId="364"/>
            <ac:spMk id="2" creationId="{30713B43-E9BB-4F70-9F0D-951403853E2B}"/>
          </ac:spMkLst>
        </pc:spChg>
        <pc:spChg chg="mod">
          <ac:chgData name="Groh, Samantha (vandevs)" userId="296670b5-bf33-46b1-8fd2-4be8973db642" providerId="ADAL" clId="{9DDFC99F-E0B3-42C9-AB34-C6C0BF2A6924}" dt="2022-10-04T16:01:08.155" v="515" actId="20577"/>
          <ac:spMkLst>
            <pc:docMk/>
            <pc:sldMk cId="1759492714" sldId="364"/>
            <ac:spMk id="5" creationId="{B582743E-4704-4F20-8D7F-CA4C3F911EEE}"/>
          </ac:spMkLst>
        </pc:spChg>
      </pc:sldChg>
    </pc:docChg>
  </pc:docChgLst>
</pc:chgInfo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38F6DD67-7030-4E65-A123-C868BB33F937}" type="doc">
      <dgm:prSet loTypeId="urn:microsoft.com/office/officeart/2005/8/layout/vList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63FB8104-D62D-42E6-83D8-868CCD481A1B}">
      <dgm:prSet/>
      <dgm:spPr>
        <a:solidFill>
          <a:srgbClr val="C00000"/>
        </a:solidFill>
      </dgm:spPr>
      <dgm:t>
        <a:bodyPr/>
        <a:lstStyle/>
        <a:p>
          <a:r>
            <a:rPr lang="en-US" b="1" u="sng" dirty="0"/>
            <a:t>W</a:t>
          </a:r>
          <a:r>
            <a:rPr lang="en-US" dirty="0"/>
            <a:t>eb </a:t>
          </a:r>
          <a:r>
            <a:rPr lang="en-US" b="1" u="sng" dirty="0"/>
            <a:t>C</a:t>
          </a:r>
          <a:r>
            <a:rPr lang="en-US" dirty="0"/>
            <a:t>ontent </a:t>
          </a:r>
          <a:r>
            <a:rPr lang="en-US" b="1" u="sng" dirty="0"/>
            <a:t>A</a:t>
          </a:r>
          <a:r>
            <a:rPr lang="en-US" dirty="0"/>
            <a:t>ccessibility </a:t>
          </a:r>
          <a:r>
            <a:rPr lang="en-US" b="1" u="sng" dirty="0"/>
            <a:t>G</a:t>
          </a:r>
          <a:r>
            <a:rPr lang="en-US" dirty="0"/>
            <a:t>uidelines (WCAG, 2.1/3.0)</a:t>
          </a:r>
        </a:p>
      </dgm:t>
    </dgm:pt>
    <dgm:pt modelId="{AA43FAF3-6E14-4402-AFA9-CBEADC033BE0}" type="parTrans" cxnId="{D4EFD083-8439-4EE0-AFF4-DE55BE72570D}">
      <dgm:prSet/>
      <dgm:spPr/>
      <dgm:t>
        <a:bodyPr/>
        <a:lstStyle/>
        <a:p>
          <a:endParaRPr lang="en-US"/>
        </a:p>
      </dgm:t>
    </dgm:pt>
    <dgm:pt modelId="{0271313C-8612-414A-BBF3-924189AD2B20}" type="sibTrans" cxnId="{D4EFD083-8439-4EE0-AFF4-DE55BE72570D}">
      <dgm:prSet/>
      <dgm:spPr/>
      <dgm:t>
        <a:bodyPr/>
        <a:lstStyle/>
        <a:p>
          <a:endParaRPr lang="en-US"/>
        </a:p>
      </dgm:t>
    </dgm:pt>
    <dgm:pt modelId="{C72DD130-7213-49D3-ACB9-020956808461}">
      <dgm:prSet/>
      <dgm:spPr>
        <a:solidFill>
          <a:srgbClr val="C00000"/>
        </a:solidFill>
      </dgm:spPr>
      <dgm:t>
        <a:bodyPr/>
        <a:lstStyle/>
        <a:p>
          <a:r>
            <a:rPr lang="en-US"/>
            <a:t>Created by World Wide Web Consortium (W3C)</a:t>
          </a:r>
        </a:p>
      </dgm:t>
    </dgm:pt>
    <dgm:pt modelId="{62B39D82-19B5-4C37-907F-E40FFED03722}" type="parTrans" cxnId="{255A5939-8032-47FD-81B6-AE998E56CCA8}">
      <dgm:prSet/>
      <dgm:spPr/>
      <dgm:t>
        <a:bodyPr/>
        <a:lstStyle/>
        <a:p>
          <a:endParaRPr lang="en-US"/>
        </a:p>
      </dgm:t>
    </dgm:pt>
    <dgm:pt modelId="{CDF2EAE0-5148-4A89-AAB3-5F7B8B694814}" type="sibTrans" cxnId="{255A5939-8032-47FD-81B6-AE998E56CCA8}">
      <dgm:prSet/>
      <dgm:spPr/>
      <dgm:t>
        <a:bodyPr/>
        <a:lstStyle/>
        <a:p>
          <a:endParaRPr lang="en-US"/>
        </a:p>
      </dgm:t>
    </dgm:pt>
    <dgm:pt modelId="{A0965CDF-0024-4888-AF41-3147C83131D0}">
      <dgm:prSet/>
      <dgm:spPr>
        <a:solidFill>
          <a:srgbClr val="C00000"/>
        </a:solidFill>
      </dgm:spPr>
      <dgm:t>
        <a:bodyPr/>
        <a:lstStyle/>
        <a:p>
          <a:r>
            <a:rPr lang="en-US"/>
            <a:t>Benchmark for website accessibility</a:t>
          </a:r>
        </a:p>
      </dgm:t>
    </dgm:pt>
    <dgm:pt modelId="{14E8B045-E747-4D74-888A-D7591B8249D1}" type="parTrans" cxnId="{6CCAD676-24D9-4E21-B18B-36453D7E591A}">
      <dgm:prSet/>
      <dgm:spPr/>
      <dgm:t>
        <a:bodyPr/>
        <a:lstStyle/>
        <a:p>
          <a:endParaRPr lang="en-US"/>
        </a:p>
      </dgm:t>
    </dgm:pt>
    <dgm:pt modelId="{28D50BE6-E5BB-4C0E-BD78-C77C77F6C6EE}" type="sibTrans" cxnId="{6CCAD676-24D9-4E21-B18B-36453D7E591A}">
      <dgm:prSet/>
      <dgm:spPr/>
      <dgm:t>
        <a:bodyPr/>
        <a:lstStyle/>
        <a:p>
          <a:endParaRPr lang="en-US"/>
        </a:p>
      </dgm:t>
    </dgm:pt>
    <dgm:pt modelId="{4520B281-834E-427E-BC01-CD8FA63E56E1}">
      <dgm:prSet/>
      <dgm:spPr>
        <a:solidFill>
          <a:srgbClr val="C00000"/>
        </a:solidFill>
      </dgm:spPr>
      <dgm:t>
        <a:bodyPr/>
        <a:lstStyle/>
        <a:p>
          <a:r>
            <a:rPr lang="en-US"/>
            <a:t>Guidelines on making the web accessible </a:t>
          </a:r>
        </a:p>
      </dgm:t>
    </dgm:pt>
    <dgm:pt modelId="{2D61D164-0DFB-4A8F-962F-4D89282ED1FF}" type="parTrans" cxnId="{9DD04BDE-590F-4B8C-93A2-9F7C3672382B}">
      <dgm:prSet/>
      <dgm:spPr/>
      <dgm:t>
        <a:bodyPr/>
        <a:lstStyle/>
        <a:p>
          <a:endParaRPr lang="en-US"/>
        </a:p>
      </dgm:t>
    </dgm:pt>
    <dgm:pt modelId="{B2847FD4-6AAD-490A-9E6C-69DA019EFD52}" type="sibTrans" cxnId="{9DD04BDE-590F-4B8C-93A2-9F7C3672382B}">
      <dgm:prSet/>
      <dgm:spPr/>
      <dgm:t>
        <a:bodyPr/>
        <a:lstStyle/>
        <a:p>
          <a:endParaRPr lang="en-US"/>
        </a:p>
      </dgm:t>
    </dgm:pt>
    <dgm:pt modelId="{133C9F34-6D31-41E8-BF89-0E91DB77A911}">
      <dgm:prSet/>
      <dgm:spPr>
        <a:solidFill>
          <a:srgbClr val="C00000"/>
        </a:solidFill>
      </dgm:spPr>
      <dgm:t>
        <a:bodyPr/>
        <a:lstStyle/>
        <a:p>
          <a:r>
            <a:rPr lang="en-US"/>
            <a:t>WCAG Compliance is required at UC</a:t>
          </a:r>
        </a:p>
      </dgm:t>
    </dgm:pt>
    <dgm:pt modelId="{30E02ED6-EC8A-4698-9B28-5C6D9B383FAF}" type="parTrans" cxnId="{B082B22F-B21C-4512-BE01-03636CA76052}">
      <dgm:prSet/>
      <dgm:spPr/>
      <dgm:t>
        <a:bodyPr/>
        <a:lstStyle/>
        <a:p>
          <a:endParaRPr lang="en-US"/>
        </a:p>
      </dgm:t>
    </dgm:pt>
    <dgm:pt modelId="{C87A2D65-1C6D-4240-BE03-574A897C238D}" type="sibTrans" cxnId="{B082B22F-B21C-4512-BE01-03636CA76052}">
      <dgm:prSet/>
      <dgm:spPr/>
      <dgm:t>
        <a:bodyPr/>
        <a:lstStyle/>
        <a:p>
          <a:endParaRPr lang="en-US"/>
        </a:p>
      </dgm:t>
    </dgm:pt>
    <dgm:pt modelId="{CD46FFB1-793A-4433-BBAB-E29D3AAD3908}">
      <dgm:prSet/>
      <dgm:spPr>
        <a:solidFill>
          <a:srgbClr val="C00000"/>
        </a:solidFill>
      </dgm:spPr>
      <dgm:t>
        <a:bodyPr/>
        <a:lstStyle/>
        <a:p>
          <a:r>
            <a:rPr lang="en-US"/>
            <a:t>61+17 Criteria | Sufficient Techniques/Advisory Techniques/Failures</a:t>
          </a:r>
        </a:p>
      </dgm:t>
    </dgm:pt>
    <dgm:pt modelId="{474E1D29-74E6-4BA4-9984-7CACA7704C2D}" type="parTrans" cxnId="{B0BF52E6-68C5-433A-80CE-F622A03EB00A}">
      <dgm:prSet/>
      <dgm:spPr/>
      <dgm:t>
        <a:bodyPr/>
        <a:lstStyle/>
        <a:p>
          <a:endParaRPr lang="en-US"/>
        </a:p>
      </dgm:t>
    </dgm:pt>
    <dgm:pt modelId="{6FF7F2FC-6DE6-4F70-9AFD-D3CF7A9D5717}" type="sibTrans" cxnId="{B0BF52E6-68C5-433A-80CE-F622A03EB00A}">
      <dgm:prSet/>
      <dgm:spPr/>
      <dgm:t>
        <a:bodyPr/>
        <a:lstStyle/>
        <a:p>
          <a:endParaRPr lang="en-US"/>
        </a:p>
      </dgm:t>
    </dgm:pt>
    <dgm:pt modelId="{A7281020-09AF-4715-B1BB-124F656A06A9}" type="pres">
      <dgm:prSet presAssocID="{38F6DD67-7030-4E65-A123-C868BB33F937}" presName="linear" presStyleCnt="0">
        <dgm:presLayoutVars>
          <dgm:animLvl val="lvl"/>
          <dgm:resizeHandles val="exact"/>
        </dgm:presLayoutVars>
      </dgm:prSet>
      <dgm:spPr/>
    </dgm:pt>
    <dgm:pt modelId="{6800946A-902D-4A87-8404-9218B746AE31}" type="pres">
      <dgm:prSet presAssocID="{63FB8104-D62D-42E6-83D8-868CCD481A1B}" presName="parentText" presStyleLbl="node1" presStyleIdx="0" presStyleCnt="6">
        <dgm:presLayoutVars>
          <dgm:chMax val="0"/>
          <dgm:bulletEnabled val="1"/>
        </dgm:presLayoutVars>
      </dgm:prSet>
      <dgm:spPr/>
    </dgm:pt>
    <dgm:pt modelId="{8A475239-06ED-4D6E-9429-2A0D6C869671}" type="pres">
      <dgm:prSet presAssocID="{0271313C-8612-414A-BBF3-924189AD2B20}" presName="spacer" presStyleCnt="0"/>
      <dgm:spPr/>
    </dgm:pt>
    <dgm:pt modelId="{92F5646C-97DF-40F0-8F0D-7BA941A18790}" type="pres">
      <dgm:prSet presAssocID="{C72DD130-7213-49D3-ACB9-020956808461}" presName="parentText" presStyleLbl="node1" presStyleIdx="1" presStyleCnt="6">
        <dgm:presLayoutVars>
          <dgm:chMax val="0"/>
          <dgm:bulletEnabled val="1"/>
        </dgm:presLayoutVars>
      </dgm:prSet>
      <dgm:spPr/>
    </dgm:pt>
    <dgm:pt modelId="{C3823B4C-FAF5-44DD-9C6A-CEE6CFF44B51}" type="pres">
      <dgm:prSet presAssocID="{CDF2EAE0-5148-4A89-AAB3-5F7B8B694814}" presName="spacer" presStyleCnt="0"/>
      <dgm:spPr/>
    </dgm:pt>
    <dgm:pt modelId="{8542F0D1-6AED-44C7-809F-BD8AD7B5B0D6}" type="pres">
      <dgm:prSet presAssocID="{A0965CDF-0024-4888-AF41-3147C83131D0}" presName="parentText" presStyleLbl="node1" presStyleIdx="2" presStyleCnt="6">
        <dgm:presLayoutVars>
          <dgm:chMax val="0"/>
          <dgm:bulletEnabled val="1"/>
        </dgm:presLayoutVars>
      </dgm:prSet>
      <dgm:spPr/>
    </dgm:pt>
    <dgm:pt modelId="{1ECEBDA1-0292-4055-8558-0379E80188A4}" type="pres">
      <dgm:prSet presAssocID="{28D50BE6-E5BB-4C0E-BD78-C77C77F6C6EE}" presName="spacer" presStyleCnt="0"/>
      <dgm:spPr/>
    </dgm:pt>
    <dgm:pt modelId="{3BAF0786-556F-4170-92C8-0222D8403A14}" type="pres">
      <dgm:prSet presAssocID="{4520B281-834E-427E-BC01-CD8FA63E56E1}" presName="parentText" presStyleLbl="node1" presStyleIdx="3" presStyleCnt="6">
        <dgm:presLayoutVars>
          <dgm:chMax val="0"/>
          <dgm:bulletEnabled val="1"/>
        </dgm:presLayoutVars>
      </dgm:prSet>
      <dgm:spPr/>
    </dgm:pt>
    <dgm:pt modelId="{AF4A78CF-B37F-4485-93C4-186AF04E9BE1}" type="pres">
      <dgm:prSet presAssocID="{B2847FD4-6AAD-490A-9E6C-69DA019EFD52}" presName="spacer" presStyleCnt="0"/>
      <dgm:spPr/>
    </dgm:pt>
    <dgm:pt modelId="{DD33C37B-4673-4630-95DA-8AAC9CCBC143}" type="pres">
      <dgm:prSet presAssocID="{133C9F34-6D31-41E8-BF89-0E91DB77A911}" presName="parentText" presStyleLbl="node1" presStyleIdx="4" presStyleCnt="6">
        <dgm:presLayoutVars>
          <dgm:chMax val="0"/>
          <dgm:bulletEnabled val="1"/>
        </dgm:presLayoutVars>
      </dgm:prSet>
      <dgm:spPr/>
    </dgm:pt>
    <dgm:pt modelId="{475B0EC2-09C2-4D53-8B34-1EB7E685E361}" type="pres">
      <dgm:prSet presAssocID="{C87A2D65-1C6D-4240-BE03-574A897C238D}" presName="spacer" presStyleCnt="0"/>
      <dgm:spPr/>
    </dgm:pt>
    <dgm:pt modelId="{0E0557D2-22A5-4554-8E4B-DC3B43E64388}" type="pres">
      <dgm:prSet presAssocID="{CD46FFB1-793A-4433-BBAB-E29D3AAD3908}" presName="parentText" presStyleLbl="node1" presStyleIdx="5" presStyleCnt="6">
        <dgm:presLayoutVars>
          <dgm:chMax val="0"/>
          <dgm:bulletEnabled val="1"/>
        </dgm:presLayoutVars>
      </dgm:prSet>
      <dgm:spPr/>
    </dgm:pt>
  </dgm:ptLst>
  <dgm:cxnLst>
    <dgm:cxn modelId="{B2936407-81BF-4B75-BE71-C11BDA3B34E2}" type="presOf" srcId="{C72DD130-7213-49D3-ACB9-020956808461}" destId="{92F5646C-97DF-40F0-8F0D-7BA941A18790}" srcOrd="0" destOrd="0" presId="urn:microsoft.com/office/officeart/2005/8/layout/vList2"/>
    <dgm:cxn modelId="{E41FE10F-43EB-4821-9C15-155FE00E0286}" type="presOf" srcId="{A0965CDF-0024-4888-AF41-3147C83131D0}" destId="{8542F0D1-6AED-44C7-809F-BD8AD7B5B0D6}" srcOrd="0" destOrd="0" presId="urn:microsoft.com/office/officeart/2005/8/layout/vList2"/>
    <dgm:cxn modelId="{B082B22F-B21C-4512-BE01-03636CA76052}" srcId="{38F6DD67-7030-4E65-A123-C868BB33F937}" destId="{133C9F34-6D31-41E8-BF89-0E91DB77A911}" srcOrd="4" destOrd="0" parTransId="{30E02ED6-EC8A-4698-9B28-5C6D9B383FAF}" sibTransId="{C87A2D65-1C6D-4240-BE03-574A897C238D}"/>
    <dgm:cxn modelId="{255A5939-8032-47FD-81B6-AE998E56CCA8}" srcId="{38F6DD67-7030-4E65-A123-C868BB33F937}" destId="{C72DD130-7213-49D3-ACB9-020956808461}" srcOrd="1" destOrd="0" parTransId="{62B39D82-19B5-4C37-907F-E40FFED03722}" sibTransId="{CDF2EAE0-5148-4A89-AAB3-5F7B8B694814}"/>
    <dgm:cxn modelId="{2AA2154D-D4BA-42B8-BAEF-37E2120EB903}" type="presOf" srcId="{4520B281-834E-427E-BC01-CD8FA63E56E1}" destId="{3BAF0786-556F-4170-92C8-0222D8403A14}" srcOrd="0" destOrd="0" presId="urn:microsoft.com/office/officeart/2005/8/layout/vList2"/>
    <dgm:cxn modelId="{6CCAD676-24D9-4E21-B18B-36453D7E591A}" srcId="{38F6DD67-7030-4E65-A123-C868BB33F937}" destId="{A0965CDF-0024-4888-AF41-3147C83131D0}" srcOrd="2" destOrd="0" parTransId="{14E8B045-E747-4D74-888A-D7591B8249D1}" sibTransId="{28D50BE6-E5BB-4C0E-BD78-C77C77F6C6EE}"/>
    <dgm:cxn modelId="{D4EFD083-8439-4EE0-AFF4-DE55BE72570D}" srcId="{38F6DD67-7030-4E65-A123-C868BB33F937}" destId="{63FB8104-D62D-42E6-83D8-868CCD481A1B}" srcOrd="0" destOrd="0" parTransId="{AA43FAF3-6E14-4402-AFA9-CBEADC033BE0}" sibTransId="{0271313C-8612-414A-BBF3-924189AD2B20}"/>
    <dgm:cxn modelId="{1625129B-5009-4F2B-87A5-8BB46F605ED7}" type="presOf" srcId="{38F6DD67-7030-4E65-A123-C868BB33F937}" destId="{A7281020-09AF-4715-B1BB-124F656A06A9}" srcOrd="0" destOrd="0" presId="urn:microsoft.com/office/officeart/2005/8/layout/vList2"/>
    <dgm:cxn modelId="{3C95BFAB-EC59-4C9A-A45D-F54EBEAD941D}" type="presOf" srcId="{133C9F34-6D31-41E8-BF89-0E91DB77A911}" destId="{DD33C37B-4673-4630-95DA-8AAC9CCBC143}" srcOrd="0" destOrd="0" presId="urn:microsoft.com/office/officeart/2005/8/layout/vList2"/>
    <dgm:cxn modelId="{C7C903CD-73A9-4E7C-806C-7EF9F1DB8AED}" type="presOf" srcId="{63FB8104-D62D-42E6-83D8-868CCD481A1B}" destId="{6800946A-902D-4A87-8404-9218B746AE31}" srcOrd="0" destOrd="0" presId="urn:microsoft.com/office/officeart/2005/8/layout/vList2"/>
    <dgm:cxn modelId="{9DD04BDE-590F-4B8C-93A2-9F7C3672382B}" srcId="{38F6DD67-7030-4E65-A123-C868BB33F937}" destId="{4520B281-834E-427E-BC01-CD8FA63E56E1}" srcOrd="3" destOrd="0" parTransId="{2D61D164-0DFB-4A8F-962F-4D89282ED1FF}" sibTransId="{B2847FD4-6AAD-490A-9E6C-69DA019EFD52}"/>
    <dgm:cxn modelId="{B0BF52E6-68C5-433A-80CE-F622A03EB00A}" srcId="{38F6DD67-7030-4E65-A123-C868BB33F937}" destId="{CD46FFB1-793A-4433-BBAB-E29D3AAD3908}" srcOrd="5" destOrd="0" parTransId="{474E1D29-74E6-4BA4-9984-7CACA7704C2D}" sibTransId="{6FF7F2FC-6DE6-4F70-9AFD-D3CF7A9D5717}"/>
    <dgm:cxn modelId="{9FEA38EF-B351-4E22-80A7-D7E2B576D51D}" type="presOf" srcId="{CD46FFB1-793A-4433-BBAB-E29D3AAD3908}" destId="{0E0557D2-22A5-4554-8E4B-DC3B43E64388}" srcOrd="0" destOrd="0" presId="urn:microsoft.com/office/officeart/2005/8/layout/vList2"/>
    <dgm:cxn modelId="{7A004059-9D1C-49C8-9A6C-AFA2D6EE1273}" type="presParOf" srcId="{A7281020-09AF-4715-B1BB-124F656A06A9}" destId="{6800946A-902D-4A87-8404-9218B746AE31}" srcOrd="0" destOrd="0" presId="urn:microsoft.com/office/officeart/2005/8/layout/vList2"/>
    <dgm:cxn modelId="{BBED47BC-B275-430F-A787-F2FF3E1E7377}" type="presParOf" srcId="{A7281020-09AF-4715-B1BB-124F656A06A9}" destId="{8A475239-06ED-4D6E-9429-2A0D6C869671}" srcOrd="1" destOrd="0" presId="urn:microsoft.com/office/officeart/2005/8/layout/vList2"/>
    <dgm:cxn modelId="{90DF4101-5618-4A54-834F-572D806E3AE9}" type="presParOf" srcId="{A7281020-09AF-4715-B1BB-124F656A06A9}" destId="{92F5646C-97DF-40F0-8F0D-7BA941A18790}" srcOrd="2" destOrd="0" presId="urn:microsoft.com/office/officeart/2005/8/layout/vList2"/>
    <dgm:cxn modelId="{84C0CFFF-1953-4025-8AE1-1C79714218D8}" type="presParOf" srcId="{A7281020-09AF-4715-B1BB-124F656A06A9}" destId="{C3823B4C-FAF5-44DD-9C6A-CEE6CFF44B51}" srcOrd="3" destOrd="0" presId="urn:microsoft.com/office/officeart/2005/8/layout/vList2"/>
    <dgm:cxn modelId="{AD9C7DA7-B189-4D68-813F-DC15E6CB8FAA}" type="presParOf" srcId="{A7281020-09AF-4715-B1BB-124F656A06A9}" destId="{8542F0D1-6AED-44C7-809F-BD8AD7B5B0D6}" srcOrd="4" destOrd="0" presId="urn:microsoft.com/office/officeart/2005/8/layout/vList2"/>
    <dgm:cxn modelId="{81D6A768-56F5-4839-BC1D-C2F4B35B09EE}" type="presParOf" srcId="{A7281020-09AF-4715-B1BB-124F656A06A9}" destId="{1ECEBDA1-0292-4055-8558-0379E80188A4}" srcOrd="5" destOrd="0" presId="urn:microsoft.com/office/officeart/2005/8/layout/vList2"/>
    <dgm:cxn modelId="{E2138269-D79C-41F9-B645-C925D4D9AFAB}" type="presParOf" srcId="{A7281020-09AF-4715-B1BB-124F656A06A9}" destId="{3BAF0786-556F-4170-92C8-0222D8403A14}" srcOrd="6" destOrd="0" presId="urn:microsoft.com/office/officeart/2005/8/layout/vList2"/>
    <dgm:cxn modelId="{EC4D27E9-61BE-4653-AB6A-97B897953733}" type="presParOf" srcId="{A7281020-09AF-4715-B1BB-124F656A06A9}" destId="{AF4A78CF-B37F-4485-93C4-186AF04E9BE1}" srcOrd="7" destOrd="0" presId="urn:microsoft.com/office/officeart/2005/8/layout/vList2"/>
    <dgm:cxn modelId="{131CF562-CDCD-4524-B526-F15F9701C09E}" type="presParOf" srcId="{A7281020-09AF-4715-B1BB-124F656A06A9}" destId="{DD33C37B-4673-4630-95DA-8AAC9CCBC143}" srcOrd="8" destOrd="0" presId="urn:microsoft.com/office/officeart/2005/8/layout/vList2"/>
    <dgm:cxn modelId="{FC478329-BFFF-4313-98FC-A83BFBFE7C64}" type="presParOf" srcId="{A7281020-09AF-4715-B1BB-124F656A06A9}" destId="{475B0EC2-09C2-4D53-8B34-1EB7E685E361}" srcOrd="9" destOrd="0" presId="urn:microsoft.com/office/officeart/2005/8/layout/vList2"/>
    <dgm:cxn modelId="{214CB397-F125-4DC6-8C9E-E2CE0D9FA4B4}" type="presParOf" srcId="{A7281020-09AF-4715-B1BB-124F656A06A9}" destId="{0E0557D2-22A5-4554-8E4B-DC3B43E64388}" srcOrd="10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D65CBF5C-DC3E-4B09-8829-0B29BBEC0C6B}" type="doc">
      <dgm:prSet loTypeId="urn:microsoft.com/office/officeart/2005/8/layout/matrix3" loCatId="matrix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61D7FF80-879F-4D46-85EE-8C81CD7CE1FB}">
      <dgm:prSet custT="1"/>
      <dgm:spPr/>
      <dgm:t>
        <a:bodyPr/>
        <a:lstStyle/>
        <a:p>
          <a:r>
            <a:rPr lang="en-US" sz="1800" dirty="0"/>
            <a:t>Perceivable </a:t>
          </a:r>
          <a:r>
            <a:rPr lang="en-US" sz="1800" i="0" dirty="0"/>
            <a:t>(Detectable to senses?)</a:t>
          </a:r>
        </a:p>
      </dgm:t>
    </dgm:pt>
    <dgm:pt modelId="{3A6EB2CA-9691-438B-8ACF-B30FFCBBC3F3}" type="parTrans" cxnId="{6D785B3D-D5A5-4E8D-BE3F-AC09DF36E208}">
      <dgm:prSet/>
      <dgm:spPr/>
      <dgm:t>
        <a:bodyPr/>
        <a:lstStyle/>
        <a:p>
          <a:endParaRPr lang="en-US"/>
        </a:p>
      </dgm:t>
    </dgm:pt>
    <dgm:pt modelId="{7132FFF5-CB48-4172-9DEB-6CBD009074A8}" type="sibTrans" cxnId="{6D785B3D-D5A5-4E8D-BE3F-AC09DF36E208}">
      <dgm:prSet/>
      <dgm:spPr/>
      <dgm:t>
        <a:bodyPr/>
        <a:lstStyle/>
        <a:p>
          <a:endParaRPr lang="en-US"/>
        </a:p>
      </dgm:t>
    </dgm:pt>
    <dgm:pt modelId="{A5630117-FD2F-457C-ABB4-BCB829AF875A}">
      <dgm:prSet custT="1"/>
      <dgm:spPr/>
      <dgm:t>
        <a:bodyPr/>
        <a:lstStyle/>
        <a:p>
          <a:r>
            <a:rPr lang="en-US" sz="1800" dirty="0"/>
            <a:t>Operable (Can users navigate?)</a:t>
          </a:r>
        </a:p>
      </dgm:t>
    </dgm:pt>
    <dgm:pt modelId="{31F45D78-35F4-48C8-87C4-0183F024E7EF}" type="parTrans" cxnId="{6E186F9E-86B5-4053-A643-30194810453F}">
      <dgm:prSet/>
      <dgm:spPr/>
      <dgm:t>
        <a:bodyPr/>
        <a:lstStyle/>
        <a:p>
          <a:endParaRPr lang="en-US"/>
        </a:p>
      </dgm:t>
    </dgm:pt>
    <dgm:pt modelId="{76F3C631-8B2F-498A-9EAD-0F2A61A9C66A}" type="sibTrans" cxnId="{6E186F9E-86B5-4053-A643-30194810453F}">
      <dgm:prSet/>
      <dgm:spPr/>
      <dgm:t>
        <a:bodyPr/>
        <a:lstStyle/>
        <a:p>
          <a:endParaRPr lang="en-US"/>
        </a:p>
      </dgm:t>
    </dgm:pt>
    <dgm:pt modelId="{13138933-4A9F-443A-979A-916FF26EA482}">
      <dgm:prSet custT="1"/>
      <dgm:spPr/>
      <dgm:t>
        <a:bodyPr/>
        <a:lstStyle/>
        <a:p>
          <a:r>
            <a:rPr lang="en-US" sz="1600" dirty="0"/>
            <a:t>Understandable</a:t>
          </a:r>
          <a:r>
            <a:rPr lang="en-US" sz="1800" dirty="0"/>
            <a:t> (Can users process?)</a:t>
          </a:r>
        </a:p>
      </dgm:t>
    </dgm:pt>
    <dgm:pt modelId="{16B09C30-9B92-435D-AD2E-D80338B08DDE}" type="parTrans" cxnId="{DA0B5A99-92C9-4418-A648-28E3E160F12B}">
      <dgm:prSet/>
      <dgm:spPr/>
      <dgm:t>
        <a:bodyPr/>
        <a:lstStyle/>
        <a:p>
          <a:endParaRPr lang="en-US"/>
        </a:p>
      </dgm:t>
    </dgm:pt>
    <dgm:pt modelId="{95976C60-935F-4026-8BDD-8E49D12F9ED9}" type="sibTrans" cxnId="{DA0B5A99-92C9-4418-A648-28E3E160F12B}">
      <dgm:prSet/>
      <dgm:spPr/>
      <dgm:t>
        <a:bodyPr/>
        <a:lstStyle/>
        <a:p>
          <a:endParaRPr lang="en-US"/>
        </a:p>
      </dgm:t>
    </dgm:pt>
    <dgm:pt modelId="{9CEBFF13-36DC-4123-96B2-4D57EF283AB0}">
      <dgm:prSet custT="1"/>
      <dgm:spPr/>
      <dgm:t>
        <a:bodyPr/>
        <a:lstStyle/>
        <a:p>
          <a:r>
            <a:rPr lang="en-US" sz="1800" dirty="0"/>
            <a:t>Robust (</a:t>
          </a:r>
          <a:r>
            <a:rPr lang="en-US" sz="1800" b="0" i="0" dirty="0"/>
            <a:t>Built for the future?)</a:t>
          </a:r>
        </a:p>
      </dgm:t>
    </dgm:pt>
    <dgm:pt modelId="{225F7899-F7F4-4618-BE5E-3CC5E2D046A6}" type="parTrans" cxnId="{0EEE3226-4C55-4E63-B965-9FA163252351}">
      <dgm:prSet/>
      <dgm:spPr/>
      <dgm:t>
        <a:bodyPr/>
        <a:lstStyle/>
        <a:p>
          <a:endParaRPr lang="en-US"/>
        </a:p>
      </dgm:t>
    </dgm:pt>
    <dgm:pt modelId="{944FD4B5-B454-465F-9A7E-6F6230FD7BCD}" type="sibTrans" cxnId="{0EEE3226-4C55-4E63-B965-9FA163252351}">
      <dgm:prSet/>
      <dgm:spPr/>
      <dgm:t>
        <a:bodyPr/>
        <a:lstStyle/>
        <a:p>
          <a:endParaRPr lang="en-US"/>
        </a:p>
      </dgm:t>
    </dgm:pt>
    <dgm:pt modelId="{5050DC02-C4CB-43FF-8B69-2A922A9E37F5}" type="pres">
      <dgm:prSet presAssocID="{D65CBF5C-DC3E-4B09-8829-0B29BBEC0C6B}" presName="matrix" presStyleCnt="0">
        <dgm:presLayoutVars>
          <dgm:chMax val="1"/>
          <dgm:dir/>
          <dgm:resizeHandles val="exact"/>
        </dgm:presLayoutVars>
      </dgm:prSet>
      <dgm:spPr/>
    </dgm:pt>
    <dgm:pt modelId="{C597C54E-CBE3-4EB8-8730-C3D04A1CC8F5}" type="pres">
      <dgm:prSet presAssocID="{D65CBF5C-DC3E-4B09-8829-0B29BBEC0C6B}" presName="diamond" presStyleLbl="bgShp" presStyleIdx="0" presStyleCnt="1"/>
      <dgm:spPr/>
    </dgm:pt>
    <dgm:pt modelId="{611F2262-D3B5-444D-BA8F-48B3E15F3A13}" type="pres">
      <dgm:prSet presAssocID="{D65CBF5C-DC3E-4B09-8829-0B29BBEC0C6B}" presName="quad1" presStyleLbl="node1" presStyleIdx="0" presStyleCnt="4">
        <dgm:presLayoutVars>
          <dgm:chMax val="0"/>
          <dgm:chPref val="0"/>
          <dgm:bulletEnabled val="1"/>
        </dgm:presLayoutVars>
      </dgm:prSet>
      <dgm:spPr/>
    </dgm:pt>
    <dgm:pt modelId="{75B5CFAD-7087-4FB1-B878-CB3B9A5FD13F}" type="pres">
      <dgm:prSet presAssocID="{D65CBF5C-DC3E-4B09-8829-0B29BBEC0C6B}" presName="quad2" presStyleLbl="node1" presStyleIdx="1" presStyleCnt="4">
        <dgm:presLayoutVars>
          <dgm:chMax val="0"/>
          <dgm:chPref val="0"/>
          <dgm:bulletEnabled val="1"/>
        </dgm:presLayoutVars>
      </dgm:prSet>
      <dgm:spPr/>
    </dgm:pt>
    <dgm:pt modelId="{19DFABC4-7464-4344-B2E6-CE2727AC29A9}" type="pres">
      <dgm:prSet presAssocID="{D65CBF5C-DC3E-4B09-8829-0B29BBEC0C6B}" presName="quad3" presStyleLbl="node1" presStyleIdx="2" presStyleCnt="4">
        <dgm:presLayoutVars>
          <dgm:chMax val="0"/>
          <dgm:chPref val="0"/>
          <dgm:bulletEnabled val="1"/>
        </dgm:presLayoutVars>
      </dgm:prSet>
      <dgm:spPr/>
    </dgm:pt>
    <dgm:pt modelId="{DAE54A93-CFA5-4895-B91F-9B18885B2C90}" type="pres">
      <dgm:prSet presAssocID="{D65CBF5C-DC3E-4B09-8829-0B29BBEC0C6B}" presName="quad4" presStyleLbl="node1" presStyleIdx="3" presStyleCnt="4">
        <dgm:presLayoutVars>
          <dgm:chMax val="0"/>
          <dgm:chPref val="0"/>
          <dgm:bulletEnabled val="1"/>
        </dgm:presLayoutVars>
      </dgm:prSet>
      <dgm:spPr/>
    </dgm:pt>
  </dgm:ptLst>
  <dgm:cxnLst>
    <dgm:cxn modelId="{0EEE3226-4C55-4E63-B965-9FA163252351}" srcId="{D65CBF5C-DC3E-4B09-8829-0B29BBEC0C6B}" destId="{9CEBFF13-36DC-4123-96B2-4D57EF283AB0}" srcOrd="3" destOrd="0" parTransId="{225F7899-F7F4-4618-BE5E-3CC5E2D046A6}" sibTransId="{944FD4B5-B454-465F-9A7E-6F6230FD7BCD}"/>
    <dgm:cxn modelId="{6D785B3D-D5A5-4E8D-BE3F-AC09DF36E208}" srcId="{D65CBF5C-DC3E-4B09-8829-0B29BBEC0C6B}" destId="{61D7FF80-879F-4D46-85EE-8C81CD7CE1FB}" srcOrd="0" destOrd="0" parTransId="{3A6EB2CA-9691-438B-8ACF-B30FFCBBC3F3}" sibTransId="{7132FFF5-CB48-4172-9DEB-6CBD009074A8}"/>
    <dgm:cxn modelId="{AC989661-A066-4635-9F8A-AB7885C45826}" type="presOf" srcId="{13138933-4A9F-443A-979A-916FF26EA482}" destId="{19DFABC4-7464-4344-B2E6-CE2727AC29A9}" srcOrd="0" destOrd="0" presId="urn:microsoft.com/office/officeart/2005/8/layout/matrix3"/>
    <dgm:cxn modelId="{C307C34A-5B68-4F90-A1D7-CCF00F7B28BD}" type="presOf" srcId="{9CEBFF13-36DC-4123-96B2-4D57EF283AB0}" destId="{DAE54A93-CFA5-4895-B91F-9B18885B2C90}" srcOrd="0" destOrd="0" presId="urn:microsoft.com/office/officeart/2005/8/layout/matrix3"/>
    <dgm:cxn modelId="{F7219C59-7644-45CB-9DF0-0484C5B68C7C}" type="presOf" srcId="{D65CBF5C-DC3E-4B09-8829-0B29BBEC0C6B}" destId="{5050DC02-C4CB-43FF-8B69-2A922A9E37F5}" srcOrd="0" destOrd="0" presId="urn:microsoft.com/office/officeart/2005/8/layout/matrix3"/>
    <dgm:cxn modelId="{DA0B5A99-92C9-4418-A648-28E3E160F12B}" srcId="{D65CBF5C-DC3E-4B09-8829-0B29BBEC0C6B}" destId="{13138933-4A9F-443A-979A-916FF26EA482}" srcOrd="2" destOrd="0" parTransId="{16B09C30-9B92-435D-AD2E-D80338B08DDE}" sibTransId="{95976C60-935F-4026-8BDD-8E49D12F9ED9}"/>
    <dgm:cxn modelId="{6E186F9E-86B5-4053-A643-30194810453F}" srcId="{D65CBF5C-DC3E-4B09-8829-0B29BBEC0C6B}" destId="{A5630117-FD2F-457C-ABB4-BCB829AF875A}" srcOrd="1" destOrd="0" parTransId="{31F45D78-35F4-48C8-87C4-0183F024E7EF}" sibTransId="{76F3C631-8B2F-498A-9EAD-0F2A61A9C66A}"/>
    <dgm:cxn modelId="{2AA534C5-4534-4003-8695-3485DD997802}" type="presOf" srcId="{61D7FF80-879F-4D46-85EE-8C81CD7CE1FB}" destId="{611F2262-D3B5-444D-BA8F-48B3E15F3A13}" srcOrd="0" destOrd="0" presId="urn:microsoft.com/office/officeart/2005/8/layout/matrix3"/>
    <dgm:cxn modelId="{A718D0DA-9C47-4E5F-A356-BA651A30AC05}" type="presOf" srcId="{A5630117-FD2F-457C-ABB4-BCB829AF875A}" destId="{75B5CFAD-7087-4FB1-B878-CB3B9A5FD13F}" srcOrd="0" destOrd="0" presId="urn:microsoft.com/office/officeart/2005/8/layout/matrix3"/>
    <dgm:cxn modelId="{F38C7E22-6260-45BC-AF7A-4BEA8CD9E9F9}" type="presParOf" srcId="{5050DC02-C4CB-43FF-8B69-2A922A9E37F5}" destId="{C597C54E-CBE3-4EB8-8730-C3D04A1CC8F5}" srcOrd="0" destOrd="0" presId="urn:microsoft.com/office/officeart/2005/8/layout/matrix3"/>
    <dgm:cxn modelId="{D22AF0D5-15EC-4ECD-988F-03E1922E7AD4}" type="presParOf" srcId="{5050DC02-C4CB-43FF-8B69-2A922A9E37F5}" destId="{611F2262-D3B5-444D-BA8F-48B3E15F3A13}" srcOrd="1" destOrd="0" presId="urn:microsoft.com/office/officeart/2005/8/layout/matrix3"/>
    <dgm:cxn modelId="{180357E9-3F17-4169-8159-0FB814F6A402}" type="presParOf" srcId="{5050DC02-C4CB-43FF-8B69-2A922A9E37F5}" destId="{75B5CFAD-7087-4FB1-B878-CB3B9A5FD13F}" srcOrd="2" destOrd="0" presId="urn:microsoft.com/office/officeart/2005/8/layout/matrix3"/>
    <dgm:cxn modelId="{AEF27233-5ADF-4242-981E-FDE61F6E5AA4}" type="presParOf" srcId="{5050DC02-C4CB-43FF-8B69-2A922A9E37F5}" destId="{19DFABC4-7464-4344-B2E6-CE2727AC29A9}" srcOrd="3" destOrd="0" presId="urn:microsoft.com/office/officeart/2005/8/layout/matrix3"/>
    <dgm:cxn modelId="{280DD1C4-8C4D-4D8C-A873-AACFBE584892}" type="presParOf" srcId="{5050DC02-C4CB-43FF-8B69-2A922A9E37F5}" destId="{DAE54A93-CFA5-4895-B91F-9B18885B2C90}" srcOrd="4" destOrd="0" presId="urn:microsoft.com/office/officeart/2005/8/layout/matrix3"/>
  </dgm:cxnLst>
  <dgm:bg/>
  <dgm:whole/>
  <dgm:extLst>
    <a:ext uri="http://schemas.microsoft.com/office/drawing/2008/diagram">
      <dsp:dataModelExt xmlns:dsp="http://schemas.microsoft.com/office/drawing/2008/diagram" relId="rId10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800946A-902D-4A87-8404-9218B746AE31}">
      <dsp:nvSpPr>
        <dsp:cNvPr id="0" name=""/>
        <dsp:cNvSpPr/>
      </dsp:nvSpPr>
      <dsp:spPr>
        <a:xfrm>
          <a:off x="0" y="32805"/>
          <a:ext cx="9720072" cy="599625"/>
        </a:xfrm>
        <a:prstGeom prst="roundRect">
          <a:avLst/>
        </a:prstGeom>
        <a:solidFill>
          <a:srgbClr val="C0000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b="1" u="sng" kern="1200" dirty="0"/>
            <a:t>W</a:t>
          </a:r>
          <a:r>
            <a:rPr lang="en-US" sz="2500" kern="1200" dirty="0"/>
            <a:t>eb </a:t>
          </a:r>
          <a:r>
            <a:rPr lang="en-US" sz="2500" b="1" u="sng" kern="1200" dirty="0"/>
            <a:t>C</a:t>
          </a:r>
          <a:r>
            <a:rPr lang="en-US" sz="2500" kern="1200" dirty="0"/>
            <a:t>ontent </a:t>
          </a:r>
          <a:r>
            <a:rPr lang="en-US" sz="2500" b="1" u="sng" kern="1200" dirty="0"/>
            <a:t>A</a:t>
          </a:r>
          <a:r>
            <a:rPr lang="en-US" sz="2500" kern="1200" dirty="0"/>
            <a:t>ccessibility </a:t>
          </a:r>
          <a:r>
            <a:rPr lang="en-US" sz="2500" b="1" u="sng" kern="1200" dirty="0"/>
            <a:t>G</a:t>
          </a:r>
          <a:r>
            <a:rPr lang="en-US" sz="2500" kern="1200" dirty="0"/>
            <a:t>uidelines (WCAG, 2.1/3.0)</a:t>
          </a:r>
        </a:p>
      </dsp:txBody>
      <dsp:txXfrm>
        <a:off x="29271" y="62076"/>
        <a:ext cx="9661530" cy="541083"/>
      </dsp:txXfrm>
    </dsp:sp>
    <dsp:sp modelId="{92F5646C-97DF-40F0-8F0D-7BA941A18790}">
      <dsp:nvSpPr>
        <dsp:cNvPr id="0" name=""/>
        <dsp:cNvSpPr/>
      </dsp:nvSpPr>
      <dsp:spPr>
        <a:xfrm>
          <a:off x="0" y="704430"/>
          <a:ext cx="9720072" cy="599625"/>
        </a:xfrm>
        <a:prstGeom prst="roundRect">
          <a:avLst/>
        </a:prstGeom>
        <a:solidFill>
          <a:srgbClr val="C0000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Created by World Wide Web Consortium (W3C)</a:t>
          </a:r>
        </a:p>
      </dsp:txBody>
      <dsp:txXfrm>
        <a:off x="29271" y="733701"/>
        <a:ext cx="9661530" cy="541083"/>
      </dsp:txXfrm>
    </dsp:sp>
    <dsp:sp modelId="{8542F0D1-6AED-44C7-809F-BD8AD7B5B0D6}">
      <dsp:nvSpPr>
        <dsp:cNvPr id="0" name=""/>
        <dsp:cNvSpPr/>
      </dsp:nvSpPr>
      <dsp:spPr>
        <a:xfrm>
          <a:off x="0" y="1376055"/>
          <a:ext cx="9720072" cy="599625"/>
        </a:xfrm>
        <a:prstGeom prst="roundRect">
          <a:avLst/>
        </a:prstGeom>
        <a:solidFill>
          <a:srgbClr val="C0000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Benchmark for website accessibility</a:t>
          </a:r>
        </a:p>
      </dsp:txBody>
      <dsp:txXfrm>
        <a:off x="29271" y="1405326"/>
        <a:ext cx="9661530" cy="541083"/>
      </dsp:txXfrm>
    </dsp:sp>
    <dsp:sp modelId="{3BAF0786-556F-4170-92C8-0222D8403A14}">
      <dsp:nvSpPr>
        <dsp:cNvPr id="0" name=""/>
        <dsp:cNvSpPr/>
      </dsp:nvSpPr>
      <dsp:spPr>
        <a:xfrm>
          <a:off x="0" y="2047680"/>
          <a:ext cx="9720072" cy="599625"/>
        </a:xfrm>
        <a:prstGeom prst="roundRect">
          <a:avLst/>
        </a:prstGeom>
        <a:solidFill>
          <a:srgbClr val="C0000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Guidelines on making the web accessible </a:t>
          </a:r>
        </a:p>
      </dsp:txBody>
      <dsp:txXfrm>
        <a:off x="29271" y="2076951"/>
        <a:ext cx="9661530" cy="541083"/>
      </dsp:txXfrm>
    </dsp:sp>
    <dsp:sp modelId="{DD33C37B-4673-4630-95DA-8AAC9CCBC143}">
      <dsp:nvSpPr>
        <dsp:cNvPr id="0" name=""/>
        <dsp:cNvSpPr/>
      </dsp:nvSpPr>
      <dsp:spPr>
        <a:xfrm>
          <a:off x="0" y="2719305"/>
          <a:ext cx="9720072" cy="599625"/>
        </a:xfrm>
        <a:prstGeom prst="roundRect">
          <a:avLst/>
        </a:prstGeom>
        <a:solidFill>
          <a:srgbClr val="C0000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WCAG Compliance is required at UC</a:t>
          </a:r>
        </a:p>
      </dsp:txBody>
      <dsp:txXfrm>
        <a:off x="29271" y="2748576"/>
        <a:ext cx="9661530" cy="541083"/>
      </dsp:txXfrm>
    </dsp:sp>
    <dsp:sp modelId="{0E0557D2-22A5-4554-8E4B-DC3B43E64388}">
      <dsp:nvSpPr>
        <dsp:cNvPr id="0" name=""/>
        <dsp:cNvSpPr/>
      </dsp:nvSpPr>
      <dsp:spPr>
        <a:xfrm>
          <a:off x="0" y="3390930"/>
          <a:ext cx="9720072" cy="599625"/>
        </a:xfrm>
        <a:prstGeom prst="roundRect">
          <a:avLst/>
        </a:prstGeom>
        <a:solidFill>
          <a:srgbClr val="C00000"/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5250" tIns="95250" rIns="95250" bIns="95250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/>
            <a:t>61+17 Criteria | Sufficient Techniques/Advisory Techniques/Failures</a:t>
          </a:r>
        </a:p>
      </dsp:txBody>
      <dsp:txXfrm>
        <a:off x="29271" y="3420201"/>
        <a:ext cx="9661530" cy="541083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597C54E-CBE3-4EB8-8730-C3D04A1CC8F5}">
      <dsp:nvSpPr>
        <dsp:cNvPr id="0" name=""/>
        <dsp:cNvSpPr/>
      </dsp:nvSpPr>
      <dsp:spPr>
        <a:xfrm>
          <a:off x="1351397" y="0"/>
          <a:ext cx="4664542" cy="4664542"/>
        </a:xfrm>
        <a:prstGeom prst="diamond">
          <a:avLst/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611F2262-D3B5-444D-BA8F-48B3E15F3A13}">
      <dsp:nvSpPr>
        <dsp:cNvPr id="0" name=""/>
        <dsp:cNvSpPr/>
      </dsp:nvSpPr>
      <dsp:spPr>
        <a:xfrm>
          <a:off x="1794528" y="443131"/>
          <a:ext cx="1819171" cy="1819171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/>
            <a:t>Perceivable </a:t>
          </a:r>
          <a:r>
            <a:rPr lang="en-US" sz="1800" i="0" kern="1200" dirty="0"/>
            <a:t>(Detectable to senses?)</a:t>
          </a:r>
        </a:p>
      </dsp:txBody>
      <dsp:txXfrm>
        <a:off x="1883333" y="531936"/>
        <a:ext cx="1641561" cy="1641561"/>
      </dsp:txXfrm>
    </dsp:sp>
    <dsp:sp modelId="{75B5CFAD-7087-4FB1-B878-CB3B9A5FD13F}">
      <dsp:nvSpPr>
        <dsp:cNvPr id="0" name=""/>
        <dsp:cNvSpPr/>
      </dsp:nvSpPr>
      <dsp:spPr>
        <a:xfrm>
          <a:off x="3753636" y="443131"/>
          <a:ext cx="1819171" cy="1819171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/>
            <a:t>Operable (Can users navigate?)</a:t>
          </a:r>
        </a:p>
      </dsp:txBody>
      <dsp:txXfrm>
        <a:off x="3842441" y="531936"/>
        <a:ext cx="1641561" cy="1641561"/>
      </dsp:txXfrm>
    </dsp:sp>
    <dsp:sp modelId="{19DFABC4-7464-4344-B2E6-CE2727AC29A9}">
      <dsp:nvSpPr>
        <dsp:cNvPr id="0" name=""/>
        <dsp:cNvSpPr/>
      </dsp:nvSpPr>
      <dsp:spPr>
        <a:xfrm>
          <a:off x="1794528" y="2402239"/>
          <a:ext cx="1819171" cy="1819171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kern="1200" dirty="0"/>
            <a:t>Understandable</a:t>
          </a:r>
          <a:r>
            <a:rPr lang="en-US" sz="1800" kern="1200" dirty="0"/>
            <a:t> (Can users process?)</a:t>
          </a:r>
        </a:p>
      </dsp:txBody>
      <dsp:txXfrm>
        <a:off x="1883333" y="2491044"/>
        <a:ext cx="1641561" cy="1641561"/>
      </dsp:txXfrm>
    </dsp:sp>
    <dsp:sp modelId="{DAE54A93-CFA5-4895-B91F-9B18885B2C90}">
      <dsp:nvSpPr>
        <dsp:cNvPr id="0" name=""/>
        <dsp:cNvSpPr/>
      </dsp:nvSpPr>
      <dsp:spPr>
        <a:xfrm>
          <a:off x="3753636" y="2402239"/>
          <a:ext cx="1819171" cy="1819171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8580" tIns="68580" rIns="68580" bIns="68580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/>
            <a:t>Robust (</a:t>
          </a:r>
          <a:r>
            <a:rPr lang="en-US" sz="1800" b="0" i="0" kern="1200" dirty="0"/>
            <a:t>Built for the future?)</a:t>
          </a:r>
        </a:p>
      </dsp:txBody>
      <dsp:txXfrm>
        <a:off x="3842441" y="2491044"/>
        <a:ext cx="1641561" cy="1641561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matrix3">
  <dgm:title val=""/>
  <dgm:desc val=""/>
  <dgm:catLst>
    <dgm:cat type="matrix" pri="1000"/>
    <dgm:cat type="convert" pri="18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0" destOrd="0"/>
        <dgm:cxn modelId="8" srcId="0" destId="4" srcOrd="1" destOrd="0"/>
      </dgm:cxnLst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matrix">
    <dgm:varLst>
      <dgm:chMax val="1"/>
      <dgm:dir/>
      <dgm:resizeHandles val="exact"/>
    </dgm:varLst>
    <dgm:alg type="composite">
      <dgm:param type="ar" val="1"/>
    </dgm:alg>
    <dgm:shape xmlns:r="http://schemas.openxmlformats.org/officeDocument/2006/relationships" r:blip="">
      <dgm:adjLst/>
    </dgm:shape>
    <dgm:presOf/>
    <dgm:choose name="Name0">
      <dgm:if name="Name1" func="var" arg="dir" op="equ" val="norm">
        <dgm:constrLst>
          <dgm:constr type="w" for="ch" forName="diamond" refType="w"/>
          <dgm:constr type="h" for="ch" forName="diamond" refType="h"/>
          <dgm:constr type="w" for="ch" forName="quad1" refType="w" fact="0.39"/>
          <dgm:constr type="h" for="ch" forName="quad1" refType="h" fact="0.39"/>
          <dgm:constr type="ctrX" for="ch" forName="quad1" refType="w" fact="0.29"/>
          <dgm:constr type="ctrY" for="ch" forName="quad1" refType="h" fact="0.29"/>
          <dgm:constr type="w" for="ch" forName="quad2" refType="w" fact="0.39"/>
          <dgm:constr type="h" for="ch" forName="quad2" refType="h" fact="0.39"/>
          <dgm:constr type="ctrX" for="ch" forName="quad2" refType="w" fact="0.71"/>
          <dgm:constr type="ctrY" for="ch" forName="quad2" refType="h" fact="0.29"/>
          <dgm:constr type="w" for="ch" forName="quad3" refType="w" fact="0.39"/>
          <dgm:constr type="h" for="ch" forName="quad3" refType="h" fact="0.39"/>
          <dgm:constr type="ctrX" for="ch" forName="quad3" refType="w" fact="0.29"/>
          <dgm:constr type="ctrY" for="ch" forName="quad3" refType="h" fact="0.71"/>
          <dgm:constr type="w" for="ch" forName="quad4" refType="w" fact="0.39"/>
          <dgm:constr type="h" for="ch" forName="quad4" refType="h" fact="0.39"/>
          <dgm:constr type="ctrX" for="ch" forName="quad4" refType="w" fact="0.71"/>
          <dgm:constr type="ctrY" for="ch" forName="quad4" refType="h" fact="0.71"/>
          <dgm:constr type="primFontSz" for="des" ptType="node" op="equ" val="65"/>
        </dgm:constrLst>
      </dgm:if>
      <dgm:else name="Name2">
        <dgm:constrLst>
          <dgm:constr type="w" for="ch" forName="diamond" refType="w"/>
          <dgm:constr type="h" for="ch" forName="diamond" refType="h"/>
          <dgm:constr type="w" for="ch" forName="quad1" refType="w" fact="0.39"/>
          <dgm:constr type="h" for="ch" forName="quad1" refType="h" fact="0.39"/>
          <dgm:constr type="ctrX" for="ch" forName="quad1" refType="w" fact="0.71"/>
          <dgm:constr type="ctrY" for="ch" forName="quad1" refType="h" fact="0.29"/>
          <dgm:constr type="w" for="ch" forName="quad2" refType="w" fact="0.39"/>
          <dgm:constr type="h" for="ch" forName="quad2" refType="h" fact="0.39"/>
          <dgm:constr type="ctrX" for="ch" forName="quad2" refType="w" fact="0.29"/>
          <dgm:constr type="ctrY" for="ch" forName="quad2" refType="h" fact="0.29"/>
          <dgm:constr type="w" for="ch" forName="quad3" refType="w" fact="0.39"/>
          <dgm:constr type="h" for="ch" forName="quad3" refType="h" fact="0.39"/>
          <dgm:constr type="ctrX" for="ch" forName="quad3" refType="w" fact="0.71"/>
          <dgm:constr type="ctrY" for="ch" forName="quad3" refType="h" fact="0.71"/>
          <dgm:constr type="w" for="ch" forName="quad4" refType="w" fact="0.39"/>
          <dgm:constr type="h" for="ch" forName="quad4" refType="h" fact="0.39"/>
          <dgm:constr type="ctrX" for="ch" forName="quad4" refType="w" fact="0.29"/>
          <dgm:constr type="ctrY" for="ch" forName="quad4" refType="h" fact="0.71"/>
          <dgm:constr type="primFontSz" for="des" ptType="node" op="equ" val="65"/>
        </dgm:constrLst>
      </dgm:else>
    </dgm:choose>
    <dgm:ruleLst/>
    <dgm:choose name="Name3">
      <dgm:if name="Name4" axis="ch" ptType="node" func="cnt" op="gte" val="1">
        <dgm:layoutNode name="diamond" styleLbl="bgShp">
          <dgm:alg type="sp"/>
          <dgm:shape xmlns:r="http://schemas.openxmlformats.org/officeDocument/2006/relationships" type="diamond" r:blip="">
            <dgm:adjLst/>
          </dgm:shape>
          <dgm:presOf/>
          <dgm:constrLst>
            <dgm:constr type="w" refType="h" op="equ"/>
          </dgm:constrLst>
          <dgm:ruleLst/>
        </dgm:layoutNode>
        <dgm:layoutNode name="quad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1 1" cnt="1 0"/>
          <dgm:constrLst>
            <dgm:constr type="w" refType="h" op="equ"/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quad2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2 1" cnt="1 0"/>
          <dgm:constrLst>
            <dgm:constr type="w" refType="h" op="equ"/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quad3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3 1" cnt="1 0"/>
          <dgm:constrLst>
            <dgm:constr type="w" refType="h" op="equ"/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layoutNode name="quad4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ch desOrSelf" ptType="node node" st="4 1" cnt="1 0"/>
          <dgm:constrLst>
            <dgm:constr type="w" refType="h" op="equ"/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</dgm:if>
      <dgm:else name="Name5"/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CC32BE22-BCF5-218A-BCDB-9D6463B9A475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836C6B9B-3CD0-9D38-9EB7-8FC9403B8546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1A62055-8DBD-6042-92AC-66DE479F90DE}" type="datetimeFigureOut">
              <a:rPr lang="en-US" smtClean="0"/>
              <a:t>10/4/2022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745B14E-D4D7-1E40-CD23-AE797C236826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5B73A30-F0E7-1854-D7A5-7F568CB3373C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0E43A2A-6559-1747-976A-DC26AF7BBECA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3512129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FFEE50A-AB77-49BE-9076-23C4C8D08BB2}" type="datetimeFigureOut">
              <a:rPr lang="en-US" smtClean="0"/>
              <a:t>10/4/2022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6E09883-B744-4FDD-8623-D69A6665002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2764751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EN 301 – European Accessibility Standards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6E09883-B744-4FDD-8623-D69A66650022}" type="slidenum">
              <a:rPr lang="en-US" smtClean="0"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5586574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P - </a:t>
            </a:r>
            <a:r>
              <a:rPr lang="en-US" b="0" i="0" dirty="0">
                <a:solidFill>
                  <a:srgbClr val="333333"/>
                </a:solidFill>
                <a:effectLst/>
                <a:latin typeface="Roboto" panose="02000000000000000000" pitchFamily="2" charset="0"/>
              </a:rPr>
              <a:t>Means the user can identify content and interface elements by means of the senses. Text alternatives, common layout, fore/background</a:t>
            </a:r>
          </a:p>
          <a:p>
            <a:r>
              <a:rPr lang="en-US" b="0" i="0" dirty="0">
                <a:solidFill>
                  <a:srgbClr val="333333"/>
                </a:solidFill>
                <a:effectLst/>
                <a:latin typeface="Roboto" panose="02000000000000000000" pitchFamily="2" charset="0"/>
              </a:rPr>
              <a:t>O - user can successfully use controls, buttons, navigation, and other interactive elements. (keyboard/mouse, flash)</a:t>
            </a:r>
          </a:p>
          <a:p>
            <a:r>
              <a:rPr lang="en-US" b="0" i="0" dirty="0">
                <a:solidFill>
                  <a:srgbClr val="333333"/>
                </a:solidFill>
                <a:effectLst/>
                <a:latin typeface="Roboto" panose="02000000000000000000" pitchFamily="2" charset="0"/>
              </a:rPr>
              <a:t>U - should be able to comprehend the content, and learn and remember how to use your OER site.(consistent, hierarchical, identified info, links, font, info assistance)</a:t>
            </a:r>
          </a:p>
          <a:p>
            <a:r>
              <a:rPr lang="en-US" b="0" i="0" dirty="0">
                <a:solidFill>
                  <a:srgbClr val="333333"/>
                </a:solidFill>
                <a:effectLst/>
                <a:latin typeface="Roboto" panose="02000000000000000000" pitchFamily="2" charset="0"/>
              </a:rPr>
              <a:t>R - can be interpreted reliably by a wide variety of users, (cross browser capability, OS, technology, user choice)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6E09883-B744-4FDD-8623-D69A66650022}" type="slidenum">
              <a:rPr lang="en-US" smtClean="0"/>
              <a:t>13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328173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Master" Target="../slideMasters/slideMaster2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Master" Target="../slideMasters/slideMaster2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jpg"/><Relationship Id="rId1" Type="http://schemas.openxmlformats.org/officeDocument/2006/relationships/slideMaster" Target="../slideMasters/slideMaster4.xml"/><Relationship Id="rId4" Type="http://schemas.openxmlformats.org/officeDocument/2006/relationships/image" Target="../media/image15.svg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svg"/><Relationship Id="rId2" Type="http://schemas.openxmlformats.org/officeDocument/2006/relationships/image" Target="../media/image16.png"/><Relationship Id="rId1" Type="http://schemas.openxmlformats.org/officeDocument/2006/relationships/slideMaster" Target="../slideMasters/slideMaster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658484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032000" y="4332818"/>
            <a:ext cx="8534400" cy="831237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4267">
                <a:solidFill>
                  <a:schemeClr val="tx1"/>
                </a:solidFill>
                <a:latin typeface="+mj-lt"/>
              </a:defRPr>
            </a:lvl1pPr>
            <a:lvl2pPr marL="60958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21917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82875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43833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0479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65750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26709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8766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CDB3CC-F982-40F9-8DD6-BCC9AFBF44BD}" type="datetime1">
              <a:rPr lang="en-US" smtClean="0"/>
              <a:pPr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88E988-FB04-AB4E-BE5A-59F242AF7F7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449901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72669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 1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A844429E-8EBE-2045-B2B0-79786E721A17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8B9F62A-5732-7541-B707-0FD52DD693D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295400" y="1371600"/>
            <a:ext cx="9601200" cy="2286000"/>
          </a:xfrm>
        </p:spPr>
        <p:txBody>
          <a:bodyPr anchor="b">
            <a:noAutofit/>
          </a:bodyPr>
          <a:lstStyle>
            <a:lvl1pPr algn="ctr">
              <a:defRPr sz="4000" b="1" i="0" cap="none" baseline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68844DD-3073-D44E-B7F8-5475B240B51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295400" y="3657600"/>
            <a:ext cx="9601200" cy="1219200"/>
          </a:xfrm>
        </p:spPr>
        <p:txBody>
          <a:bodyPr>
            <a:noAutofit/>
          </a:bodyPr>
          <a:lstStyle>
            <a:lvl1pPr marL="0" indent="0" algn="ctr">
              <a:spcBef>
                <a:spcPts val="600"/>
              </a:spcBef>
              <a:buNone/>
              <a:defRPr sz="2400">
                <a:solidFill>
                  <a:schemeClr val="accent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75FB2383-3B72-7443-9666-3C1FF3828A1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295400" y="4876800"/>
            <a:ext cx="9601200" cy="304800"/>
          </a:xfrm>
        </p:spPr>
        <p:txBody>
          <a:bodyPr/>
          <a:lstStyle>
            <a:lvl1pPr marL="0" indent="0" algn="ctr">
              <a:spcBef>
                <a:spcPts val="0"/>
              </a:spcBef>
              <a:buNone/>
              <a:defRPr sz="1200" b="1" i="0" cap="all" baseline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pPr lvl="0"/>
            <a:r>
              <a:rPr lang="en-US" dirty="0"/>
              <a:t>DATE | PRESENTER | EXTRA INFO</a:t>
            </a:r>
          </a:p>
        </p:txBody>
      </p:sp>
    </p:spTree>
    <p:extLst>
      <p:ext uri="{BB962C8B-B14F-4D97-AF65-F5344CB8AC3E}">
        <p14:creationId xmlns:p14="http://schemas.microsoft.com/office/powerpoint/2010/main" val="38121051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Slide 2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F59992BC-E3DD-B241-ACA8-CB09B565573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8B9F62A-5732-7541-B707-0FD52DD693D7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09600" y="1981200"/>
            <a:ext cx="10972800" cy="1828800"/>
          </a:xfrm>
        </p:spPr>
        <p:txBody>
          <a:bodyPr anchor="b"/>
          <a:lstStyle>
            <a:lvl1pPr algn="r">
              <a:defRPr sz="48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68844DD-3073-D44E-B7F8-5475B240B51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609600" y="3810000"/>
            <a:ext cx="10972800" cy="1066800"/>
          </a:xfrm>
        </p:spPr>
        <p:txBody>
          <a:bodyPr/>
          <a:lstStyle>
            <a:lvl1pPr marL="0" indent="0" algn="r">
              <a:spcBef>
                <a:spcPts val="600"/>
              </a:spcBef>
              <a:buNone/>
              <a:defRPr sz="2200" b="0" i="0" cap="all" baseline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61328CFA-BA0A-F140-B0DF-AB162E3F4C2E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4876800"/>
            <a:ext cx="10972800" cy="457200"/>
          </a:xfrm>
        </p:spPr>
        <p:txBody>
          <a:bodyPr/>
          <a:lstStyle>
            <a:lvl1pPr marL="0" indent="0" algn="r">
              <a:spcBef>
                <a:spcPts val="0"/>
              </a:spcBef>
              <a:buNone/>
              <a:defRPr sz="1200" b="1" i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</a:lstStyle>
          <a:p>
            <a:pPr lvl="0"/>
            <a:r>
              <a:rPr lang="en-US" dirty="0"/>
              <a:t>PRESENTER</a:t>
            </a:r>
          </a:p>
          <a:p>
            <a:pPr lvl="0"/>
            <a:r>
              <a:rPr lang="en-US" dirty="0"/>
              <a:t>title</a:t>
            </a:r>
          </a:p>
        </p:txBody>
      </p:sp>
    </p:spTree>
    <p:extLst>
      <p:ext uri="{BB962C8B-B14F-4D97-AF65-F5344CB8AC3E}">
        <p14:creationId xmlns:p14="http://schemas.microsoft.com/office/powerpoint/2010/main" val="2364528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40">
          <p15:clr>
            <a:srgbClr val="FBAE4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Divi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85BF1AFB-1872-A64A-91F6-79155D22C75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F02117B0-2D0E-5547-BD80-2C7AAB4BD01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1981200"/>
            <a:ext cx="10972800" cy="1828800"/>
          </a:xfrm>
        </p:spPr>
        <p:txBody>
          <a:bodyPr anchor="b"/>
          <a:lstStyle>
            <a:lvl1pPr algn="r">
              <a:defRPr sz="48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D184082-A21E-0F4E-AB32-B790123808B6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609600" y="3810000"/>
            <a:ext cx="10972800" cy="1219200"/>
          </a:xfrm>
        </p:spPr>
        <p:txBody>
          <a:bodyPr/>
          <a:lstStyle>
            <a:lvl1pPr marL="0" indent="0" algn="r">
              <a:spcBef>
                <a:spcPts val="600"/>
              </a:spcBef>
              <a:buNone/>
              <a:defRPr sz="2200" b="0" i="0" cap="all" baseline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1912811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Quot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CD9F939E-61B0-BF4D-BA6A-B08FF7CF5CD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2381" y="0"/>
            <a:ext cx="12187237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F02117B0-2D0E-5547-BD80-2C7AAB4BD01E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1981200"/>
            <a:ext cx="10972800" cy="1828800"/>
          </a:xfrm>
        </p:spPr>
        <p:txBody>
          <a:bodyPr anchor="b"/>
          <a:lstStyle>
            <a:lvl1pPr algn="l">
              <a:defRPr sz="4800" b="0" i="0" cap="none" baseline="0">
                <a:solidFill>
                  <a:schemeClr val="bg1"/>
                </a:solidFill>
                <a:latin typeface="Gentium Book Basic" panose="02000503060000020004" pitchFamily="2" charset="77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D184082-A21E-0F4E-AB32-B790123808B6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609600" y="3810000"/>
            <a:ext cx="10972800" cy="1219200"/>
          </a:xfrm>
        </p:spPr>
        <p:txBody>
          <a:bodyPr/>
          <a:lstStyle>
            <a:lvl1pPr marL="0" indent="0" algn="r">
              <a:spcBef>
                <a:spcPts val="0"/>
              </a:spcBef>
              <a:buNone/>
              <a:defRPr sz="1100" b="1" i="0" cap="all" baseline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—ATTRIBUTION USES EM DASH</a:t>
            </a:r>
          </a:p>
          <a:p>
            <a:pPr lvl="0"/>
            <a:r>
              <a:rPr lang="en-US" dirty="0"/>
              <a:t>RIGHT ALIGN</a:t>
            </a:r>
          </a:p>
        </p:txBody>
      </p:sp>
    </p:spTree>
    <p:extLst>
      <p:ext uri="{BB962C8B-B14F-4D97-AF65-F5344CB8AC3E}">
        <p14:creationId xmlns:p14="http://schemas.microsoft.com/office/powerpoint/2010/main" val="13976636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42A52BD3-50D3-E240-8C56-3421BA116E2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EFDA33F-4A3F-6641-A4A2-7B5F130D0E4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761999"/>
            <a:ext cx="10972800" cy="914401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5F420B9-9AC9-8B48-8610-D3813A6B9FC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EC50A7-E7D5-B945-9D33-9C4B46FF8F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40C705-2D5C-4045-A885-99FB5CB622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FFF927E-D4B8-B442-A268-3A0253E1B592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 dirty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2ECDA9B6-561F-8041-9235-DB0F3B2348F0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dirty="0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1302881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- No Initial Bulle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42A52BD3-50D3-E240-8C56-3421BA116E2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EFDA33F-4A3F-6641-A4A2-7B5F130D0E4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761999"/>
            <a:ext cx="10972800" cy="914401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5F420B9-9AC9-8B48-8610-D3813A6B9FC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>
            <a:lvl1pPr marL="0" indent="0">
              <a:buNone/>
              <a:defRPr>
                <a:solidFill>
                  <a:schemeClr val="accent1"/>
                </a:solidFill>
              </a:defRPr>
            </a:lvl1pPr>
            <a:lvl2pPr marL="466725" indent="-233363">
              <a:tabLst/>
              <a:defRPr/>
            </a:lvl2pPr>
            <a:lvl3pPr marL="923925" indent="-233363">
              <a:tabLst/>
              <a:defRPr/>
            </a:lvl3pPr>
            <a:lvl4pPr marL="1381125" indent="-233363">
              <a:tabLst/>
              <a:defRPr/>
            </a:lvl4pPr>
            <a:lvl5pPr marL="1838325" indent="-233363">
              <a:tabLst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EC50A7-E7D5-B945-9D33-9C4B46FF8F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40C705-2D5C-4045-A885-99FB5CB622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FFF927E-D4B8-B442-A268-3A0253E1B592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 dirty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2ECDA9B6-561F-8041-9235-DB0F3B2348F0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dirty="0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22907196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6D09A35B-A3BD-4448-9C3B-6B304D25F81A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162D09A-7E32-604A-90F0-11F89F95714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AC049C-AFC6-A44B-A9A0-72B89139CCD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09600" y="2057400"/>
            <a:ext cx="5029200" cy="4343400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3B11E09-ACFE-BE46-AC87-852F5290381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553200" y="2057400"/>
            <a:ext cx="5029200" cy="4343400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5F9C3BA-ECC2-0942-B65A-B695E46A5F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B9E1AE8-FEC5-BE48-B0E0-0DFC2E2980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576E1E2-60C8-0F4D-B6F8-1DC830A04979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 dirty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84EED321-549B-184B-B067-4F85DB8718E1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dirty="0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20887997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 - No Initial Bulle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6D09A35B-A3BD-4448-9C3B-6B304D25F81A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162D09A-7E32-604A-90F0-11F89F95714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AC049C-AFC6-A44B-A9A0-72B89139CCD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09600" y="2057400"/>
            <a:ext cx="5029200" cy="4343400"/>
          </a:xfrm>
        </p:spPr>
        <p:txBody>
          <a:bodyPr/>
          <a:lstStyle>
            <a:lvl1pPr marL="0" indent="0">
              <a:buNone/>
              <a:defRPr>
                <a:solidFill>
                  <a:schemeClr val="accent1"/>
                </a:solidFill>
              </a:defRPr>
            </a:lvl1pPr>
            <a:lvl2pPr marL="466725" indent="-233363">
              <a:tabLst/>
              <a:defRPr/>
            </a:lvl2pPr>
            <a:lvl3pPr marL="923925" indent="-233363">
              <a:tabLst/>
              <a:defRPr/>
            </a:lvl3pPr>
            <a:lvl4pPr marL="1381125" indent="-233363">
              <a:tabLst/>
              <a:defRPr/>
            </a:lvl4pPr>
            <a:lvl5pPr marL="1838325" indent="-233363">
              <a:tabLst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3B11E09-ACFE-BE46-AC87-852F5290381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553200" y="2057400"/>
            <a:ext cx="5029200" cy="4343400"/>
          </a:xfrm>
        </p:spPr>
        <p:txBody>
          <a:bodyPr/>
          <a:lstStyle>
            <a:lvl1pPr marL="0" indent="0">
              <a:buNone/>
              <a:defRPr>
                <a:solidFill>
                  <a:schemeClr val="accent1"/>
                </a:solidFill>
              </a:defRPr>
            </a:lvl1pPr>
            <a:lvl2pPr marL="466725" indent="-233363">
              <a:tabLst/>
              <a:defRPr/>
            </a:lvl2pPr>
            <a:lvl3pPr marL="923925" indent="-233363">
              <a:tabLst/>
              <a:defRPr/>
            </a:lvl3pPr>
            <a:lvl4pPr marL="1381125" indent="-233363">
              <a:tabLst/>
              <a:defRPr/>
            </a:lvl4pPr>
            <a:lvl5pPr marL="1838325" indent="-233363">
              <a:tabLst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5F9C3BA-ECC2-0942-B65A-B695E46A5F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B9E1AE8-FEC5-BE48-B0E0-0DFC2E2980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A576E1E2-60C8-0F4D-B6F8-1DC830A04979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 dirty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84EED321-549B-184B-B067-4F85DB8718E1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dirty="0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15120358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and Conten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FDA33F-4A3F-6641-A4A2-7B5F130D0E4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1752599"/>
            <a:ext cx="10972800" cy="2743201"/>
          </a:xfrm>
        </p:spPr>
        <p:txBody>
          <a:bodyPr wrap="square" anchor="b"/>
          <a:lstStyle>
            <a:lvl1pPr algn="ctr">
              <a:defRPr sz="19900" b="1" i="0">
                <a:solidFill>
                  <a:schemeClr val="accent1"/>
                </a:solidFill>
                <a:latin typeface="Gentium Book Basic" panose="02000503060000020004" pitchFamily="2" charset="77"/>
              </a:defRPr>
            </a:lvl1pPr>
          </a:lstStyle>
          <a:p>
            <a:r>
              <a:rPr lang="en-US"/>
              <a:t>123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EC50A7-E7D5-B945-9D33-9C4B46FF8F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40C705-2D5C-4045-A885-99FB5CB622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Text Placeholder 2">
            <a:extLst>
              <a:ext uri="{FF2B5EF4-FFF2-40B4-BE49-F238E27FC236}">
                <a16:creationId xmlns:a16="http://schemas.microsoft.com/office/drawing/2014/main" id="{2E40B588-5A54-D544-A8CE-EC8556D52397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3581400" y="3962400"/>
            <a:ext cx="5029198" cy="457200"/>
          </a:xfrm>
        </p:spPr>
        <p:txBody>
          <a:bodyPr anchor="b">
            <a:noAutofit/>
          </a:bodyPr>
          <a:lstStyle>
            <a:lvl1pPr marL="0" indent="0">
              <a:spcBef>
                <a:spcPts val="0"/>
              </a:spcBef>
              <a:buNone/>
              <a:defRPr sz="24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Stat header title</a:t>
            </a:r>
          </a:p>
        </p:txBody>
      </p:sp>
      <p:sp>
        <p:nvSpPr>
          <p:cNvPr id="13" name="Text Placeholder 6">
            <a:extLst>
              <a:ext uri="{FF2B5EF4-FFF2-40B4-BE49-F238E27FC236}">
                <a16:creationId xmlns:a16="http://schemas.microsoft.com/office/drawing/2014/main" id="{A80FD8F8-8CFE-3441-84A6-D25A58B5F1EF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3581400" y="4343400"/>
            <a:ext cx="5029200" cy="1981200"/>
          </a:xfrm>
        </p:spPr>
        <p:txBody>
          <a:bodyPr/>
          <a:lstStyle>
            <a:lvl1pPr marL="0" indent="0">
              <a:spcBef>
                <a:spcPts val="600"/>
              </a:spcBef>
              <a:buNone/>
              <a:defRPr sz="20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 dirty="0"/>
              <a:t>Click to edit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32EBDDC-7ED8-284C-AE15-24509455CB2A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 dirty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9" name="Text Placeholder 11">
            <a:extLst>
              <a:ext uri="{FF2B5EF4-FFF2-40B4-BE49-F238E27FC236}">
                <a16:creationId xmlns:a16="http://schemas.microsoft.com/office/drawing/2014/main" id="{C7090FA4-4A48-264E-B664-FF3E87558452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dirty="0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10848534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13">
            <a:extLst>
              <a:ext uri="{FF2B5EF4-FFF2-40B4-BE49-F238E27FC236}">
                <a16:creationId xmlns:a16="http://schemas.microsoft.com/office/drawing/2014/main" id="{512E869E-CF28-BC4D-8C1D-D6098FEDCE59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D13F798-DE75-214D-BA37-D9A48222CD2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762000"/>
            <a:ext cx="10975976" cy="914400"/>
          </a:xfrm>
        </p:spPr>
        <p:txBody>
          <a:bodyPr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F5F7288-F9CB-A342-A656-93D832A181BC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609600" y="1828800"/>
            <a:ext cx="4800599" cy="685800"/>
          </a:xfrm>
        </p:spPr>
        <p:txBody>
          <a:bodyPr anchor="b">
            <a:noAutofit/>
          </a:bodyPr>
          <a:lstStyle>
            <a:lvl1pPr marL="0" indent="0">
              <a:buNone/>
              <a:defRPr sz="2400" b="1" cap="all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ACCF62F-1F7B-634A-A7ED-0023DFAE797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09600" y="2438400"/>
            <a:ext cx="4800600" cy="3962400"/>
          </a:xfrm>
        </p:spPr>
        <p:txBody>
          <a:bodyPr>
            <a:noAutofit/>
          </a:bodyPr>
          <a:lstStyle>
            <a:lvl1pPr marL="0" indent="0">
              <a:spcBef>
                <a:spcPts val="1800"/>
              </a:spcBef>
              <a:buNone/>
              <a:defRPr sz="1800" b="0" i="0">
                <a:solidFill>
                  <a:schemeClr val="tx1"/>
                </a:solidFill>
                <a:latin typeface="Gentium Book Basic" panose="02000503060000020004" pitchFamily="2" charset="77"/>
              </a:defRPr>
            </a:lvl1pPr>
            <a:lvl2pPr>
              <a:spcBef>
                <a:spcPts val="1200"/>
              </a:spcBef>
              <a:defRPr sz="1600" b="0" i="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spcBef>
                <a:spcPts val="1200"/>
              </a:spcBef>
              <a:defRPr sz="1400" b="0" i="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spcBef>
                <a:spcPts val="1200"/>
              </a:spcBef>
              <a:defRPr sz="1200" b="0" i="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spcBef>
                <a:spcPts val="1200"/>
              </a:spcBef>
              <a:defRPr sz="1200" b="0" i="0">
                <a:solidFill>
                  <a:schemeClr val="tx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AB4EDC6-446D-3846-BC8A-9EE56E72C9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D579FDF-4D8F-714C-B617-D2FF8EA4DD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CAF97B6F-B3DF-BB47-B7D0-F506C1B8B9C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5715000" y="5943600"/>
            <a:ext cx="5029200" cy="457200"/>
          </a:xfrm>
        </p:spPr>
        <p:txBody>
          <a:bodyPr>
            <a:noAutofit/>
          </a:bodyPr>
          <a:lstStyle>
            <a:lvl1pPr marL="0" indent="0">
              <a:spcBef>
                <a:spcPts val="600"/>
              </a:spcBef>
              <a:buNone/>
              <a:defRPr sz="800" b="1" i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8" name="Picture Placeholder 17">
            <a:extLst>
              <a:ext uri="{FF2B5EF4-FFF2-40B4-BE49-F238E27FC236}">
                <a16:creationId xmlns:a16="http://schemas.microsoft.com/office/drawing/2014/main" id="{C1A5BBC0-ABD0-F846-B427-C21B2BD8D98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5791200" y="1752600"/>
            <a:ext cx="4876800" cy="4114800"/>
          </a:xfr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39BE4156-B6D8-AC4B-8348-82665A390E59}"/>
              </a:ext>
            </a:extLst>
          </p:cNvPr>
          <p:cNvSpPr txBox="1"/>
          <p:nvPr userDrawn="1"/>
        </p:nvSpPr>
        <p:spPr>
          <a:xfrm>
            <a:off x="270885" y="0"/>
            <a:ext cx="221323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pPr>
              <a:spcBef>
                <a:spcPts val="0"/>
              </a:spcBef>
            </a:pPr>
            <a:r>
              <a:rPr lang="en-US" sz="1200" b="1" i="0" spc="-40" baseline="0" dirty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  <p:sp>
        <p:nvSpPr>
          <p:cNvPr id="15" name="Text Placeholder 11">
            <a:extLst>
              <a:ext uri="{FF2B5EF4-FFF2-40B4-BE49-F238E27FC236}">
                <a16:creationId xmlns:a16="http://schemas.microsoft.com/office/drawing/2014/main" id="{E71D058B-FB75-C64D-A67B-4A24F79B54EB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dirty="0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29397964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AB4EDC6-446D-3846-BC8A-9EE56E72C9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D579FDF-4D8F-714C-B617-D2FF8EA4DD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CAF97B6F-B3DF-BB47-B7D0-F506C1B8B9C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304800" y="5943600"/>
            <a:ext cx="11582400" cy="457200"/>
          </a:xfrm>
        </p:spPr>
        <p:txBody>
          <a:bodyPr>
            <a:noAutofit/>
          </a:bodyPr>
          <a:lstStyle>
            <a:lvl1pPr marL="0" indent="0">
              <a:spcBef>
                <a:spcPts val="600"/>
              </a:spcBef>
              <a:buNone/>
              <a:defRPr sz="800" b="1" i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None/>
              <a:defRPr/>
            </a:lvl2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8" name="Picture Placeholder 17">
            <a:extLst>
              <a:ext uri="{FF2B5EF4-FFF2-40B4-BE49-F238E27FC236}">
                <a16:creationId xmlns:a16="http://schemas.microsoft.com/office/drawing/2014/main" id="{C1A5BBC0-ABD0-F846-B427-C21B2BD8D98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0" y="533400"/>
            <a:ext cx="12192000" cy="5334000"/>
          </a:xfr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73F6ACB0-9DC9-9B40-8E03-EF7E500386FA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dirty="0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10214173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icture Placeholder 17">
            <a:extLst>
              <a:ext uri="{FF2B5EF4-FFF2-40B4-BE49-F238E27FC236}">
                <a16:creationId xmlns:a16="http://schemas.microsoft.com/office/drawing/2014/main" id="{C1A5BBC0-ABD0-F846-B427-C21B2BD8D98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0" y="533401"/>
            <a:ext cx="5638800" cy="6324600"/>
          </a:xfr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D13F798-DE75-214D-BA37-D9A48222CD2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762000"/>
            <a:ext cx="4419600" cy="914400"/>
          </a:xfrm>
        </p:spPr>
        <p:txBody>
          <a:bodyPr>
            <a:noAutofit/>
          </a:bodyPr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F5F7288-F9CB-A342-A656-93D832A181BC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8382000" y="1524000"/>
            <a:ext cx="3200399" cy="533400"/>
          </a:xfrm>
        </p:spPr>
        <p:txBody>
          <a:bodyPr anchor="b">
            <a:noAutofit/>
          </a:bodyPr>
          <a:lstStyle>
            <a:lvl1pPr marL="0" indent="0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Stat header title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AB4EDC6-446D-3846-BC8A-9EE56E72C9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D579FDF-4D8F-714C-B617-D2FF8EA4DD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9BD163EB-DEF1-7448-899A-6ECE8DBA1821}"/>
              </a:ext>
            </a:extLst>
          </p:cNvPr>
          <p:cNvSpPr>
            <a:spLocks noGrp="1"/>
          </p:cNvSpPr>
          <p:nvPr>
            <p:ph type="body" idx="18" hasCustomPrompt="1"/>
          </p:nvPr>
        </p:nvSpPr>
        <p:spPr>
          <a:xfrm>
            <a:off x="8382000" y="4038600"/>
            <a:ext cx="3200399" cy="533400"/>
          </a:xfrm>
        </p:spPr>
        <p:txBody>
          <a:bodyPr anchor="b">
            <a:noAutofit/>
          </a:bodyPr>
          <a:lstStyle>
            <a:lvl1pPr marL="0" indent="0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Stat header/title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BB53A4DF-9D61-6C47-8614-8899D693F565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382000" y="1981200"/>
            <a:ext cx="3200400" cy="1371600"/>
          </a:xfrm>
        </p:spPr>
        <p:txBody>
          <a:bodyPr/>
          <a:lstStyle>
            <a:lvl1pPr marL="0" indent="0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 dirty="0"/>
              <a:t>Click to edit</a:t>
            </a:r>
          </a:p>
        </p:txBody>
      </p:sp>
      <p:sp>
        <p:nvSpPr>
          <p:cNvPr id="19" name="Text Placeholder 6">
            <a:extLst>
              <a:ext uri="{FF2B5EF4-FFF2-40B4-BE49-F238E27FC236}">
                <a16:creationId xmlns:a16="http://schemas.microsoft.com/office/drawing/2014/main" id="{8B2D83CA-31F3-F342-BAD2-4119974EB026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xfrm>
            <a:off x="8382000" y="4495800"/>
            <a:ext cx="3200400" cy="1371600"/>
          </a:xfrm>
        </p:spPr>
        <p:txBody>
          <a:bodyPr/>
          <a:lstStyle>
            <a:lvl1pPr marL="0" indent="0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 dirty="0"/>
              <a:t>Click to edit</a:t>
            </a:r>
          </a:p>
        </p:txBody>
      </p:sp>
      <p:sp>
        <p:nvSpPr>
          <p:cNvPr id="16" name="Text Placeholder 11">
            <a:extLst>
              <a:ext uri="{FF2B5EF4-FFF2-40B4-BE49-F238E27FC236}">
                <a16:creationId xmlns:a16="http://schemas.microsoft.com/office/drawing/2014/main" id="{5029DE03-F5A5-FC42-965E-42F966EFB9A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dirty="0"/>
              <a:t>UNIT NAME</a:t>
            </a:r>
          </a:p>
        </p:txBody>
      </p:sp>
      <p:sp>
        <p:nvSpPr>
          <p:cNvPr id="12" name="Picture Placeholder 17">
            <a:extLst>
              <a:ext uri="{FF2B5EF4-FFF2-40B4-BE49-F238E27FC236}">
                <a16:creationId xmlns:a16="http://schemas.microsoft.com/office/drawing/2014/main" id="{F2923F87-B0CD-4E46-AFF2-05E81CB56A55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6553200" y="1524000"/>
            <a:ext cx="1828800" cy="1828800"/>
          </a:xfr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13" name="Picture Placeholder 17">
            <a:extLst>
              <a:ext uri="{FF2B5EF4-FFF2-40B4-BE49-F238E27FC236}">
                <a16:creationId xmlns:a16="http://schemas.microsoft.com/office/drawing/2014/main" id="{3F5E2424-2414-9741-93BB-8481043950B5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6553200" y="4038600"/>
            <a:ext cx="1828800" cy="1828800"/>
          </a:xfr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898713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13F798-DE75-214D-BA37-D9A48222CD2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762000"/>
            <a:ext cx="4419600" cy="914400"/>
          </a:xfrm>
        </p:spPr>
        <p:txBody>
          <a:bodyPr>
            <a:noAutofit/>
          </a:bodyPr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F5F7288-F9CB-A342-A656-93D832A181BC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838200" y="3886200"/>
            <a:ext cx="2514599" cy="457200"/>
          </a:xfrm>
        </p:spPr>
        <p:txBody>
          <a:bodyPr anchor="b">
            <a:noAutofit/>
          </a:bodyPr>
          <a:lstStyle>
            <a:lvl1pPr marL="0" indent="0" algn="ctr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Stat header title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AB4EDC6-446D-3846-BC8A-9EE56E72C9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D579FDF-4D8F-714C-B617-D2FF8EA4DD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>
            <a:noAutofit/>
          </a:bodyPr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Picture Placeholder 17">
            <a:extLst>
              <a:ext uri="{FF2B5EF4-FFF2-40B4-BE49-F238E27FC236}">
                <a16:creationId xmlns:a16="http://schemas.microsoft.com/office/drawing/2014/main" id="{F2923F87-B0CD-4E46-AFF2-05E81CB56A55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1219200" y="2133600"/>
            <a:ext cx="1752600" cy="1752600"/>
          </a:xfrm>
          <a:prstGeom prst="ellipse">
            <a:avLst/>
          </a:prstGeo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13" name="Picture Placeholder 17">
            <a:extLst>
              <a:ext uri="{FF2B5EF4-FFF2-40B4-BE49-F238E27FC236}">
                <a16:creationId xmlns:a16="http://schemas.microsoft.com/office/drawing/2014/main" id="{3F5E2424-2414-9741-93BB-8481043950B5}"/>
              </a:ext>
            </a:extLst>
          </p:cNvPr>
          <p:cNvSpPr>
            <a:spLocks noGrp="1"/>
          </p:cNvSpPr>
          <p:nvPr>
            <p:ph type="pic" sz="quarter" idx="17"/>
          </p:nvPr>
        </p:nvSpPr>
        <p:spPr>
          <a:xfrm>
            <a:off x="3886200" y="2133600"/>
            <a:ext cx="1752600" cy="1752600"/>
          </a:xfrm>
          <a:prstGeom prst="ellipse">
            <a:avLst/>
          </a:prstGeo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15" name="Text Placeholder 2">
            <a:extLst>
              <a:ext uri="{FF2B5EF4-FFF2-40B4-BE49-F238E27FC236}">
                <a16:creationId xmlns:a16="http://schemas.microsoft.com/office/drawing/2014/main" id="{9BD163EB-DEF1-7448-899A-6ECE8DBA1821}"/>
              </a:ext>
            </a:extLst>
          </p:cNvPr>
          <p:cNvSpPr>
            <a:spLocks noGrp="1"/>
          </p:cNvSpPr>
          <p:nvPr>
            <p:ph type="body" idx="18" hasCustomPrompt="1"/>
          </p:nvPr>
        </p:nvSpPr>
        <p:spPr>
          <a:xfrm>
            <a:off x="3505200" y="3886200"/>
            <a:ext cx="2514599" cy="457200"/>
          </a:xfrm>
        </p:spPr>
        <p:txBody>
          <a:bodyPr anchor="b">
            <a:noAutofit/>
          </a:bodyPr>
          <a:lstStyle>
            <a:lvl1pPr marL="0" indent="0" algn="ctr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Stat header/title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BB53A4DF-9D61-6C47-8614-8899D693F565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38200" y="4267200"/>
            <a:ext cx="2514600" cy="1828800"/>
          </a:xfrm>
        </p:spPr>
        <p:txBody>
          <a:bodyPr/>
          <a:lstStyle>
            <a:lvl1pPr marL="0" indent="0" algn="ctr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 dirty="0"/>
              <a:t>Click to edit</a:t>
            </a:r>
          </a:p>
        </p:txBody>
      </p:sp>
      <p:sp>
        <p:nvSpPr>
          <p:cNvPr id="19" name="Text Placeholder 6">
            <a:extLst>
              <a:ext uri="{FF2B5EF4-FFF2-40B4-BE49-F238E27FC236}">
                <a16:creationId xmlns:a16="http://schemas.microsoft.com/office/drawing/2014/main" id="{8B2D83CA-31F3-F342-BAD2-4119974EB026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xfrm>
            <a:off x="3505200" y="4267200"/>
            <a:ext cx="2514600" cy="1828800"/>
          </a:xfrm>
        </p:spPr>
        <p:txBody>
          <a:bodyPr/>
          <a:lstStyle>
            <a:lvl1pPr marL="0" indent="0" algn="ctr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 dirty="0"/>
              <a:t>Click to edit</a:t>
            </a:r>
          </a:p>
        </p:txBody>
      </p:sp>
      <p:sp>
        <p:nvSpPr>
          <p:cNvPr id="16" name="Text Placeholder 2">
            <a:extLst>
              <a:ext uri="{FF2B5EF4-FFF2-40B4-BE49-F238E27FC236}">
                <a16:creationId xmlns:a16="http://schemas.microsoft.com/office/drawing/2014/main" id="{75EE6E51-A949-5044-AB45-D88A3083AC89}"/>
              </a:ext>
            </a:extLst>
          </p:cNvPr>
          <p:cNvSpPr>
            <a:spLocks noGrp="1"/>
          </p:cNvSpPr>
          <p:nvPr>
            <p:ph type="body" idx="22" hasCustomPrompt="1"/>
          </p:nvPr>
        </p:nvSpPr>
        <p:spPr>
          <a:xfrm>
            <a:off x="6172200" y="3886200"/>
            <a:ext cx="2514599" cy="457200"/>
          </a:xfrm>
        </p:spPr>
        <p:txBody>
          <a:bodyPr anchor="b">
            <a:noAutofit/>
          </a:bodyPr>
          <a:lstStyle>
            <a:lvl1pPr marL="0" indent="0" algn="ctr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Stat header title</a:t>
            </a:r>
          </a:p>
        </p:txBody>
      </p:sp>
      <p:sp>
        <p:nvSpPr>
          <p:cNvPr id="17" name="Picture Placeholder 17">
            <a:extLst>
              <a:ext uri="{FF2B5EF4-FFF2-40B4-BE49-F238E27FC236}">
                <a16:creationId xmlns:a16="http://schemas.microsoft.com/office/drawing/2014/main" id="{B5E9A9DD-395C-5641-8DD4-F9328D8C795C}"/>
              </a:ext>
            </a:extLst>
          </p:cNvPr>
          <p:cNvSpPr>
            <a:spLocks noGrp="1"/>
          </p:cNvSpPr>
          <p:nvPr>
            <p:ph type="pic" sz="quarter" idx="23"/>
          </p:nvPr>
        </p:nvSpPr>
        <p:spPr>
          <a:xfrm>
            <a:off x="6553200" y="2133600"/>
            <a:ext cx="1752600" cy="1752600"/>
          </a:xfrm>
          <a:prstGeom prst="ellipse">
            <a:avLst/>
          </a:prstGeo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20" name="Picture Placeholder 17">
            <a:extLst>
              <a:ext uri="{FF2B5EF4-FFF2-40B4-BE49-F238E27FC236}">
                <a16:creationId xmlns:a16="http://schemas.microsoft.com/office/drawing/2014/main" id="{DC1E214C-0279-0546-B1CE-717DC2588AF4}"/>
              </a:ext>
            </a:extLst>
          </p:cNvPr>
          <p:cNvSpPr>
            <a:spLocks noGrp="1"/>
          </p:cNvSpPr>
          <p:nvPr>
            <p:ph type="pic" sz="quarter" idx="24"/>
          </p:nvPr>
        </p:nvSpPr>
        <p:spPr>
          <a:xfrm>
            <a:off x="9220200" y="2133600"/>
            <a:ext cx="1752600" cy="1752600"/>
          </a:xfrm>
          <a:prstGeom prst="ellipse">
            <a:avLst/>
          </a:prstGeom>
          <a:solidFill>
            <a:srgbClr val="FF01FF"/>
          </a:solidFill>
        </p:spPr>
        <p:txBody>
          <a:bodyPr anchor="ctr">
            <a:noAutofit/>
          </a:bodyPr>
          <a:lstStyle>
            <a:lvl1pPr marL="0" indent="0" algn="ctr">
              <a:buNone/>
              <a:defRPr sz="20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21" name="Text Placeholder 2">
            <a:extLst>
              <a:ext uri="{FF2B5EF4-FFF2-40B4-BE49-F238E27FC236}">
                <a16:creationId xmlns:a16="http://schemas.microsoft.com/office/drawing/2014/main" id="{0503E566-8393-934F-B962-C8239168F5FD}"/>
              </a:ext>
            </a:extLst>
          </p:cNvPr>
          <p:cNvSpPr>
            <a:spLocks noGrp="1"/>
          </p:cNvSpPr>
          <p:nvPr>
            <p:ph type="body" idx="25" hasCustomPrompt="1"/>
          </p:nvPr>
        </p:nvSpPr>
        <p:spPr>
          <a:xfrm>
            <a:off x="8839200" y="3886200"/>
            <a:ext cx="2514599" cy="457200"/>
          </a:xfrm>
        </p:spPr>
        <p:txBody>
          <a:bodyPr anchor="b">
            <a:noAutofit/>
          </a:bodyPr>
          <a:lstStyle>
            <a:lvl1pPr marL="0" indent="0" algn="ctr">
              <a:spcBef>
                <a:spcPts val="0"/>
              </a:spcBef>
              <a:buNone/>
              <a:defRPr sz="1600" b="1" i="0">
                <a:solidFill>
                  <a:schemeClr val="tx1"/>
                </a:solidFill>
                <a:latin typeface="Open Sans Semibold" panose="020B0606030504020204" pitchFamily="34" charset="0"/>
                <a:ea typeface="Open Sans Semibold" panose="020B0606030504020204" pitchFamily="34" charset="0"/>
                <a:cs typeface="Open Sans Semibold" panose="020B0606030504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Stat header/title</a:t>
            </a:r>
          </a:p>
        </p:txBody>
      </p:sp>
      <p:sp>
        <p:nvSpPr>
          <p:cNvPr id="22" name="Text Placeholder 6">
            <a:extLst>
              <a:ext uri="{FF2B5EF4-FFF2-40B4-BE49-F238E27FC236}">
                <a16:creationId xmlns:a16="http://schemas.microsoft.com/office/drawing/2014/main" id="{2678584B-F478-4548-AB78-A9CD5AF6E57E}"/>
              </a:ext>
            </a:extLst>
          </p:cNvPr>
          <p:cNvSpPr>
            <a:spLocks noGrp="1"/>
          </p:cNvSpPr>
          <p:nvPr>
            <p:ph type="body" sz="quarter" idx="26"/>
          </p:nvPr>
        </p:nvSpPr>
        <p:spPr>
          <a:xfrm>
            <a:off x="6172200" y="4267200"/>
            <a:ext cx="2514600" cy="1828800"/>
          </a:xfrm>
        </p:spPr>
        <p:txBody>
          <a:bodyPr/>
          <a:lstStyle>
            <a:lvl1pPr marL="0" indent="0" algn="ctr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 dirty="0"/>
              <a:t>Click to edit</a:t>
            </a:r>
          </a:p>
        </p:txBody>
      </p:sp>
      <p:sp>
        <p:nvSpPr>
          <p:cNvPr id="23" name="Text Placeholder 6">
            <a:extLst>
              <a:ext uri="{FF2B5EF4-FFF2-40B4-BE49-F238E27FC236}">
                <a16:creationId xmlns:a16="http://schemas.microsoft.com/office/drawing/2014/main" id="{CD9B20CA-9A96-3B40-968B-996CD1B92919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>
          <a:xfrm>
            <a:off x="8839200" y="4267200"/>
            <a:ext cx="2514600" cy="1828800"/>
          </a:xfrm>
        </p:spPr>
        <p:txBody>
          <a:bodyPr/>
          <a:lstStyle>
            <a:lvl1pPr marL="0" indent="0" algn="ctr">
              <a:spcBef>
                <a:spcPts val="600"/>
              </a:spcBef>
              <a:buNone/>
              <a:defRPr sz="1400" b="0" i="0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lvl="0"/>
            <a:r>
              <a:rPr lang="en-US" dirty="0"/>
              <a:t>Click to edit</a:t>
            </a:r>
          </a:p>
        </p:txBody>
      </p:sp>
      <p:sp>
        <p:nvSpPr>
          <p:cNvPr id="24" name="Text Placeholder 11">
            <a:extLst>
              <a:ext uri="{FF2B5EF4-FFF2-40B4-BE49-F238E27FC236}">
                <a16:creationId xmlns:a16="http://schemas.microsoft.com/office/drawing/2014/main" id="{890E5251-5D89-A041-9428-8A60D5D35C5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dirty="0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14783072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7ABB3D-CA3C-2044-91F0-9CF78DEEB2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5E50A0E-6A50-9F46-B0A7-C65C03A7E9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7E88255-0599-0948-A112-3E3A33D1DF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 Placeholder 11">
            <a:extLst>
              <a:ext uri="{FF2B5EF4-FFF2-40B4-BE49-F238E27FC236}">
                <a16:creationId xmlns:a16="http://schemas.microsoft.com/office/drawing/2014/main" id="{617692F8-51CE-D647-AF94-86151E8964CD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dirty="0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29678854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E358828-37AD-A945-8108-843E39F13E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r>
              <a:rPr lang="en-US"/>
              <a:t>optional title of presentation / section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AEBA0DC-5338-BD4B-B5DD-089B448AD7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wrap="none"/>
          <a:lstStyle>
            <a:lvl1pPr>
              <a:spcBef>
                <a:spcPts val="0"/>
              </a:spcBef>
              <a:defRPr/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 Placeholder 11">
            <a:extLst>
              <a:ext uri="{FF2B5EF4-FFF2-40B4-BE49-F238E27FC236}">
                <a16:creationId xmlns:a16="http://schemas.microsoft.com/office/drawing/2014/main" id="{DB224A5C-CE45-FD4B-BF1A-7528B210756F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2425700" y="0"/>
            <a:ext cx="3657600" cy="533400"/>
          </a:xfrm>
        </p:spPr>
        <p:txBody>
          <a:bodyPr wrap="none" anchor="ctr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12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dirty="0"/>
              <a:t>UNIT NAME</a:t>
            </a:r>
          </a:p>
        </p:txBody>
      </p:sp>
    </p:spTree>
    <p:extLst>
      <p:ext uri="{BB962C8B-B14F-4D97-AF65-F5344CB8AC3E}">
        <p14:creationId xmlns:p14="http://schemas.microsoft.com/office/powerpoint/2010/main" val="9332453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hank You Slide 1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0D1AB20E-8228-1841-BD5C-30E410E833B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8B9F62A-5732-7541-B707-0FD52DD693D7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09600" y="1676400"/>
            <a:ext cx="10972800" cy="2133600"/>
          </a:xfrm>
        </p:spPr>
        <p:txBody>
          <a:bodyPr anchor="b"/>
          <a:lstStyle>
            <a:lvl1pPr algn="r">
              <a:spcBef>
                <a:spcPts val="0"/>
              </a:spcBef>
              <a:defRPr sz="4800" b="1" i="0" cap="all" baseline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 dirty="0"/>
              <a:t>THANK YOU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68844DD-3073-D44E-B7F8-5475B240B51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609600" y="3810000"/>
            <a:ext cx="10972800" cy="1066800"/>
          </a:xfrm>
        </p:spPr>
        <p:txBody>
          <a:bodyPr/>
          <a:lstStyle>
            <a:lvl1pPr marL="0" indent="0" algn="r">
              <a:spcBef>
                <a:spcPts val="0"/>
              </a:spcBef>
              <a:buNone/>
              <a:defRPr sz="2200" b="0" i="0" cap="all" baseline="0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CTA, CONTACT INFO, ETC.</a:t>
            </a:r>
          </a:p>
        </p:txBody>
      </p:sp>
    </p:spTree>
    <p:extLst>
      <p:ext uri="{BB962C8B-B14F-4D97-AF65-F5344CB8AC3E}">
        <p14:creationId xmlns:p14="http://schemas.microsoft.com/office/powerpoint/2010/main" val="5025349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40">
          <p15:clr>
            <a:srgbClr val="FBAE40"/>
          </p15:clr>
        </p15:guide>
      </p15:sldGuideLst>
    </p:ext>
  </p:extLst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hank You Slide 2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A844429E-8EBE-2045-B2B0-79786E721A17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8B9F62A-5732-7541-B707-0FD52DD693D7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1295400" y="1371600"/>
            <a:ext cx="9601200" cy="2286000"/>
          </a:xfrm>
        </p:spPr>
        <p:txBody>
          <a:bodyPr anchor="b">
            <a:noAutofit/>
          </a:bodyPr>
          <a:lstStyle>
            <a:lvl1pPr algn="ctr">
              <a:spcBef>
                <a:spcPts val="0"/>
              </a:spcBef>
              <a:defRPr sz="4400" b="1" i="0" cap="none" baseline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r>
              <a:rPr lang="en-US" dirty="0"/>
              <a:t>Thank you.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68844DD-3073-D44E-B7F8-5475B240B51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1295400" y="3657600"/>
            <a:ext cx="9601200" cy="1219200"/>
          </a:xfrm>
        </p:spPr>
        <p:txBody>
          <a:bodyPr>
            <a:noAutofit/>
          </a:bodyPr>
          <a:lstStyle>
            <a:lvl1pPr marL="0" indent="0" algn="ctr">
              <a:spcBef>
                <a:spcPts val="0"/>
              </a:spcBef>
              <a:buNone/>
              <a:defRPr sz="2400">
                <a:solidFill>
                  <a:srgbClr val="C00000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Final Notes / CTA</a:t>
            </a: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75FB2383-3B72-7443-9666-3C1FF3828A1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295400" y="4876800"/>
            <a:ext cx="9601200" cy="304800"/>
          </a:xfrm>
        </p:spPr>
        <p:txBody>
          <a:bodyPr/>
          <a:lstStyle>
            <a:lvl1pPr marL="0" indent="0" algn="ctr">
              <a:spcBef>
                <a:spcPts val="0"/>
              </a:spcBef>
              <a:buNone/>
              <a:defRPr sz="1200" b="1" i="0" cap="all" baseline="0"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pPr lvl="0"/>
            <a:r>
              <a:rPr lang="en-US" dirty="0"/>
              <a:t>INCLUDE CONTACT INFORMATION HERE</a:t>
            </a:r>
          </a:p>
        </p:txBody>
      </p:sp>
    </p:spTree>
    <p:extLst>
      <p:ext uri="{BB962C8B-B14F-4D97-AF65-F5344CB8AC3E}">
        <p14:creationId xmlns:p14="http://schemas.microsoft.com/office/powerpoint/2010/main" val="1966985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60958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21917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82875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43833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0479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65750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26709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8766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CDB3CC-F982-40F9-8DD6-BCC9AFBF44BD}" type="datetime1">
              <a:rPr lang="en-US" smtClean="0"/>
              <a:pPr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88E988-FB04-AB4E-BE5A-59F242AF7F7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6400147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60958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21917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82875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43833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0479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65750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26709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8766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ACDB3CC-F982-40F9-8DD6-BCC9AFBF44BD}" type="datetime1">
              <a:rPr lang="en-US" smtClean="0"/>
              <a:pPr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F88E988-FB04-AB4E-BE5A-59F242AF7F7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91413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0086629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3363016"/>
            <a:ext cx="10363200" cy="1362075"/>
          </a:xfrm>
        </p:spPr>
        <p:txBody>
          <a:bodyPr anchor="t"/>
          <a:lstStyle>
            <a:lvl1pPr algn="l">
              <a:defRPr sz="5333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1635887"/>
            <a:ext cx="10363200" cy="1500187"/>
          </a:xfrm>
        </p:spPr>
        <p:txBody>
          <a:bodyPr anchor="b"/>
          <a:lstStyle>
            <a:lvl1pPr marL="0" indent="0">
              <a:buNone/>
              <a:defRPr sz="2667">
                <a:solidFill>
                  <a:schemeClr val="tx1">
                    <a:tint val="75000"/>
                  </a:schemeClr>
                </a:solidFill>
              </a:defRPr>
            </a:lvl1pPr>
            <a:lvl2pPr marL="609585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2pPr>
            <a:lvl3pPr marL="1219170" indent="0">
              <a:buNone/>
              <a:defRPr sz="2133">
                <a:solidFill>
                  <a:schemeClr val="tx1">
                    <a:tint val="75000"/>
                  </a:schemeClr>
                </a:solidFill>
              </a:defRPr>
            </a:lvl3pPr>
            <a:lvl4pPr marL="1828754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4pPr>
            <a:lvl5pPr marL="2438339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5pPr>
            <a:lvl6pPr marL="3047924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6pPr>
            <a:lvl7pPr marL="3657509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7pPr>
            <a:lvl8pPr marL="4267093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8pPr>
            <a:lvl9pPr marL="4876678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A9E7B99-7C3F-4BC3-B7B8-7E1F8C620B24}" type="datetime1">
              <a:rPr lang="en-US" smtClean="0"/>
              <a:pPr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1AF2B4D-6B12-4EDF-87BB-2B55CECB661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6435565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3733"/>
            </a:lvl1pPr>
            <a:lvl2pPr>
              <a:defRPr sz="3200"/>
            </a:lvl2pPr>
            <a:lvl3pPr>
              <a:defRPr sz="2667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3733"/>
            </a:lvl1pPr>
            <a:lvl2pPr>
              <a:defRPr sz="3200"/>
            </a:lvl2pPr>
            <a:lvl3pPr>
              <a:defRPr sz="2667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1797194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3"/>
          </a:xfrm>
        </p:spPr>
        <p:txBody>
          <a:bodyPr anchor="b"/>
          <a:lstStyle>
            <a:lvl1pPr marL="0" indent="0">
              <a:buNone/>
              <a:defRPr sz="3200" b="1"/>
            </a:lvl1pPr>
            <a:lvl2pPr marL="609585" indent="0">
              <a:buNone/>
              <a:defRPr sz="2667" b="1"/>
            </a:lvl2pPr>
            <a:lvl3pPr marL="1219170" indent="0">
              <a:buNone/>
              <a:defRPr sz="2400" b="1"/>
            </a:lvl3pPr>
            <a:lvl4pPr marL="1828754" indent="0">
              <a:buNone/>
              <a:defRPr sz="2133" b="1"/>
            </a:lvl4pPr>
            <a:lvl5pPr marL="2438339" indent="0">
              <a:buNone/>
              <a:defRPr sz="2133" b="1"/>
            </a:lvl5pPr>
            <a:lvl6pPr marL="3047924" indent="0">
              <a:buNone/>
              <a:defRPr sz="2133" b="1"/>
            </a:lvl6pPr>
            <a:lvl7pPr marL="3657509" indent="0">
              <a:buNone/>
              <a:defRPr sz="2133" b="1"/>
            </a:lvl7pPr>
            <a:lvl8pPr marL="4267093" indent="0">
              <a:buNone/>
              <a:defRPr sz="2133" b="1"/>
            </a:lvl8pPr>
            <a:lvl9pPr marL="4876678" indent="0">
              <a:buNone/>
              <a:defRPr sz="2133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3200"/>
            </a:lvl1pPr>
            <a:lvl2pPr>
              <a:defRPr sz="2667"/>
            </a:lvl2pPr>
            <a:lvl3pPr>
              <a:defRPr sz="2400"/>
            </a:lvl3pPr>
            <a:lvl4pPr>
              <a:defRPr sz="2133"/>
            </a:lvl4pPr>
            <a:lvl5pPr>
              <a:defRPr sz="2133"/>
            </a:lvl5pPr>
            <a:lvl6pPr>
              <a:defRPr sz="2133"/>
            </a:lvl6pPr>
            <a:lvl7pPr>
              <a:defRPr sz="2133"/>
            </a:lvl7pPr>
            <a:lvl8pPr>
              <a:defRPr sz="2133"/>
            </a:lvl8pPr>
            <a:lvl9pPr>
              <a:defRPr sz="2133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3"/>
          </a:xfrm>
        </p:spPr>
        <p:txBody>
          <a:bodyPr anchor="b"/>
          <a:lstStyle>
            <a:lvl1pPr marL="0" indent="0">
              <a:buNone/>
              <a:defRPr sz="3200" b="1"/>
            </a:lvl1pPr>
            <a:lvl2pPr marL="609585" indent="0">
              <a:buNone/>
              <a:defRPr sz="2667" b="1"/>
            </a:lvl2pPr>
            <a:lvl3pPr marL="1219170" indent="0">
              <a:buNone/>
              <a:defRPr sz="2400" b="1"/>
            </a:lvl3pPr>
            <a:lvl4pPr marL="1828754" indent="0">
              <a:buNone/>
              <a:defRPr sz="2133" b="1"/>
            </a:lvl4pPr>
            <a:lvl5pPr marL="2438339" indent="0">
              <a:buNone/>
              <a:defRPr sz="2133" b="1"/>
            </a:lvl5pPr>
            <a:lvl6pPr marL="3047924" indent="0">
              <a:buNone/>
              <a:defRPr sz="2133" b="1"/>
            </a:lvl6pPr>
            <a:lvl7pPr marL="3657509" indent="0">
              <a:buNone/>
              <a:defRPr sz="2133" b="1"/>
            </a:lvl7pPr>
            <a:lvl8pPr marL="4267093" indent="0">
              <a:buNone/>
              <a:defRPr sz="2133" b="1"/>
            </a:lvl8pPr>
            <a:lvl9pPr marL="4876678" indent="0">
              <a:buNone/>
              <a:defRPr sz="2133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3200"/>
            </a:lvl1pPr>
            <a:lvl2pPr>
              <a:defRPr sz="2667"/>
            </a:lvl2pPr>
            <a:lvl3pPr>
              <a:defRPr sz="2400"/>
            </a:lvl3pPr>
            <a:lvl4pPr>
              <a:defRPr sz="2133"/>
            </a:lvl4pPr>
            <a:lvl5pPr>
              <a:defRPr sz="2133"/>
            </a:lvl5pPr>
            <a:lvl6pPr>
              <a:defRPr sz="2133"/>
            </a:lvl6pPr>
            <a:lvl7pPr>
              <a:defRPr sz="2133"/>
            </a:lvl7pPr>
            <a:lvl8pPr>
              <a:defRPr sz="2133"/>
            </a:lvl8pPr>
            <a:lvl9pPr>
              <a:defRPr sz="2133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5874724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5135569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2" y="273049"/>
            <a:ext cx="4011084" cy="1162051"/>
          </a:xfrm>
        </p:spPr>
        <p:txBody>
          <a:bodyPr anchor="b"/>
          <a:lstStyle>
            <a:lvl1pPr algn="l">
              <a:defRPr sz="2667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2"/>
            <a:ext cx="6815667" cy="5853113"/>
          </a:xfrm>
        </p:spPr>
        <p:txBody>
          <a:bodyPr/>
          <a:lstStyle>
            <a:lvl1pPr>
              <a:defRPr sz="4267"/>
            </a:lvl1pPr>
            <a:lvl2pPr>
              <a:defRPr sz="3733"/>
            </a:lvl2pPr>
            <a:lvl3pPr>
              <a:defRPr sz="3200"/>
            </a:lvl3pPr>
            <a:lvl4pPr>
              <a:defRPr sz="2667"/>
            </a:lvl4pPr>
            <a:lvl5pPr>
              <a:defRPr sz="2667"/>
            </a:lvl5pPr>
            <a:lvl6pPr>
              <a:defRPr sz="2667"/>
            </a:lvl6pPr>
            <a:lvl7pPr>
              <a:defRPr sz="2667"/>
            </a:lvl7pPr>
            <a:lvl8pPr>
              <a:defRPr sz="2667"/>
            </a:lvl8pPr>
            <a:lvl9pPr>
              <a:defRPr sz="2667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2" y="1435102"/>
            <a:ext cx="4011084" cy="4691063"/>
          </a:xfrm>
        </p:spPr>
        <p:txBody>
          <a:bodyPr/>
          <a:lstStyle>
            <a:lvl1pPr marL="0" indent="0">
              <a:buNone/>
              <a:defRPr sz="1867"/>
            </a:lvl1pPr>
            <a:lvl2pPr marL="609585" indent="0">
              <a:buNone/>
              <a:defRPr sz="1600"/>
            </a:lvl2pPr>
            <a:lvl3pPr marL="1219170" indent="0">
              <a:buNone/>
              <a:defRPr sz="1333"/>
            </a:lvl3pPr>
            <a:lvl4pPr marL="1828754" indent="0">
              <a:buNone/>
              <a:defRPr sz="1200"/>
            </a:lvl4pPr>
            <a:lvl5pPr marL="2438339" indent="0">
              <a:buNone/>
              <a:defRPr sz="1200"/>
            </a:lvl5pPr>
            <a:lvl6pPr marL="3047924" indent="0">
              <a:buNone/>
              <a:defRPr sz="1200"/>
            </a:lvl6pPr>
            <a:lvl7pPr marL="3657509" indent="0">
              <a:buNone/>
              <a:defRPr sz="1200"/>
            </a:lvl7pPr>
            <a:lvl8pPr marL="4267093" indent="0">
              <a:buNone/>
              <a:defRPr sz="1200"/>
            </a:lvl8pPr>
            <a:lvl9pPr marL="4876678" indent="0">
              <a:buNone/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eaLnBrk="1" latinLnBrk="0" hangingPunct="1"/>
            <a:fld id="{2C6B1FF6-39B9-40F5-8B67-33C6354A3D4F}" type="slidenum">
              <a:rPr kumimoji="0" lang="en-US" smtClean="0"/>
              <a:pPr eaLnBrk="1" latinLnBrk="0" hangingPunct="1"/>
              <a:t>‹#›</a:t>
            </a:fld>
            <a:endParaRPr kumimoji="0" lang="en-US">
              <a:solidFill>
                <a:schemeClr val="accent3">
                  <a:shade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80825100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3995739"/>
            <a:ext cx="7315200" cy="566739"/>
          </a:xfrm>
        </p:spPr>
        <p:txBody>
          <a:bodyPr anchor="b"/>
          <a:lstStyle>
            <a:lvl1pPr algn="l">
              <a:defRPr sz="2667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3382964"/>
          </a:xfrm>
        </p:spPr>
        <p:txBody>
          <a:bodyPr/>
          <a:lstStyle>
            <a:lvl1pPr marL="0" indent="0">
              <a:buNone/>
              <a:defRPr sz="4267"/>
            </a:lvl1pPr>
            <a:lvl2pPr marL="609585" indent="0">
              <a:buNone/>
              <a:defRPr sz="3733"/>
            </a:lvl2pPr>
            <a:lvl3pPr marL="1219170" indent="0">
              <a:buNone/>
              <a:defRPr sz="3200"/>
            </a:lvl3pPr>
            <a:lvl4pPr marL="1828754" indent="0">
              <a:buNone/>
              <a:defRPr sz="2667"/>
            </a:lvl4pPr>
            <a:lvl5pPr marL="2438339" indent="0">
              <a:buNone/>
              <a:defRPr sz="2667"/>
            </a:lvl5pPr>
            <a:lvl6pPr marL="3047924" indent="0">
              <a:buNone/>
              <a:defRPr sz="2667"/>
            </a:lvl6pPr>
            <a:lvl7pPr marL="3657509" indent="0">
              <a:buNone/>
              <a:defRPr sz="2667"/>
            </a:lvl7pPr>
            <a:lvl8pPr marL="4267093" indent="0">
              <a:buNone/>
              <a:defRPr sz="2667"/>
            </a:lvl8pPr>
            <a:lvl9pPr marL="4876678" indent="0">
              <a:buNone/>
              <a:defRPr sz="2667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4562478"/>
            <a:ext cx="7315200" cy="804863"/>
          </a:xfrm>
        </p:spPr>
        <p:txBody>
          <a:bodyPr/>
          <a:lstStyle>
            <a:lvl1pPr marL="0" indent="0">
              <a:buNone/>
              <a:defRPr sz="1867"/>
            </a:lvl1pPr>
            <a:lvl2pPr marL="609585" indent="0">
              <a:buNone/>
              <a:defRPr sz="1600"/>
            </a:lvl2pPr>
            <a:lvl3pPr marL="1219170" indent="0">
              <a:buNone/>
              <a:defRPr sz="1333"/>
            </a:lvl3pPr>
            <a:lvl4pPr marL="1828754" indent="0">
              <a:buNone/>
              <a:defRPr sz="1200"/>
            </a:lvl4pPr>
            <a:lvl5pPr marL="2438339" indent="0">
              <a:buNone/>
              <a:defRPr sz="1200"/>
            </a:lvl5pPr>
            <a:lvl6pPr marL="3047924" indent="0">
              <a:buNone/>
              <a:defRPr sz="1200"/>
            </a:lvl6pPr>
            <a:lvl7pPr marL="3657509" indent="0">
              <a:buNone/>
              <a:defRPr sz="1200"/>
            </a:lvl7pPr>
            <a:lvl8pPr marL="4267093" indent="0">
              <a:buNone/>
              <a:defRPr sz="1200"/>
            </a:lvl8pPr>
            <a:lvl9pPr marL="4876678" indent="0">
              <a:buNone/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C2560D-EC28-3B41-86E8-18F1CE0113B4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1750737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Brickwork-HD-R1a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 useBgFill="1">
        <p:nvSpPr>
          <p:cNvPr id="12" name="Freeform 11"/>
          <p:cNvSpPr/>
          <p:nvPr/>
        </p:nvSpPr>
        <p:spPr>
          <a:xfrm>
            <a:off x="-15875" y="0"/>
            <a:ext cx="11683810" cy="6588125"/>
          </a:xfrm>
          <a:custGeom>
            <a:avLst/>
            <a:gdLst/>
            <a:ahLst/>
            <a:cxnLst/>
            <a:rect l="l" t="t" r="r" b="b"/>
            <a:pathLst>
              <a:path w="11683810" h="6588125">
                <a:moveTo>
                  <a:pt x="0" y="0"/>
                </a:moveTo>
                <a:lnTo>
                  <a:pt x="11318691" y="0"/>
                </a:lnTo>
                <a:lnTo>
                  <a:pt x="11683810" y="5976938"/>
                </a:lnTo>
                <a:lnTo>
                  <a:pt x="15875" y="6588125"/>
                </a:lnTo>
                <a:cubicBezTo>
                  <a:pt x="10583" y="4386792"/>
                  <a:pt x="5292" y="2185458"/>
                  <a:pt x="0" y="0"/>
                </a:cubicBezTo>
                <a:close/>
              </a:path>
            </a:pathLst>
          </a:custGeom>
          <a:ln>
            <a:noFill/>
          </a:ln>
          <a:effectLst>
            <a:outerShdw blurRad="101600" dist="152400" dir="4380000" algn="tl" rotWithShape="0">
              <a:srgbClr val="000000">
                <a:alpha val="43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4" name="Freeform 13"/>
          <p:cNvSpPr/>
          <p:nvPr/>
        </p:nvSpPr>
        <p:spPr>
          <a:xfrm>
            <a:off x="0" y="4282257"/>
            <a:ext cx="11329257" cy="2028845"/>
          </a:xfrm>
          <a:custGeom>
            <a:avLst/>
            <a:gdLst/>
            <a:ahLst/>
            <a:cxnLst/>
            <a:rect l="l" t="t" r="r" b="b"/>
            <a:pathLst>
              <a:path w="11329257" h="2028845">
                <a:moveTo>
                  <a:pt x="0" y="588520"/>
                </a:moveTo>
                <a:lnTo>
                  <a:pt x="11244075" y="0"/>
                </a:lnTo>
                <a:lnTo>
                  <a:pt x="11329257" y="1424838"/>
                </a:lnTo>
                <a:lnTo>
                  <a:pt x="0" y="2028845"/>
                </a:lnTo>
                <a:lnTo>
                  <a:pt x="0" y="588520"/>
                </a:lnTo>
                <a:close/>
              </a:path>
            </a:pathLst>
          </a:custGeom>
          <a:gradFill flip="none" rotWithShape="1">
            <a:gsLst>
              <a:gs pos="34000">
                <a:schemeClr val="accent1"/>
              </a:gs>
              <a:gs pos="100000">
                <a:schemeClr val="accent1">
                  <a:lumMod val="5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6" name="Freeform 25"/>
          <p:cNvSpPr/>
          <p:nvPr/>
        </p:nvSpPr>
        <p:spPr>
          <a:xfrm>
            <a:off x="0" y="0"/>
            <a:ext cx="8719579" cy="456877"/>
          </a:xfrm>
          <a:custGeom>
            <a:avLst/>
            <a:gdLst/>
            <a:ahLst/>
            <a:cxnLst/>
            <a:rect l="l" t="t" r="r" b="b"/>
            <a:pathLst>
              <a:path w="8719579" h="456877">
                <a:moveTo>
                  <a:pt x="0" y="0"/>
                </a:moveTo>
                <a:lnTo>
                  <a:pt x="8719579" y="0"/>
                </a:lnTo>
                <a:lnTo>
                  <a:pt x="0" y="456877"/>
                </a:lnTo>
                <a:lnTo>
                  <a:pt x="0" y="0"/>
                </a:lnTo>
                <a:close/>
              </a:path>
            </a:pathLst>
          </a:custGeom>
          <a:gradFill flip="none" rotWithShape="1">
            <a:gsLst>
              <a:gs pos="34000">
                <a:schemeClr val="accent1"/>
              </a:gs>
              <a:gs pos="100000">
                <a:schemeClr val="accent1">
                  <a:lumMod val="5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5" name="Freeform 14"/>
          <p:cNvSpPr/>
          <p:nvPr/>
        </p:nvSpPr>
        <p:spPr>
          <a:xfrm rot="21420000">
            <a:off x="-161800" y="293317"/>
            <a:ext cx="11367116" cy="5751804"/>
          </a:xfrm>
          <a:custGeom>
            <a:avLst/>
            <a:gdLst/>
            <a:ahLst/>
            <a:cxnLst/>
            <a:rect l="l" t="t" r="r" b="b"/>
            <a:pathLst>
              <a:path w="11367116" h="5751804">
                <a:moveTo>
                  <a:pt x="11346705" y="0"/>
                </a:moveTo>
                <a:cubicBezTo>
                  <a:pt x="11353509" y="1915114"/>
                  <a:pt x="11360312" y="3830229"/>
                  <a:pt x="11367116" y="5745343"/>
                </a:cubicBezTo>
                <a:lnTo>
                  <a:pt x="0" y="5751804"/>
                </a:lnTo>
              </a:path>
            </a:pathLst>
          </a:custGeom>
          <a:ln w="82550">
            <a:solidFill>
              <a:schemeClr val="tx1">
                <a:lumMod val="50000"/>
                <a:lumOff val="50000"/>
              </a:schemeClr>
            </a:solidFill>
            <a:miter lim="800000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 rot="21420000">
            <a:off x="891201" y="662656"/>
            <a:ext cx="9755187" cy="2766528"/>
          </a:xfrm>
        </p:spPr>
        <p:txBody>
          <a:bodyPr anchor="b">
            <a:normAutofit/>
          </a:bodyPr>
          <a:lstStyle>
            <a:lvl1pPr algn="r">
              <a:defRPr sz="8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 rot="21420000">
            <a:off x="983062" y="3505209"/>
            <a:ext cx="9755187" cy="550333"/>
          </a:xfrm>
        </p:spPr>
        <p:txBody>
          <a:bodyPr anchor="t">
            <a:noAutofit/>
          </a:bodyPr>
          <a:lstStyle>
            <a:lvl1pPr marL="0" indent="0" algn="r">
              <a:buNone/>
              <a:defRPr sz="2800">
                <a:solidFill>
                  <a:schemeClr val="bg1">
                    <a:lumMod val="50000"/>
                  </a:schemeClr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 rot="21420000">
            <a:off x="4948541" y="4578463"/>
            <a:ext cx="6143653" cy="1163112"/>
          </a:xfrm>
        </p:spPr>
        <p:txBody>
          <a:bodyPr/>
          <a:lstStyle>
            <a:lvl1pPr algn="ctr">
              <a:defRPr sz="5400">
                <a:solidFill>
                  <a:schemeClr val="accent1">
                    <a:lumMod val="50000"/>
                  </a:schemeClr>
                </a:solidFill>
              </a:defRPr>
            </a:lvl1pPr>
          </a:lstStyle>
          <a:p>
            <a:fld id="{48A87A34-81AB-432B-8DAE-1953F412C126}" type="datetimeFigureOut">
              <a:rPr lang="en-US" smtClean="0"/>
              <a:t>10/4/2022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 rot="21420000">
            <a:off x="-5560" y="4883024"/>
            <a:ext cx="4047239" cy="1195538"/>
          </a:xfrm>
        </p:spPr>
        <p:txBody>
          <a:bodyPr vert="horz" lIns="91440" tIns="45720" rIns="91440" bIns="45720" rtlCol="0" anchor="ctr"/>
          <a:lstStyle>
            <a:lvl1pPr algn="r">
              <a:defRPr lang="en-US" sz="5400" dirty="0"/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21420000">
            <a:off x="9851758" y="3832648"/>
            <a:ext cx="907186" cy="498470"/>
          </a:xfrm>
        </p:spPr>
        <p:txBody>
          <a:bodyPr/>
          <a:lstStyle>
            <a:lvl1pPr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fld id="{6D22F896-40B5-4ADD-8801-0D06FADFA095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25" name="5-Point Star 24"/>
          <p:cNvSpPr/>
          <p:nvPr/>
        </p:nvSpPr>
        <p:spPr>
          <a:xfrm rot="21420000">
            <a:off x="4221385" y="5111356"/>
            <a:ext cx="515386" cy="515386"/>
          </a:xfrm>
          <a:prstGeom prst="star5">
            <a:avLst>
              <a:gd name="adj" fmla="val 26693"/>
              <a:gd name="hf" fmla="val 105146"/>
              <a:gd name="vf" fmla="val 110557"/>
            </a:avLst>
          </a:prstGeom>
          <a:solidFill>
            <a:schemeClr val="tx1">
              <a:alpha val="4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3" name="Freeform 5">
            <a:extLst>
              <a:ext uri="{FF2B5EF4-FFF2-40B4-BE49-F238E27FC236}">
                <a16:creationId xmlns:a16="http://schemas.microsoft.com/office/drawing/2014/main" id="{C9A610A6-1B5A-4F33-AE0B-4848652E6DCC}"/>
              </a:ext>
            </a:extLst>
          </p:cNvPr>
          <p:cNvSpPr/>
          <p:nvPr userDrawn="1"/>
        </p:nvSpPr>
        <p:spPr>
          <a:xfrm>
            <a:off x="9729533" y="5801722"/>
            <a:ext cx="2115210" cy="1056278"/>
          </a:xfrm>
          <a:custGeom>
            <a:avLst/>
            <a:gdLst>
              <a:gd name="connsiteX0" fmla="*/ 1057605 w 2115210"/>
              <a:gd name="connsiteY0" fmla="*/ 0 h 1056278"/>
              <a:gd name="connsiteX1" fmla="*/ 2109820 w 2115210"/>
              <a:gd name="connsiteY1" fmla="*/ 949535 h 1056278"/>
              <a:gd name="connsiteX2" fmla="*/ 2115210 w 2115210"/>
              <a:gd name="connsiteY2" fmla="*/ 1056278 h 1056278"/>
              <a:gd name="connsiteX3" fmla="*/ 0 w 2115210"/>
              <a:gd name="connsiteY3" fmla="*/ 1056278 h 1056278"/>
              <a:gd name="connsiteX4" fmla="*/ 5390 w 2115210"/>
              <a:gd name="connsiteY4" fmla="*/ 949535 h 1056278"/>
              <a:gd name="connsiteX5" fmla="*/ 1057605 w 2115210"/>
              <a:gd name="connsiteY5" fmla="*/ 0 h 105627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2115210" h="1056278">
                <a:moveTo>
                  <a:pt x="1057605" y="0"/>
                </a:moveTo>
                <a:cubicBezTo>
                  <a:pt x="1605234" y="0"/>
                  <a:pt x="2055657" y="416196"/>
                  <a:pt x="2109820" y="949535"/>
                </a:cubicBezTo>
                <a:lnTo>
                  <a:pt x="2115210" y="1056278"/>
                </a:lnTo>
                <a:lnTo>
                  <a:pt x="0" y="1056278"/>
                </a:lnTo>
                <a:lnTo>
                  <a:pt x="5390" y="949535"/>
                </a:lnTo>
                <a:cubicBezTo>
                  <a:pt x="59553" y="416196"/>
                  <a:pt x="509976" y="0"/>
                  <a:pt x="1057605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dirty="0"/>
          </a:p>
        </p:txBody>
      </p:sp>
      <p:pic>
        <p:nvPicPr>
          <p:cNvPr id="16" name="Object 1" descr="preencoded.png">
            <a:extLst>
              <a:ext uri="{FF2B5EF4-FFF2-40B4-BE49-F238E27FC236}">
                <a16:creationId xmlns:a16="http://schemas.microsoft.com/office/drawing/2014/main" id="{AB55905C-9EBB-4A3C-AC65-D876418AB8AD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rcRect/>
          <a:stretch/>
        </p:blipFill>
        <p:spPr>
          <a:xfrm>
            <a:off x="9999852" y="0"/>
            <a:ext cx="1574573" cy="39544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7768737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Content Placeholder 2"/>
          <p:cNvSpPr>
            <a:spLocks noGrp="1"/>
          </p:cNvSpPr>
          <p:nvPr>
            <p:ph sz="quarter" idx="13"/>
          </p:nvPr>
        </p:nvSpPr>
        <p:spPr>
          <a:xfrm>
            <a:off x="685800" y="2063396"/>
            <a:ext cx="10394707" cy="331118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22014894"/>
      </p:ext>
    </p:extLst>
  </p:cSld>
  <p:clrMapOvr>
    <a:masterClrMapping/>
  </p:clrMapOvr>
  <p:hf hdr="0" dt="0"/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1" y="685800"/>
            <a:ext cx="10394707" cy="3193487"/>
          </a:xfrm>
        </p:spPr>
        <p:txBody>
          <a:bodyPr anchor="b">
            <a:normAutofit/>
          </a:bodyPr>
          <a:lstStyle>
            <a:lvl1pPr algn="l"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1" y="3742267"/>
            <a:ext cx="10394707" cy="1639614"/>
          </a:xfrm>
        </p:spPr>
        <p:txBody>
          <a:bodyPr anchor="t">
            <a:normAutofit/>
          </a:bodyPr>
          <a:lstStyle>
            <a:lvl1pPr marL="0" indent="0" algn="l">
              <a:buNone/>
              <a:defRPr sz="2000">
                <a:solidFill>
                  <a:schemeClr val="bg1">
                    <a:lumMod val="50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10/4/2022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61393377"/>
      </p:ext>
    </p:extLst>
  </p:cSld>
  <p:clrMapOvr>
    <a:masterClrMapping/>
  </p:clrMapOvr>
  <p:hf hdr="0" dt="0"/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itle 1"/>
          <p:cNvSpPr>
            <a:spLocks noGrp="1"/>
          </p:cNvSpPr>
          <p:nvPr>
            <p:ph type="title"/>
          </p:nvPr>
        </p:nvSpPr>
        <p:spPr>
          <a:xfrm>
            <a:off x="685801" y="685800"/>
            <a:ext cx="10396882" cy="115814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Content Placeholder 2"/>
          <p:cNvSpPr>
            <a:spLocks noGrp="1"/>
          </p:cNvSpPr>
          <p:nvPr>
            <p:ph sz="quarter" idx="13"/>
          </p:nvPr>
        </p:nvSpPr>
        <p:spPr>
          <a:xfrm>
            <a:off x="685800" y="2063396"/>
            <a:ext cx="5088714" cy="3311189"/>
          </a:xfrm>
        </p:spPr>
        <p:txBody>
          <a:bodyPr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3" name="Content Placeholder 3"/>
          <p:cNvSpPr>
            <a:spLocks noGrp="1"/>
          </p:cNvSpPr>
          <p:nvPr>
            <p:ph sz="quarter" idx="14"/>
          </p:nvPr>
        </p:nvSpPr>
        <p:spPr>
          <a:xfrm>
            <a:off x="5993971" y="2063396"/>
            <a:ext cx="5086538" cy="3311189"/>
          </a:xfrm>
        </p:spPr>
        <p:txBody>
          <a:bodyPr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94950524"/>
      </p:ext>
    </p:extLst>
  </p:cSld>
  <p:clrMapOvr>
    <a:masterClrMapping/>
  </p:clrMapOvr>
  <p:hf hdr="0" dt="0"/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itle 1"/>
          <p:cNvSpPr>
            <a:spLocks noGrp="1"/>
          </p:cNvSpPr>
          <p:nvPr>
            <p:ph type="title"/>
          </p:nvPr>
        </p:nvSpPr>
        <p:spPr>
          <a:xfrm>
            <a:off x="685801" y="685800"/>
            <a:ext cx="10394707" cy="115814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8356" y="2063396"/>
            <a:ext cx="4856158" cy="679994"/>
          </a:xfrm>
        </p:spPr>
        <p:txBody>
          <a:bodyPr anchor="b">
            <a:noAutofit/>
          </a:bodyPr>
          <a:lstStyle>
            <a:lvl1pPr marL="0" indent="0">
              <a:lnSpc>
                <a:spcPct val="90000"/>
              </a:lnSpc>
              <a:buNone/>
              <a:defRPr sz="26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Content Placeholder 3"/>
          <p:cNvSpPr>
            <a:spLocks noGrp="1"/>
          </p:cNvSpPr>
          <p:nvPr>
            <p:ph sz="quarter" idx="13"/>
          </p:nvPr>
        </p:nvSpPr>
        <p:spPr>
          <a:xfrm>
            <a:off x="685802" y="2861733"/>
            <a:ext cx="5088712" cy="2512852"/>
          </a:xfrm>
        </p:spPr>
        <p:txBody>
          <a:bodyPr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8191" y="2063396"/>
            <a:ext cx="4864491" cy="679994"/>
          </a:xfrm>
        </p:spPr>
        <p:txBody>
          <a:bodyPr anchor="b">
            <a:noAutofit/>
          </a:bodyPr>
          <a:lstStyle>
            <a:lvl1pPr marL="0" indent="0">
              <a:lnSpc>
                <a:spcPct val="90000"/>
              </a:lnSpc>
              <a:buNone/>
              <a:defRPr sz="26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3" name="Content Placeholder 5"/>
          <p:cNvSpPr>
            <a:spLocks noGrp="1"/>
          </p:cNvSpPr>
          <p:nvPr>
            <p:ph sz="quarter" idx="14"/>
          </p:nvPr>
        </p:nvSpPr>
        <p:spPr>
          <a:xfrm>
            <a:off x="5993969" y="2861733"/>
            <a:ext cx="5088713" cy="2512852"/>
          </a:xfrm>
        </p:spPr>
        <p:txBody>
          <a:bodyPr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7395280"/>
      </p:ext>
    </p:extLst>
  </p:cSld>
  <p:clrMapOvr>
    <a:masterClrMapping/>
  </p:clrMapOvr>
  <p:hf hdr="0" dt="0"/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10/4/2022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14243810"/>
      </p:ext>
    </p:extLst>
  </p:cSld>
  <p:clrMapOvr>
    <a:masterClrMapping/>
  </p:clrMapOvr>
  <p:hf hdr="0" dt="0"/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10/4/2022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21382189"/>
      </p:ext>
    </p:extLst>
  </p:cSld>
  <p:clrMapOvr>
    <a:masterClrMapping/>
  </p:clrMapOvr>
  <p:hf hdr="0" dt="0"/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3643" y="685800"/>
            <a:ext cx="4126860" cy="2023252"/>
          </a:xfrm>
        </p:spPr>
        <p:txBody>
          <a:bodyPr anchor="b">
            <a:normAutofit/>
          </a:bodyPr>
          <a:lstStyle>
            <a:lvl1pPr algn="ctr"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0" name="Content Placeholder 2"/>
          <p:cNvSpPr>
            <a:spLocks noGrp="1"/>
          </p:cNvSpPr>
          <p:nvPr>
            <p:ph sz="quarter" idx="13"/>
          </p:nvPr>
        </p:nvSpPr>
        <p:spPr>
          <a:xfrm>
            <a:off x="5046132" y="685800"/>
            <a:ext cx="6034375" cy="468878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93642" y="2709052"/>
            <a:ext cx="4126861" cy="2665533"/>
          </a:xfrm>
        </p:spPr>
        <p:txBody>
          <a:bodyPr anchor="t">
            <a:normAutofit/>
          </a:bodyPr>
          <a:lstStyle>
            <a:lvl1pPr marL="0" indent="0" algn="ctr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96620640"/>
      </p:ext>
    </p:extLst>
  </p:cSld>
  <p:clrMapOvr>
    <a:masterClrMapping/>
  </p:clrMapOvr>
  <p:hf hdr="0" dt="0"/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685800"/>
            <a:ext cx="6345302" cy="2023252"/>
          </a:xfrm>
        </p:spPr>
        <p:txBody>
          <a:bodyPr anchor="b">
            <a:normAutofit/>
          </a:bodyPr>
          <a:lstStyle>
            <a:lvl1pPr algn="ctr"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482362" y="0"/>
            <a:ext cx="3598146" cy="5071533"/>
          </a:xfrm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1" y="2709052"/>
            <a:ext cx="6345301" cy="2362481"/>
          </a:xfrm>
        </p:spPr>
        <p:txBody>
          <a:bodyPr anchor="t">
            <a:normAutofit/>
          </a:bodyPr>
          <a:lstStyle>
            <a:lvl1pPr marL="0" indent="0" algn="ctr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10/4/2022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78077393"/>
      </p:ext>
    </p:extLst>
  </p:cSld>
  <p:clrMapOvr>
    <a:masterClrMapping/>
  </p:clrMapOvr>
  <p:hf hdr="0" dt="0"/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4106333"/>
            <a:ext cx="10394708" cy="588846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85801" y="685799"/>
            <a:ext cx="10392513" cy="3194903"/>
          </a:xfrm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780" y="4702923"/>
            <a:ext cx="10394728" cy="682472"/>
          </a:xfrm>
        </p:spPr>
        <p:txBody>
          <a:bodyPr anchor="t"/>
          <a:lstStyle>
            <a:lvl1pPr marL="0" indent="0" algn="l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67117942"/>
      </p:ext>
    </p:extLst>
  </p:cSld>
  <p:clrMapOvr>
    <a:masterClrMapping/>
  </p:clrMapOvr>
  <p:hf hdr="0" dt="0"/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1" y="685800"/>
            <a:ext cx="10396902" cy="3194903"/>
          </a:xfrm>
        </p:spPr>
        <p:txBody>
          <a:bodyPr anchor="ctr">
            <a:normAutofit/>
          </a:bodyPr>
          <a:lstStyle>
            <a:lvl1pPr algn="ctr"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779" y="4106333"/>
            <a:ext cx="10394729" cy="1273606"/>
          </a:xfrm>
        </p:spPr>
        <p:txBody>
          <a:bodyPr anchor="ctr">
            <a:normAutofit/>
          </a:bodyPr>
          <a:lstStyle>
            <a:lvl1pPr marL="0" indent="0" algn="ctr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17132765"/>
      </p:ext>
    </p:extLst>
  </p:cSld>
  <p:clrMapOvr>
    <a:masterClrMapping/>
  </p:clrMapOvr>
  <p:hf hdr="0" dt="0"/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21732" y="685800"/>
            <a:ext cx="9525020" cy="2916704"/>
          </a:xfrm>
        </p:spPr>
        <p:txBody>
          <a:bodyPr anchor="ctr">
            <a:normAutofit/>
          </a:bodyPr>
          <a:lstStyle>
            <a:lvl1pPr algn="ctr"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1550264" y="3610032"/>
            <a:ext cx="8667956" cy="377768"/>
          </a:xfrm>
        </p:spPr>
        <p:txBody>
          <a:bodyPr anchor="t">
            <a:normAutofit/>
          </a:bodyPr>
          <a:lstStyle>
            <a:lvl1pPr marL="0" indent="0" algn="r">
              <a:buNone/>
              <a:defRPr sz="14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1" y="4106334"/>
            <a:ext cx="10396882" cy="1268252"/>
          </a:xfrm>
        </p:spPr>
        <p:txBody>
          <a:bodyPr anchor="ctr">
            <a:normAutofit/>
          </a:bodyPr>
          <a:lstStyle>
            <a:lvl1pPr marL="0" indent="0" algn="ctr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3" name="TextBox 12"/>
          <p:cNvSpPr txBox="1"/>
          <p:nvPr/>
        </p:nvSpPr>
        <p:spPr>
          <a:xfrm>
            <a:off x="685801" y="89262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10473083" y="2922827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387621842"/>
      </p:ext>
    </p:extLst>
  </p:cSld>
  <p:clrMapOvr>
    <a:masterClrMapping/>
  </p:clrMapOvr>
  <p:hf hdr="0" dt="0"/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723854"/>
            <a:ext cx="10394707" cy="2511835"/>
          </a:xfrm>
        </p:spPr>
        <p:txBody>
          <a:bodyPr anchor="b">
            <a:normAutofit/>
          </a:bodyPr>
          <a:lstStyle>
            <a:lvl1pPr algn="l"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4247468"/>
            <a:ext cx="10394707" cy="114064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37507795"/>
      </p:ext>
    </p:extLst>
  </p:cSld>
  <p:clrMapOvr>
    <a:masterClrMapping/>
  </p:clrMapOvr>
  <p:hf hdr="0" dt="0"/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685802" y="685800"/>
            <a:ext cx="10394706" cy="1151965"/>
          </a:xfrm>
        </p:spPr>
        <p:txBody>
          <a:bodyPr/>
          <a:lstStyle>
            <a:lvl1pPr algn="ctr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685802" y="2063395"/>
            <a:ext cx="33101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90000"/>
              </a:lnSpc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685802" y="2639658"/>
            <a:ext cx="3310128" cy="2734928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234622" y="2063395"/>
            <a:ext cx="33101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90000"/>
              </a:lnSpc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4234621" y="2639658"/>
            <a:ext cx="3310128" cy="2734928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770380" y="2063395"/>
            <a:ext cx="33101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90000"/>
              </a:lnSpc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7770380" y="2639658"/>
            <a:ext cx="3310128" cy="2734928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99835276"/>
      </p:ext>
    </p:extLst>
  </p:cSld>
  <p:clrMapOvr>
    <a:masterClrMapping/>
  </p:clrMapOvr>
  <p:hf hdr="0" dt="0"/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685801" y="685800"/>
            <a:ext cx="10396882" cy="1151965"/>
          </a:xfrm>
        </p:spPr>
        <p:txBody>
          <a:bodyPr/>
          <a:lstStyle>
            <a:lvl1pPr algn="ctr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691840" y="3813025"/>
            <a:ext cx="33101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90000"/>
              </a:lnSpc>
              <a:buNone/>
              <a:defRPr sz="22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85780" y="2063395"/>
            <a:ext cx="3310128" cy="1536725"/>
          </a:xfrm>
          <a:prstGeom prst="roundRect">
            <a:avLst>
              <a:gd name="adj" fmla="val 0"/>
            </a:avLst>
          </a:prstGeom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691840" y="4389287"/>
            <a:ext cx="3310128" cy="985299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237410" y="3813025"/>
            <a:ext cx="33101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90000"/>
              </a:lnSpc>
              <a:buNone/>
              <a:defRPr sz="22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4235999" y="2063395"/>
            <a:ext cx="3310128" cy="1535237"/>
          </a:xfrm>
          <a:prstGeom prst="roundRect">
            <a:avLst>
              <a:gd name="adj" fmla="val 0"/>
            </a:avLst>
          </a:prstGeom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4235999" y="4389286"/>
            <a:ext cx="3310128" cy="985300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768944" y="3813025"/>
            <a:ext cx="33101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90000"/>
              </a:lnSpc>
              <a:buNone/>
              <a:defRPr sz="22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768819" y="2063394"/>
            <a:ext cx="3310128" cy="1537196"/>
          </a:xfrm>
          <a:prstGeom prst="roundRect">
            <a:avLst>
              <a:gd name="adj" fmla="val 0"/>
            </a:avLst>
          </a:prstGeom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7768819" y="4389284"/>
            <a:ext cx="3310128" cy="985302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92235639"/>
      </p:ext>
    </p:extLst>
  </p:cSld>
  <p:clrMapOvr>
    <a:masterClrMapping/>
  </p:clrMapOvr>
  <p:hf hdr="0" dt="0"/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r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1" name="Vertical Text Placeholder 2"/>
          <p:cNvSpPr>
            <a:spLocks noGrp="1"/>
          </p:cNvSpPr>
          <p:nvPr>
            <p:ph type="body" orient="vert" sz="quarter" idx="13"/>
          </p:nvPr>
        </p:nvSpPr>
        <p:spPr>
          <a:xfrm>
            <a:off x="685800" y="2063396"/>
            <a:ext cx="10394707" cy="3311190"/>
          </a:xfrm>
        </p:spPr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06777761"/>
      </p:ext>
    </p:extLst>
  </p:cSld>
  <p:clrMapOvr>
    <a:masterClrMapping/>
  </p:clrMapOvr>
  <p:hf hdr="0" dt="0"/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15862" y="685800"/>
            <a:ext cx="2264646" cy="4688785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Vertical Text Placeholder 2"/>
          <p:cNvSpPr>
            <a:spLocks noGrp="1"/>
          </p:cNvSpPr>
          <p:nvPr>
            <p:ph type="body" orient="vert" sz="quarter" idx="13"/>
          </p:nvPr>
        </p:nvSpPr>
        <p:spPr>
          <a:xfrm>
            <a:off x="685800" y="685800"/>
            <a:ext cx="7904431" cy="4688785"/>
          </a:xfrm>
        </p:spPr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85408699"/>
      </p:ext>
    </p:extLst>
  </p:cSld>
  <p:clrMapOvr>
    <a:masterClrMapping/>
  </p:clrMapOvr>
  <p:hf hdr="0" dt="0"/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10/4/2022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80764901"/>
      </p:ext>
    </p:extLst>
  </p:cSld>
  <p:clrMapOvr>
    <a:masterClrMapping/>
  </p:clrMapOvr>
  <p:hf hdr="0" dt="0"/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hree column with ico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le 1">
            <a:extLst>
              <a:ext uri="{FF2B5EF4-FFF2-40B4-BE49-F238E27FC236}">
                <a16:creationId xmlns:a16="http://schemas.microsoft.com/office/drawing/2014/main" id="{EAF34004-C8D7-0BF6-E972-61781179D5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11185" y="621973"/>
            <a:ext cx="5284816" cy="961899"/>
          </a:xfrm>
        </p:spPr>
        <p:txBody>
          <a:bodyPr lIns="0" tIns="0" rIns="0" bIns="0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A4F7EAC1-286D-2CE3-FFF2-96BE4C2E4614}"/>
              </a:ext>
            </a:extLst>
          </p:cNvPr>
          <p:cNvSpPr>
            <a:spLocks noGrp="1"/>
          </p:cNvSpPr>
          <p:nvPr>
            <p:ph type="pic" sz="quarter" idx="23"/>
          </p:nvPr>
        </p:nvSpPr>
        <p:spPr>
          <a:xfrm>
            <a:off x="1295400" y="2476500"/>
            <a:ext cx="685800" cy="685800"/>
          </a:xfrm>
        </p:spPr>
        <p:txBody>
          <a:bodyPr lIns="0" tIns="0" rIns="0" bIns="0" anchor="ctr">
            <a:noAutofit/>
          </a:bodyPr>
          <a:lstStyle>
            <a:lvl1pPr marL="0" indent="0" algn="ctr">
              <a:buNone/>
              <a:defRPr sz="10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8" name="Picture Placeholder 5">
            <a:extLst>
              <a:ext uri="{FF2B5EF4-FFF2-40B4-BE49-F238E27FC236}">
                <a16:creationId xmlns:a16="http://schemas.microsoft.com/office/drawing/2014/main" id="{D9C1F6F0-4FC6-1160-0C8F-975ECDECAF3D}"/>
              </a:ext>
            </a:extLst>
          </p:cNvPr>
          <p:cNvSpPr>
            <a:spLocks noGrp="1"/>
          </p:cNvSpPr>
          <p:nvPr>
            <p:ph type="pic" sz="quarter" idx="24"/>
          </p:nvPr>
        </p:nvSpPr>
        <p:spPr>
          <a:xfrm>
            <a:off x="4374967" y="2476500"/>
            <a:ext cx="685800" cy="685800"/>
          </a:xfrm>
        </p:spPr>
        <p:txBody>
          <a:bodyPr lIns="0" tIns="0" rIns="0" bIns="0" anchor="ctr">
            <a:noAutofit/>
          </a:bodyPr>
          <a:lstStyle>
            <a:lvl1pPr marL="0" indent="0" algn="ctr">
              <a:buNone/>
              <a:defRPr sz="10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5" name="Picture Placeholder 5">
            <a:extLst>
              <a:ext uri="{FF2B5EF4-FFF2-40B4-BE49-F238E27FC236}">
                <a16:creationId xmlns:a16="http://schemas.microsoft.com/office/drawing/2014/main" id="{6EF1040F-3507-9529-F7BA-DEF2138BAC89}"/>
              </a:ext>
            </a:extLst>
          </p:cNvPr>
          <p:cNvSpPr>
            <a:spLocks noGrp="1"/>
          </p:cNvSpPr>
          <p:nvPr>
            <p:ph type="pic" sz="quarter" idx="25"/>
          </p:nvPr>
        </p:nvSpPr>
        <p:spPr>
          <a:xfrm>
            <a:off x="7454534" y="2476500"/>
            <a:ext cx="685800" cy="685800"/>
          </a:xfrm>
        </p:spPr>
        <p:txBody>
          <a:bodyPr lIns="0" tIns="0" rIns="0" bIns="0" anchor="ctr">
            <a:noAutofit/>
          </a:bodyPr>
          <a:lstStyle>
            <a:lvl1pPr marL="0" indent="0" algn="ctr">
              <a:buNone/>
              <a:defRPr sz="10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2" name="Text Placeholder 18">
            <a:extLst>
              <a:ext uri="{FF2B5EF4-FFF2-40B4-BE49-F238E27FC236}">
                <a16:creationId xmlns:a16="http://schemas.microsoft.com/office/drawing/2014/main" id="{53894D46-0144-7838-A645-3C35B58430A2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1295400" y="3429000"/>
            <a:ext cx="2603500" cy="2558845"/>
          </a:xfrm>
        </p:spPr>
        <p:txBody>
          <a:bodyPr lIns="0" tIns="0" rIns="0" bIns="0">
            <a:noAutofit/>
          </a:bodyPr>
          <a:lstStyle>
            <a:lvl1pPr marL="0" indent="0">
              <a:buFont typeface="Arial" panose="020B0604020202020204" pitchFamily="34" charset="0"/>
              <a:buNone/>
              <a:defRPr sz="18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dirty="0"/>
              <a:t>Click to add text</a:t>
            </a:r>
          </a:p>
        </p:txBody>
      </p:sp>
      <p:sp>
        <p:nvSpPr>
          <p:cNvPr id="34" name="Text Placeholder 18">
            <a:extLst>
              <a:ext uri="{FF2B5EF4-FFF2-40B4-BE49-F238E27FC236}">
                <a16:creationId xmlns:a16="http://schemas.microsoft.com/office/drawing/2014/main" id="{5949D5F3-7F2A-1CB3-9ED4-ECFC804C9F7A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4374967" y="3429000"/>
            <a:ext cx="2603500" cy="2558845"/>
          </a:xfrm>
        </p:spPr>
        <p:txBody>
          <a:bodyPr lIns="0" tIns="0" rIns="0" bIns="0">
            <a:noAutofit/>
          </a:bodyPr>
          <a:lstStyle>
            <a:lvl1pPr marL="0" indent="0">
              <a:buFont typeface="Arial" panose="020B0604020202020204" pitchFamily="34" charset="0"/>
              <a:buNone/>
              <a:defRPr sz="18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dirty="0"/>
              <a:t>Click to add text</a:t>
            </a:r>
          </a:p>
        </p:txBody>
      </p:sp>
      <p:sp>
        <p:nvSpPr>
          <p:cNvPr id="31" name="Text Placeholder 18">
            <a:extLst>
              <a:ext uri="{FF2B5EF4-FFF2-40B4-BE49-F238E27FC236}">
                <a16:creationId xmlns:a16="http://schemas.microsoft.com/office/drawing/2014/main" id="{874E81CB-4A9F-BEB8-37D9-EF50A848ECFC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7454534" y="3429000"/>
            <a:ext cx="2603500" cy="2558845"/>
          </a:xfrm>
        </p:spPr>
        <p:txBody>
          <a:bodyPr lIns="0" tIns="0" rIns="0" bIns="0">
            <a:noAutofit/>
          </a:bodyPr>
          <a:lstStyle>
            <a:lvl1pPr marL="0" indent="0">
              <a:buFont typeface="Arial" panose="020B0604020202020204" pitchFamily="34" charset="0"/>
              <a:buNone/>
              <a:defRPr sz="18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dirty="0"/>
              <a:t>Click to add text</a:t>
            </a:r>
          </a:p>
        </p:txBody>
      </p:sp>
      <p:pic>
        <p:nvPicPr>
          <p:cNvPr id="3" name="Graphic 2">
            <a:extLst>
              <a:ext uri="{FF2B5EF4-FFF2-40B4-BE49-F238E27FC236}">
                <a16:creationId xmlns:a16="http://schemas.microsoft.com/office/drawing/2014/main" id="{AF93679A-06AD-D46C-BEB8-62FEE039D44D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 t="46320" r="60054"/>
          <a:stretch>
            <a:fillRect/>
          </a:stretch>
        </p:blipFill>
        <p:spPr>
          <a:xfrm>
            <a:off x="9452531" y="0"/>
            <a:ext cx="2739468" cy="3681345"/>
          </a:xfrm>
          <a:custGeom>
            <a:avLst/>
            <a:gdLst>
              <a:gd name="connsiteX0" fmla="*/ 0 w 2739468"/>
              <a:gd name="connsiteY0" fmla="*/ 0 h 3681345"/>
              <a:gd name="connsiteX1" fmla="*/ 2739468 w 2739468"/>
              <a:gd name="connsiteY1" fmla="*/ 0 h 3681345"/>
              <a:gd name="connsiteX2" fmla="*/ 2739468 w 2739468"/>
              <a:gd name="connsiteY2" fmla="*/ 3681345 h 3681345"/>
              <a:gd name="connsiteX3" fmla="*/ 0 w 2739468"/>
              <a:gd name="connsiteY3" fmla="*/ 3681345 h 368134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2739468" h="3681345">
                <a:moveTo>
                  <a:pt x="0" y="0"/>
                </a:moveTo>
                <a:lnTo>
                  <a:pt x="2739468" y="0"/>
                </a:lnTo>
                <a:lnTo>
                  <a:pt x="2739468" y="3681345"/>
                </a:lnTo>
                <a:lnTo>
                  <a:pt x="0" y="3681345"/>
                </a:lnTo>
                <a:close/>
              </a:path>
            </a:pathLst>
          </a:custGeom>
        </p:spPr>
      </p:pic>
      <p:sp>
        <p:nvSpPr>
          <p:cNvPr id="4" name="Freeform 3">
            <a:extLst>
              <a:ext uri="{FF2B5EF4-FFF2-40B4-BE49-F238E27FC236}">
                <a16:creationId xmlns:a16="http://schemas.microsoft.com/office/drawing/2014/main" id="{504F2DB4-4E28-277B-9867-CFC84603650B}"/>
              </a:ext>
            </a:extLst>
          </p:cNvPr>
          <p:cNvSpPr/>
          <p:nvPr userDrawn="1"/>
        </p:nvSpPr>
        <p:spPr>
          <a:xfrm>
            <a:off x="0" y="4094798"/>
            <a:ext cx="1057676" cy="2115352"/>
          </a:xfrm>
          <a:custGeom>
            <a:avLst/>
            <a:gdLst>
              <a:gd name="connsiteX0" fmla="*/ 0 w 1057676"/>
              <a:gd name="connsiteY0" fmla="*/ 0 h 2115352"/>
              <a:gd name="connsiteX1" fmla="*/ 1057676 w 1057676"/>
              <a:gd name="connsiteY1" fmla="*/ 1057676 h 2115352"/>
              <a:gd name="connsiteX2" fmla="*/ 0 w 1057676"/>
              <a:gd name="connsiteY2" fmla="*/ 2115352 h 211535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1057676" h="2115352">
                <a:moveTo>
                  <a:pt x="0" y="0"/>
                </a:moveTo>
                <a:cubicBezTo>
                  <a:pt x="584138" y="0"/>
                  <a:pt x="1057676" y="473538"/>
                  <a:pt x="1057676" y="1057676"/>
                </a:cubicBezTo>
                <a:cubicBezTo>
                  <a:pt x="1057676" y="1641814"/>
                  <a:pt x="584138" y="2115352"/>
                  <a:pt x="0" y="2115352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dirty="0"/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C36FD22D-E552-7707-178A-C415B32A8553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>
            <a:noAutofit/>
          </a:bodyPr>
          <a:lstStyle/>
          <a:p>
            <a:r>
              <a:rPr lang="en-US" dirty="0"/>
              <a:t>PRESENTATION TITLE</a:t>
            </a:r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DCF2C4E6-14A3-F03B-CAE2-C92DC19E79C7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>
            <a:noAutofit/>
          </a:bodyPr>
          <a:lstStyle/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56212594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3840">
          <p15:clr>
            <a:srgbClr val="FBAE40"/>
          </p15:clr>
        </p15:guide>
        <p15:guide id="2" orient="horz" pos="1008">
          <p15:clr>
            <a:srgbClr val="FBAE40"/>
          </p15:clr>
        </p15:guide>
        <p15:guide id="3" orient="horz" pos="1560">
          <p15:clr>
            <a:srgbClr val="FBAE40"/>
          </p15:clr>
        </p15:guide>
        <p15:guide id="4" pos="312">
          <p15:clr>
            <a:srgbClr val="FBAE40"/>
          </p15:clr>
        </p15:guide>
        <p15:guide id="5" pos="816">
          <p15:clr>
            <a:srgbClr val="FBAE40"/>
          </p15:clr>
        </p15:guide>
        <p15:guide id="6" pos="6336">
          <p15:clr>
            <a:srgbClr val="FBAE40"/>
          </p15:clr>
        </p15:guide>
      </p15:sldGuideLst>
    </p:ext>
  </p:extLst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3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.jpg"/><Relationship Id="rId5" Type="http://schemas.openxmlformats.org/officeDocument/2006/relationships/image" Target="../media/image1.jpg"/><Relationship Id="rId4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1.xml"/><Relationship Id="rId13" Type="http://schemas.openxmlformats.org/officeDocument/2006/relationships/slideLayout" Target="../slideLayouts/slideLayout16.xml"/><Relationship Id="rId18" Type="http://schemas.openxmlformats.org/officeDocument/2006/relationships/theme" Target="../theme/theme2.xml"/><Relationship Id="rId3" Type="http://schemas.openxmlformats.org/officeDocument/2006/relationships/slideLayout" Target="../slideLayouts/slideLayout6.xml"/><Relationship Id="rId7" Type="http://schemas.openxmlformats.org/officeDocument/2006/relationships/slideLayout" Target="../slideLayouts/slideLayout10.xml"/><Relationship Id="rId12" Type="http://schemas.openxmlformats.org/officeDocument/2006/relationships/slideLayout" Target="../slideLayouts/slideLayout15.xml"/><Relationship Id="rId17" Type="http://schemas.openxmlformats.org/officeDocument/2006/relationships/slideLayout" Target="../slideLayouts/slideLayout20.xml"/><Relationship Id="rId2" Type="http://schemas.openxmlformats.org/officeDocument/2006/relationships/slideLayout" Target="../slideLayouts/slideLayout5.xml"/><Relationship Id="rId16" Type="http://schemas.openxmlformats.org/officeDocument/2006/relationships/slideLayout" Target="../slideLayouts/slideLayout19.xml"/><Relationship Id="rId1" Type="http://schemas.openxmlformats.org/officeDocument/2006/relationships/slideLayout" Target="../slideLayouts/slideLayout4.xml"/><Relationship Id="rId6" Type="http://schemas.openxmlformats.org/officeDocument/2006/relationships/slideLayout" Target="../slideLayouts/slideLayout9.xml"/><Relationship Id="rId11" Type="http://schemas.openxmlformats.org/officeDocument/2006/relationships/slideLayout" Target="../slideLayouts/slideLayout14.xml"/><Relationship Id="rId5" Type="http://schemas.openxmlformats.org/officeDocument/2006/relationships/slideLayout" Target="../slideLayouts/slideLayout8.xml"/><Relationship Id="rId15" Type="http://schemas.openxmlformats.org/officeDocument/2006/relationships/slideLayout" Target="../slideLayouts/slideLayout18.xml"/><Relationship Id="rId10" Type="http://schemas.openxmlformats.org/officeDocument/2006/relationships/slideLayout" Target="../slideLayouts/slideLayout13.xml"/><Relationship Id="rId19" Type="http://schemas.openxmlformats.org/officeDocument/2006/relationships/image" Target="../media/image4.jpg"/><Relationship Id="rId4" Type="http://schemas.openxmlformats.org/officeDocument/2006/relationships/slideLayout" Target="../slideLayouts/slideLayout7.xml"/><Relationship Id="rId9" Type="http://schemas.openxmlformats.org/officeDocument/2006/relationships/slideLayout" Target="../slideLayouts/slideLayout12.xml"/><Relationship Id="rId14" Type="http://schemas.openxmlformats.org/officeDocument/2006/relationships/slideLayout" Target="../slideLayouts/slideLayout17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8.xml"/><Relationship Id="rId13" Type="http://schemas.openxmlformats.org/officeDocument/2006/relationships/image" Target="../media/image3.png"/><Relationship Id="rId3" Type="http://schemas.openxmlformats.org/officeDocument/2006/relationships/slideLayout" Target="../slideLayouts/slideLayout23.xml"/><Relationship Id="rId7" Type="http://schemas.openxmlformats.org/officeDocument/2006/relationships/slideLayout" Target="../slideLayouts/slideLayout27.xml"/><Relationship Id="rId12" Type="http://schemas.openxmlformats.org/officeDocument/2006/relationships/image" Target="../media/image2.jpg"/><Relationship Id="rId2" Type="http://schemas.openxmlformats.org/officeDocument/2006/relationships/slideLayout" Target="../slideLayouts/slideLayout22.xml"/><Relationship Id="rId1" Type="http://schemas.openxmlformats.org/officeDocument/2006/relationships/slideLayout" Target="../slideLayouts/slideLayout21.xml"/><Relationship Id="rId6" Type="http://schemas.openxmlformats.org/officeDocument/2006/relationships/slideLayout" Target="../slideLayouts/slideLayout26.xml"/><Relationship Id="rId11" Type="http://schemas.openxmlformats.org/officeDocument/2006/relationships/image" Target="../media/image1.jpg"/><Relationship Id="rId5" Type="http://schemas.openxmlformats.org/officeDocument/2006/relationships/slideLayout" Target="../slideLayouts/slideLayout25.xml"/><Relationship Id="rId10" Type="http://schemas.openxmlformats.org/officeDocument/2006/relationships/theme" Target="../theme/theme3.xml"/><Relationship Id="rId4" Type="http://schemas.openxmlformats.org/officeDocument/2006/relationships/slideLayout" Target="../slideLayouts/slideLayout24.xml"/><Relationship Id="rId9" Type="http://schemas.openxmlformats.org/officeDocument/2006/relationships/slideLayout" Target="../slideLayouts/slideLayout29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7.xml"/><Relationship Id="rId13" Type="http://schemas.openxmlformats.org/officeDocument/2006/relationships/slideLayout" Target="../slideLayouts/slideLayout42.xml"/><Relationship Id="rId18" Type="http://schemas.openxmlformats.org/officeDocument/2006/relationships/slideLayout" Target="../slideLayouts/slideLayout47.xml"/><Relationship Id="rId3" Type="http://schemas.openxmlformats.org/officeDocument/2006/relationships/slideLayout" Target="../slideLayouts/slideLayout32.xml"/><Relationship Id="rId21" Type="http://schemas.openxmlformats.org/officeDocument/2006/relationships/image" Target="../media/image13.jpg"/><Relationship Id="rId7" Type="http://schemas.openxmlformats.org/officeDocument/2006/relationships/slideLayout" Target="../slideLayouts/slideLayout36.xml"/><Relationship Id="rId12" Type="http://schemas.openxmlformats.org/officeDocument/2006/relationships/slideLayout" Target="../slideLayouts/slideLayout41.xml"/><Relationship Id="rId17" Type="http://schemas.openxmlformats.org/officeDocument/2006/relationships/slideLayout" Target="../slideLayouts/slideLayout46.xml"/><Relationship Id="rId2" Type="http://schemas.openxmlformats.org/officeDocument/2006/relationships/slideLayout" Target="../slideLayouts/slideLayout31.xml"/><Relationship Id="rId16" Type="http://schemas.openxmlformats.org/officeDocument/2006/relationships/slideLayout" Target="../slideLayouts/slideLayout45.xml"/><Relationship Id="rId20" Type="http://schemas.openxmlformats.org/officeDocument/2006/relationships/theme" Target="../theme/theme4.xml"/><Relationship Id="rId1" Type="http://schemas.openxmlformats.org/officeDocument/2006/relationships/slideLayout" Target="../slideLayouts/slideLayout30.xml"/><Relationship Id="rId6" Type="http://schemas.openxmlformats.org/officeDocument/2006/relationships/slideLayout" Target="../slideLayouts/slideLayout35.xml"/><Relationship Id="rId11" Type="http://schemas.openxmlformats.org/officeDocument/2006/relationships/slideLayout" Target="../slideLayouts/slideLayout40.xml"/><Relationship Id="rId5" Type="http://schemas.openxmlformats.org/officeDocument/2006/relationships/slideLayout" Target="../slideLayouts/slideLayout34.xml"/><Relationship Id="rId15" Type="http://schemas.openxmlformats.org/officeDocument/2006/relationships/slideLayout" Target="../slideLayouts/slideLayout44.xml"/><Relationship Id="rId10" Type="http://schemas.openxmlformats.org/officeDocument/2006/relationships/slideLayout" Target="../slideLayouts/slideLayout39.xml"/><Relationship Id="rId19" Type="http://schemas.openxmlformats.org/officeDocument/2006/relationships/slideLayout" Target="../slideLayouts/slideLayout48.xml"/><Relationship Id="rId4" Type="http://schemas.openxmlformats.org/officeDocument/2006/relationships/slideLayout" Target="../slideLayouts/slideLayout33.xml"/><Relationship Id="rId9" Type="http://schemas.openxmlformats.org/officeDocument/2006/relationships/slideLayout" Target="../slideLayouts/slideLayout38.xml"/><Relationship Id="rId14" Type="http://schemas.openxmlformats.org/officeDocument/2006/relationships/slideLayout" Target="../slideLayouts/slideLayout4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50080" y="1467481"/>
            <a:ext cx="7684521" cy="2683783"/>
          </a:xfrm>
          <a:prstGeom prst="rect">
            <a:avLst/>
          </a:prstGeom>
        </p:spPr>
      </p:pic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C2560D-EC28-3B41-86E8-18F1CE0113B4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grpSp>
        <p:nvGrpSpPr>
          <p:cNvPr id="7" name="Group 6" descr="UC Accessibility Network Logo"/>
          <p:cNvGrpSpPr/>
          <p:nvPr userDrawn="1"/>
        </p:nvGrpSpPr>
        <p:grpSpPr>
          <a:xfrm>
            <a:off x="8940801" y="5485983"/>
            <a:ext cx="2771775" cy="952357"/>
            <a:chOff x="6705600" y="4114487"/>
            <a:chExt cx="2078831" cy="714268"/>
          </a:xfrm>
        </p:grpSpPr>
        <p:sp>
          <p:nvSpPr>
            <p:cNvPr id="8" name="Rectangle 7"/>
            <p:cNvSpPr/>
            <p:nvPr userDrawn="1"/>
          </p:nvSpPr>
          <p:spPr>
            <a:xfrm>
              <a:off x="6705600" y="4139956"/>
              <a:ext cx="2078831" cy="660591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400"/>
            </a:p>
          </p:txBody>
        </p:sp>
        <p:pic>
          <p:nvPicPr>
            <p:cNvPr id="9" name="Picture 8"/>
            <p:cNvPicPr>
              <a:picLocks noChangeAspect="1"/>
            </p:cNvPicPr>
            <p:nvPr userDrawn="1"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751540" y="4114487"/>
              <a:ext cx="1984076" cy="714268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39352597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  <p:sldLayoutId id="2147483734" r:id="rId2"/>
    <p:sldLayoutId id="2147483735" r:id="rId3"/>
  </p:sldLayoutIdLst>
  <p:txStyles>
    <p:titleStyle>
      <a:lvl1pPr algn="ctr" defTabSz="609585" rtl="0" eaLnBrk="1" latinLnBrk="0" hangingPunct="1">
        <a:spcBef>
          <a:spcPct val="0"/>
        </a:spcBef>
        <a:buNone/>
        <a:defRPr sz="586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189" indent="-457189" algn="l" defTabSz="609585" rtl="0" eaLnBrk="1" latinLnBrk="0" hangingPunct="1">
        <a:spcBef>
          <a:spcPct val="20000"/>
        </a:spcBef>
        <a:buFont typeface="Arial"/>
        <a:buChar char="•"/>
        <a:defRPr sz="4267" kern="1200">
          <a:solidFill>
            <a:schemeClr val="tx1"/>
          </a:solidFill>
          <a:latin typeface="+mn-lt"/>
          <a:ea typeface="+mn-ea"/>
          <a:cs typeface="+mn-cs"/>
        </a:defRPr>
      </a:lvl1pPr>
      <a:lvl2pPr marL="990575" indent="-380990" algn="l" defTabSz="609585" rtl="0" eaLnBrk="1" latinLnBrk="0" hangingPunct="1">
        <a:spcBef>
          <a:spcPct val="20000"/>
        </a:spcBef>
        <a:buFont typeface="Arial"/>
        <a:buChar char="–"/>
        <a:defRPr sz="3733" kern="1200">
          <a:solidFill>
            <a:schemeClr val="tx1"/>
          </a:solidFill>
          <a:latin typeface="+mn-lt"/>
          <a:ea typeface="+mn-ea"/>
          <a:cs typeface="+mn-cs"/>
        </a:defRPr>
      </a:lvl2pPr>
      <a:lvl3pPr marL="1523962" indent="-304792" algn="l" defTabSz="609585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3pPr>
      <a:lvl4pPr marL="2133547" indent="-304792" algn="l" defTabSz="609585" rtl="0" eaLnBrk="1" latinLnBrk="0" hangingPunct="1">
        <a:spcBef>
          <a:spcPct val="20000"/>
        </a:spcBef>
        <a:buFont typeface="Arial"/>
        <a:buChar char="–"/>
        <a:defRPr sz="2667" kern="1200">
          <a:solidFill>
            <a:schemeClr val="tx1"/>
          </a:solidFill>
          <a:latin typeface="+mn-lt"/>
          <a:ea typeface="+mn-ea"/>
          <a:cs typeface="+mn-cs"/>
        </a:defRPr>
      </a:lvl4pPr>
      <a:lvl5pPr marL="2743131" indent="-304792" algn="l" defTabSz="609585" rtl="0" eaLnBrk="1" latinLnBrk="0" hangingPunct="1">
        <a:spcBef>
          <a:spcPct val="20000"/>
        </a:spcBef>
        <a:buFont typeface="Arial"/>
        <a:buChar char="»"/>
        <a:defRPr sz="2667" kern="1200">
          <a:solidFill>
            <a:schemeClr val="tx1"/>
          </a:solidFill>
          <a:latin typeface="+mn-lt"/>
          <a:ea typeface="+mn-ea"/>
          <a:cs typeface="+mn-cs"/>
        </a:defRPr>
      </a:lvl5pPr>
      <a:lvl6pPr marL="3352716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1620">
          <p15:clr>
            <a:srgbClr val="F26B43"/>
          </p15:clr>
        </p15:guide>
        <p15:guide id="2" pos="2976">
          <p15:clr>
            <a:srgbClr val="F26B43"/>
          </p15:clr>
        </p15:guide>
      </p15:sldGuideLst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>
            <a:extLst>
              <a:ext uri="{FF2B5EF4-FFF2-40B4-BE49-F238E27FC236}">
                <a16:creationId xmlns:a16="http://schemas.microsoft.com/office/drawing/2014/main" id="{6E16E922-93AD-CE40-B02F-12E3AA3D80CA}"/>
              </a:ext>
            </a:extLst>
          </p:cNvPr>
          <p:cNvPicPr>
            <a:picLocks noChangeAspect="1"/>
          </p:cNvPicPr>
          <p:nvPr userDrawn="1"/>
        </p:nvPicPr>
        <p:blipFill>
          <a:blip r:embed="rId19"/>
          <a:srcRect/>
          <a:stretch/>
        </p:blipFill>
        <p:spPr>
          <a:xfrm>
            <a:off x="4762" y="0"/>
            <a:ext cx="12182475" cy="6858000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1FA39D2D-D91C-5046-8870-D00A2207D78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761999"/>
            <a:ext cx="10972800" cy="914401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CDAF345-2C15-784C-8F16-306F7266987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09600" y="2057400"/>
            <a:ext cx="10972800" cy="434340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B9673B7-DFA7-0947-A989-874AFA03CAF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7848600" y="10160"/>
            <a:ext cx="3740727" cy="52324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Autofit/>
          </a:bodyPr>
          <a:lstStyle>
            <a:lvl1pPr algn="r">
              <a:defRPr sz="900" b="1" i="0">
                <a:solidFill>
                  <a:schemeClr val="bg1"/>
                </a:solidFill>
                <a:latin typeface="Open Sans Condensed" panose="020B0606030504020204" pitchFamily="34" charset="0"/>
                <a:ea typeface="Open Sans Condensed" panose="020B0606030504020204" pitchFamily="34" charset="0"/>
                <a:cs typeface="Open Sans Condensed" panose="020B0606030504020204" pitchFamily="34" charset="0"/>
              </a:defRPr>
            </a:lvl1pPr>
          </a:lstStyle>
          <a:p>
            <a:r>
              <a:rPr lang="en-US" dirty="0"/>
              <a:t>optional title of presentation / section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A3DEF30-57EC-664D-8AB7-11F533FF4A7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582400" y="0"/>
            <a:ext cx="457200" cy="533400"/>
          </a:xfrm>
          <a:prstGeom prst="rect">
            <a:avLst/>
          </a:prstGeom>
        </p:spPr>
        <p:txBody>
          <a:bodyPr vert="horz" wrap="none" lIns="91440" tIns="45720" rIns="91440" bIns="45720" rtlCol="0" anchor="ctr">
            <a:noAutofit/>
          </a:bodyPr>
          <a:lstStyle>
            <a:lvl1pPr algn="r">
              <a:defRPr sz="1200" b="1" i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defRPr>
            </a:lvl1pPr>
          </a:lstStyle>
          <a:p>
            <a:fld id="{4B8EE153-BF0C-9B4F-8512-164F9C8D6C2E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8E45BD0A-22BE-8C44-BAC5-A8DB0EF1D79A}"/>
              </a:ext>
            </a:extLst>
          </p:cNvPr>
          <p:cNvSpPr txBox="1"/>
          <p:nvPr userDrawn="1"/>
        </p:nvSpPr>
        <p:spPr>
          <a:xfrm>
            <a:off x="270885" y="0"/>
            <a:ext cx="2396115" cy="533400"/>
          </a:xfrm>
          <a:prstGeom prst="rect">
            <a:avLst/>
          </a:prstGeom>
          <a:noFill/>
        </p:spPr>
        <p:txBody>
          <a:bodyPr wrap="none" rtlCol="0" anchor="ctr">
            <a:noAutofit/>
          </a:bodyPr>
          <a:lstStyle/>
          <a:p>
            <a:r>
              <a:rPr lang="en-US" sz="1200" b="1" i="0" spc="-40" baseline="0" dirty="0">
                <a:solidFill>
                  <a:schemeClr val="bg1"/>
                </a:solidFill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t>UNIVERSITY OF CINCINNATI |</a:t>
            </a:r>
          </a:p>
        </p:txBody>
      </p:sp>
    </p:spTree>
    <p:extLst>
      <p:ext uri="{BB962C8B-B14F-4D97-AF65-F5344CB8AC3E}">
        <p14:creationId xmlns:p14="http://schemas.microsoft.com/office/powerpoint/2010/main" val="19934460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37" r:id="rId1"/>
    <p:sldLayoutId id="2147483738" r:id="rId2"/>
    <p:sldLayoutId id="2147483739" r:id="rId3"/>
    <p:sldLayoutId id="2147483740" r:id="rId4"/>
    <p:sldLayoutId id="2147483741" r:id="rId5"/>
    <p:sldLayoutId id="2147483742" r:id="rId6"/>
    <p:sldLayoutId id="2147483743" r:id="rId7"/>
    <p:sldLayoutId id="2147483744" r:id="rId8"/>
    <p:sldLayoutId id="2147483745" r:id="rId9"/>
    <p:sldLayoutId id="2147483746" r:id="rId10"/>
    <p:sldLayoutId id="2147483747" r:id="rId11"/>
    <p:sldLayoutId id="2147483748" r:id="rId12"/>
    <p:sldLayoutId id="2147483749" r:id="rId13"/>
    <p:sldLayoutId id="2147483750" r:id="rId14"/>
    <p:sldLayoutId id="2147483751" r:id="rId15"/>
    <p:sldLayoutId id="2147483752" r:id="rId16"/>
    <p:sldLayoutId id="2147483753" r:id="rId17"/>
  </p:sldLayoutIdLst>
  <mc:AlternateContent xmlns:mc="http://schemas.openxmlformats.org/markup-compatibility/2006" xmlns:p14="http://schemas.microsoft.com/office/powerpoint/2010/main">
    <mc:Choice Requires="p14">
      <p:transition p14:dur="250">
        <p:fade/>
      </p:transition>
    </mc:Choice>
    <mc:Fallback xmlns="">
      <p:transition>
        <p:fade/>
      </p:transition>
    </mc:Fallback>
  </mc:AlternateContent>
  <p:hf hdr="0" dt="0"/>
  <p:txStyles>
    <p:titleStyle>
      <a:lvl1pPr algn="l" defTabSz="914400" rtl="0" eaLnBrk="1" latinLnBrk="0" hangingPunct="1">
        <a:lnSpc>
          <a:spcPct val="100000"/>
        </a:lnSpc>
        <a:spcBef>
          <a:spcPct val="0"/>
        </a:spcBef>
        <a:buNone/>
        <a:defRPr sz="2500" b="0" i="0" kern="1200" cap="all" baseline="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lvl1pPr>
    </p:titleStyle>
    <p:bodyStyle>
      <a:lvl1pPr marL="228600" indent="-228600" algn="l" defTabSz="914400" rtl="0" eaLnBrk="1" latinLnBrk="0" hangingPunct="1">
        <a:lnSpc>
          <a:spcPct val="100000"/>
        </a:lnSpc>
        <a:spcBef>
          <a:spcPts val="1800"/>
        </a:spcBef>
        <a:buClr>
          <a:schemeClr val="accent1"/>
        </a:buClr>
        <a:buSzPct val="75000"/>
        <a:buFont typeface="Arial" panose="020B0604020202020204" pitchFamily="34" charset="0"/>
        <a:buChar char="•"/>
        <a:defRPr sz="2400" b="0" i="0" kern="1200">
          <a:solidFill>
            <a:schemeClr val="tx1"/>
          </a:solidFill>
          <a:latin typeface="Gentium Book Basic" panose="02000503060000020004" pitchFamily="2" charset="77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75000"/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lvl2pPr>
      <a:lvl3pPr marL="1143000" indent="-228600" algn="l" defTabSz="914400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75000"/>
        <a:buFont typeface="Arial" panose="020B0604020202020204" pitchFamily="34" charset="0"/>
        <a:buChar char="•"/>
        <a:defRPr sz="1600" b="0" i="0" kern="120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lvl3pPr>
      <a:lvl4pPr marL="1600200" indent="-228600" algn="l" defTabSz="914400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75000"/>
        <a:buFont typeface="Arial" panose="020B0604020202020204" pitchFamily="34" charset="0"/>
        <a:buChar char="•"/>
        <a:defRPr sz="1400" b="0" i="0" kern="120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lvl4pPr>
      <a:lvl5pPr marL="2057400" indent="-228600" algn="l" defTabSz="914400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75000"/>
        <a:buFont typeface="Arial" panose="020B0604020202020204" pitchFamily="34" charset="0"/>
        <a:buChar char="•"/>
        <a:defRPr sz="1400" b="0" i="0" kern="1200">
          <a:solidFill>
            <a:schemeClr val="tx1"/>
          </a:solidFill>
          <a:latin typeface="Open Sans Light" panose="020B0306030504020204" pitchFamily="34" charset="0"/>
          <a:ea typeface="Open Sans Light" panose="020B0306030504020204" pitchFamily="34" charset="0"/>
          <a:cs typeface="Open Sans Light" panose="020B0306030504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1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92777" y="5497754"/>
            <a:ext cx="2521972" cy="880788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302767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62100"/>
            <a:ext cx="10972800" cy="380958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C2560D-EC28-3B41-86E8-18F1CE0113B4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066355A-084C-D24E-9AD2-7E4FC41EA627}" type="slidenum">
              <a:rPr lang="en-US" smtClean="0"/>
              <a:t>‹#›</a:t>
            </a:fld>
            <a:endParaRPr lang="en-US"/>
          </a:p>
        </p:txBody>
      </p:sp>
      <p:cxnSp>
        <p:nvCxnSpPr>
          <p:cNvPr id="13" name="Straight Connector 12"/>
          <p:cNvCxnSpPr/>
          <p:nvPr userDrawn="1"/>
        </p:nvCxnSpPr>
        <p:spPr>
          <a:xfrm>
            <a:off x="609600" y="1447800"/>
            <a:ext cx="10972800" cy="0"/>
          </a:xfrm>
          <a:prstGeom prst="line">
            <a:avLst/>
          </a:prstGeom>
          <a:ln>
            <a:solidFill>
              <a:srgbClr val="E00122"/>
            </a:solidFill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grpSp>
        <p:nvGrpSpPr>
          <p:cNvPr id="10" name="Group 9" descr="UC Accessibility Network Logo"/>
          <p:cNvGrpSpPr/>
          <p:nvPr userDrawn="1"/>
        </p:nvGrpSpPr>
        <p:grpSpPr>
          <a:xfrm>
            <a:off x="8940801" y="5485983"/>
            <a:ext cx="2771775" cy="952357"/>
            <a:chOff x="6705600" y="4114487"/>
            <a:chExt cx="2078831" cy="714268"/>
          </a:xfrm>
        </p:grpSpPr>
        <p:sp>
          <p:nvSpPr>
            <p:cNvPr id="7" name="Rectangle 6"/>
            <p:cNvSpPr/>
            <p:nvPr userDrawn="1"/>
          </p:nvSpPr>
          <p:spPr>
            <a:xfrm>
              <a:off x="6705600" y="4139956"/>
              <a:ext cx="2078831" cy="660591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400"/>
            </a:p>
          </p:txBody>
        </p:sp>
        <p:pic>
          <p:nvPicPr>
            <p:cNvPr id="9" name="Picture 8"/>
            <p:cNvPicPr>
              <a:picLocks noChangeAspect="1"/>
            </p:cNvPicPr>
            <p:nvPr userDrawn="1"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751540" y="4114487"/>
              <a:ext cx="1984076" cy="714268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196774266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55" r:id="rId1"/>
    <p:sldLayoutId id="2147483756" r:id="rId2"/>
    <p:sldLayoutId id="2147483757" r:id="rId3"/>
    <p:sldLayoutId id="2147483758" r:id="rId4"/>
    <p:sldLayoutId id="2147483759" r:id="rId5"/>
    <p:sldLayoutId id="2147483760" r:id="rId6"/>
    <p:sldLayoutId id="2147483761" r:id="rId7"/>
    <p:sldLayoutId id="2147483762" r:id="rId8"/>
    <p:sldLayoutId id="2147483763" r:id="rId9"/>
  </p:sldLayoutIdLst>
  <p:txStyles>
    <p:titleStyle>
      <a:lvl1pPr algn="l" defTabSz="609585" rtl="0" eaLnBrk="1" latinLnBrk="0" hangingPunct="1">
        <a:spcBef>
          <a:spcPct val="0"/>
        </a:spcBef>
        <a:buNone/>
        <a:defRPr sz="5333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189" indent="-304792" algn="l" defTabSz="609585" rtl="0" eaLnBrk="1" latinLnBrk="0" hangingPunct="1">
        <a:lnSpc>
          <a:spcPct val="90000"/>
        </a:lnSpc>
        <a:spcBef>
          <a:spcPts val="0"/>
        </a:spcBef>
        <a:spcAft>
          <a:spcPts val="1600"/>
        </a:spcAft>
        <a:buClr>
          <a:srgbClr val="E00122"/>
        </a:buClr>
        <a:buFont typeface="Arial"/>
        <a:buChar char="•"/>
        <a:defRPr sz="3733" kern="1200">
          <a:solidFill>
            <a:schemeClr val="tx1"/>
          </a:solidFill>
          <a:latin typeface="+mn-lt"/>
          <a:ea typeface="+mn-ea"/>
          <a:cs typeface="+mn-cs"/>
        </a:defRPr>
      </a:lvl1pPr>
      <a:lvl2pPr marL="990575" indent="-380990" algn="l" defTabSz="609585" rtl="0" eaLnBrk="1" latinLnBrk="0" hangingPunct="1">
        <a:lnSpc>
          <a:spcPct val="90000"/>
        </a:lnSpc>
        <a:spcBef>
          <a:spcPts val="0"/>
        </a:spcBef>
        <a:spcAft>
          <a:spcPts val="1600"/>
        </a:spcAft>
        <a:buClr>
          <a:srgbClr val="E00122"/>
        </a:buClr>
        <a:buFont typeface="Arial"/>
        <a:buChar char="–"/>
        <a:defRPr sz="3200" kern="1200">
          <a:solidFill>
            <a:schemeClr val="tx1"/>
          </a:solidFill>
          <a:latin typeface="+mn-lt"/>
          <a:ea typeface="+mn-ea"/>
          <a:cs typeface="+mn-cs"/>
        </a:defRPr>
      </a:lvl2pPr>
      <a:lvl3pPr marL="1523962" indent="-228594" algn="l" defTabSz="609585" rtl="0" eaLnBrk="1" latinLnBrk="0" hangingPunct="1">
        <a:lnSpc>
          <a:spcPct val="90000"/>
        </a:lnSpc>
        <a:spcBef>
          <a:spcPts val="0"/>
        </a:spcBef>
        <a:spcAft>
          <a:spcPts val="1600"/>
        </a:spcAft>
        <a:buClr>
          <a:srgbClr val="E00122"/>
        </a:buClr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3pPr>
      <a:lvl4pPr marL="2133547" indent="-304792" algn="l" defTabSz="609585" rtl="0" eaLnBrk="1" latinLnBrk="0" hangingPunct="1">
        <a:lnSpc>
          <a:spcPct val="90000"/>
        </a:lnSpc>
        <a:spcBef>
          <a:spcPts val="0"/>
        </a:spcBef>
        <a:spcAft>
          <a:spcPts val="1600"/>
        </a:spcAft>
        <a:buClr>
          <a:srgbClr val="E00122"/>
        </a:buClr>
        <a:buFont typeface="Arial"/>
        <a:buChar char="–"/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590735" indent="-220128" algn="l" defTabSz="609585" rtl="0" eaLnBrk="1" latinLnBrk="0" hangingPunct="1">
        <a:lnSpc>
          <a:spcPct val="90000"/>
        </a:lnSpc>
        <a:spcBef>
          <a:spcPts val="0"/>
        </a:spcBef>
        <a:spcAft>
          <a:spcPts val="1600"/>
        </a:spcAft>
        <a:buClr>
          <a:srgbClr val="E00122"/>
        </a:buClr>
        <a:buFont typeface="Arial"/>
        <a:buChar char="»"/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352716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2" pos="2880">
          <p15:clr>
            <a:srgbClr val="F26B43"/>
          </p15:clr>
        </p15:guide>
      </p15:sldGuideLst>
    </p:ext>
  </p:extLst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Brickwork-HD-R1a.jpg"/>
          <p:cNvPicPr>
            <a:picLocks noChangeAspect="1"/>
          </p:cNvPicPr>
          <p:nvPr/>
        </p:nvPicPr>
        <p:blipFill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grpSp>
        <p:nvGrpSpPr>
          <p:cNvPr id="10" name="Group 9"/>
          <p:cNvGrpSpPr/>
          <p:nvPr/>
        </p:nvGrpSpPr>
        <p:grpSpPr>
          <a:xfrm>
            <a:off x="-25397" y="0"/>
            <a:ext cx="12005350" cy="6644081"/>
            <a:chOff x="-25397" y="0"/>
            <a:chExt cx="12005350" cy="6644081"/>
          </a:xfrm>
        </p:grpSpPr>
        <p:sp useBgFill="1">
          <p:nvSpPr>
            <p:cNvPr id="11" name="Rectangle 10"/>
            <p:cNvSpPr/>
            <p:nvPr/>
          </p:nvSpPr>
          <p:spPr>
            <a:xfrm>
              <a:off x="1" y="0"/>
              <a:ext cx="11979952" cy="6644081"/>
            </a:xfrm>
            <a:prstGeom prst="rect">
              <a:avLst/>
            </a:prstGeom>
            <a:ln>
              <a:noFill/>
            </a:ln>
            <a:effectLst>
              <a:outerShdw blurRad="98425" dist="76200" dir="4380000" algn="tl" rotWithShape="0">
                <a:srgbClr val="000000">
                  <a:alpha val="68000"/>
                </a:srgbClr>
              </a:outerShdw>
            </a:effectLst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Freeform 11"/>
            <p:cNvSpPr/>
            <p:nvPr/>
          </p:nvSpPr>
          <p:spPr>
            <a:xfrm>
              <a:off x="-25397" y="0"/>
              <a:ext cx="11773291" cy="6419514"/>
            </a:xfrm>
            <a:custGeom>
              <a:avLst/>
              <a:gdLst/>
              <a:ahLst/>
              <a:cxnLst/>
              <a:rect l="l" t="t" r="r" b="b"/>
              <a:pathLst>
                <a:path w="11773291" h="6419514">
                  <a:moveTo>
                    <a:pt x="11750059" y="0"/>
                  </a:moveTo>
                  <a:lnTo>
                    <a:pt x="11773291" y="6419514"/>
                  </a:lnTo>
                  <a:lnTo>
                    <a:pt x="0" y="6411047"/>
                  </a:lnTo>
                </a:path>
              </a:pathLst>
            </a:custGeom>
            <a:ln w="82550">
              <a:solidFill>
                <a:schemeClr val="tx1">
                  <a:lumMod val="50000"/>
                  <a:lumOff val="50000"/>
                </a:schemeClr>
              </a:solidFill>
              <a:miter lim="800000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sp>
        <p:sp>
          <p:nvSpPr>
            <p:cNvPr id="13" name="Rectangle 12"/>
            <p:cNvSpPr/>
            <p:nvPr/>
          </p:nvSpPr>
          <p:spPr>
            <a:xfrm>
              <a:off x="1" y="5600215"/>
              <a:ext cx="11706512" cy="780581"/>
            </a:xfrm>
            <a:prstGeom prst="rect">
              <a:avLst/>
            </a:prstGeom>
            <a:gradFill flip="none" rotWithShape="1">
              <a:gsLst>
                <a:gs pos="34000">
                  <a:schemeClr val="accent1"/>
                </a:gs>
                <a:gs pos="100000">
                  <a:schemeClr val="accent1">
                    <a:lumMod val="5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5801" y="685800"/>
            <a:ext cx="10396882" cy="115196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0" y="2063396"/>
            <a:ext cx="10396883" cy="3311189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98083" y="5757334"/>
            <a:ext cx="3784600" cy="49847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3200" cap="all" baseline="0">
                <a:solidFill>
                  <a:schemeClr val="accent1">
                    <a:lumMod val="50000"/>
                  </a:schemeClr>
                </a:solidFill>
              </a:defRPr>
            </a:lvl1pPr>
          </a:lstStyle>
          <a:p>
            <a:fld id="{48A87A34-81AB-432B-8DAE-1953F412C126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5801" y="5757334"/>
            <a:ext cx="5499719" cy="49847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3200" cap="all" baseline="0">
                <a:solidFill>
                  <a:schemeClr val="accent1">
                    <a:lumMod val="50000"/>
                  </a:schemeClr>
                </a:solidFill>
              </a:defRPr>
            </a:lvl1pPr>
          </a:lstStyle>
          <a:p>
            <a:r>
              <a:rPr lang="en-US"/>
              <a:t>PRESENTATION TITLE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287121" y="5757334"/>
            <a:ext cx="907186" cy="49847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3200" cap="all" baseline="0">
                <a:solidFill>
                  <a:schemeClr val="accent1">
                    <a:lumMod val="50000"/>
                  </a:schemeClr>
                </a:solidFill>
              </a:defRPr>
            </a:lvl1pPr>
          </a:lstStyle>
          <a:p>
            <a:fld id="{B5CEABB6-07DC-46E8-9B57-56EC44A396E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2010295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65" r:id="rId1"/>
    <p:sldLayoutId id="2147483766" r:id="rId2"/>
    <p:sldLayoutId id="2147483767" r:id="rId3"/>
    <p:sldLayoutId id="2147483768" r:id="rId4"/>
    <p:sldLayoutId id="2147483769" r:id="rId5"/>
    <p:sldLayoutId id="2147483770" r:id="rId6"/>
    <p:sldLayoutId id="2147483771" r:id="rId7"/>
    <p:sldLayoutId id="2147483772" r:id="rId8"/>
    <p:sldLayoutId id="2147483773" r:id="rId9"/>
    <p:sldLayoutId id="2147483774" r:id="rId10"/>
    <p:sldLayoutId id="2147483775" r:id="rId11"/>
    <p:sldLayoutId id="2147483776" r:id="rId12"/>
    <p:sldLayoutId id="2147483777" r:id="rId13"/>
    <p:sldLayoutId id="2147483778" r:id="rId14"/>
    <p:sldLayoutId id="2147483779" r:id="rId15"/>
    <p:sldLayoutId id="2147483780" r:id="rId16"/>
    <p:sldLayoutId id="2147483781" r:id="rId17"/>
    <p:sldLayoutId id="2147483782" r:id="rId18"/>
    <p:sldLayoutId id="2147483722" r:id="rId19"/>
  </p:sldLayoutIdLst>
  <p:hf hd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5400" kern="1200" cap="all" baseline="0">
          <a:solidFill>
            <a:schemeClr val="accent1"/>
          </a:solidFill>
          <a:effectLst/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Clr>
          <a:schemeClr val="accent1"/>
        </a:buClr>
        <a:buSzPct val="160000"/>
        <a:buFont typeface="Arial" panose="020B0604020202020204" pitchFamily="34" charset="0"/>
        <a:buChar char="•"/>
        <a:defRPr sz="20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60000"/>
        <a:buFont typeface="Arial" panose="020B0604020202020204" pitchFamily="34" charset="0"/>
        <a:buChar char="•"/>
        <a:defRPr sz="18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60000"/>
        <a:buFont typeface="Arial" panose="020B0604020202020204" pitchFamily="34" charset="0"/>
        <a:buChar char="•"/>
        <a:defRPr sz="16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60000"/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60000"/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60000"/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60000"/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60000"/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60000"/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hyperlink" Target="https://en.wikipedia.org/wiki/Web_accessibility" TargetMode="External"/><Relationship Id="rId1" Type="http://schemas.openxmlformats.org/officeDocument/2006/relationships/slideLayout" Target="../slideLayouts/slideLayout8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hyperlink" Target="https://en.wikipedia.org/wiki/Web_accessibility" TargetMode="External"/><Relationship Id="rId1" Type="http://schemas.openxmlformats.org/officeDocument/2006/relationships/slideLayout" Target="../slideLayouts/slideLayout8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8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svg"/><Relationship Id="rId7" Type="http://schemas.openxmlformats.org/officeDocument/2006/relationships/image" Target="../media/image23.sv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3.xml"/><Relationship Id="rId6" Type="http://schemas.openxmlformats.org/officeDocument/2006/relationships/image" Target="../media/image22.png"/><Relationship Id="rId5" Type="http://schemas.openxmlformats.org/officeDocument/2006/relationships/image" Target="../media/image21.svg"/><Relationship Id="rId4" Type="http://schemas.openxmlformats.org/officeDocument/2006/relationships/image" Target="../media/image20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8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8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diagramQuickStyle" Target="../diagrams/quickStyle2.xml"/><Relationship Id="rId3" Type="http://schemas.openxmlformats.org/officeDocument/2006/relationships/image" Target="../media/image12.jpeg"/><Relationship Id="rId7" Type="http://schemas.openxmlformats.org/officeDocument/2006/relationships/diagramLayout" Target="../diagrams/layout2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47.xml"/><Relationship Id="rId6" Type="http://schemas.openxmlformats.org/officeDocument/2006/relationships/diagramData" Target="../diagrams/data2.xml"/><Relationship Id="rId5" Type="http://schemas.openxmlformats.org/officeDocument/2006/relationships/image" Target="../media/image26.jpeg"/><Relationship Id="rId10" Type="http://schemas.microsoft.com/office/2007/relationships/diagramDrawing" Target="../diagrams/drawing2.xml"/><Relationship Id="rId4" Type="http://schemas.openxmlformats.org/officeDocument/2006/relationships/image" Target="../media/image13.jpg"/><Relationship Id="rId9" Type="http://schemas.openxmlformats.org/officeDocument/2006/relationships/diagramColors" Target="../diagrams/colors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hyperlink" Target="http://www.accessibilitychecker.org/" TargetMode="External"/><Relationship Id="rId1" Type="http://schemas.openxmlformats.org/officeDocument/2006/relationships/slideLayout" Target="../slideLayouts/slideLayout8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3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31.xml"/><Relationship Id="rId4" Type="http://schemas.openxmlformats.org/officeDocument/2006/relationships/image" Target="../media/image29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31.xml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hyperlink" Target="http://www.google.com/" TargetMode="External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31.xml"/><Relationship Id="rId5" Type="http://schemas.openxmlformats.org/officeDocument/2006/relationships/hyperlink" Target="http://chart.apis.google.com/chart?chs=500x500&amp;chma=0,0,100,100&amp;cht=p&amp;chco=FF0000%2CFFFF00%7CFF8000%2C00FF00%7C00FF00%2C0000FF&amp;chd=t%3A122%2C42%2C17%2C10%2C8%2C7%2C7%2C7" TargetMode="External"/><Relationship Id="rId4" Type="http://schemas.openxmlformats.org/officeDocument/2006/relationships/image" Target="../media/image33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3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31.xml"/><Relationship Id="rId4" Type="http://schemas.openxmlformats.org/officeDocument/2006/relationships/image" Target="../media/image35.png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31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31.xml"/><Relationship Id="rId4" Type="http://schemas.openxmlformats.org/officeDocument/2006/relationships/image" Target="../media/image37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31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31.xml"/><Relationship Id="rId4" Type="http://schemas.openxmlformats.org/officeDocument/2006/relationships/image" Target="../media/image39.png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 idx="4294967295"/>
          </p:nvPr>
        </p:nvSpPr>
        <p:spPr>
          <a:xfrm>
            <a:off x="389467" y="4345518"/>
            <a:ext cx="12073467" cy="1038671"/>
          </a:xfrm>
          <a:prstGeom prst="rect">
            <a:avLst/>
          </a:prstGeom>
        </p:spPr>
        <p:txBody>
          <a:bodyPr/>
          <a:lstStyle/>
          <a:p>
            <a:r>
              <a:rPr lang="en-US" sz="4400" dirty="0">
                <a:solidFill>
                  <a:schemeClr val="tx1">
                    <a:alpha val="80000"/>
                  </a:schemeClr>
                </a:solidFill>
              </a:rPr>
              <a:t>Best Practices For Accessibility In Canvas</a:t>
            </a:r>
            <a:endParaRPr lang="en-US" sz="4267" dirty="0"/>
          </a:p>
        </p:txBody>
      </p:sp>
      <p:sp>
        <p:nvSpPr>
          <p:cNvPr id="2" name="Subtitle 1"/>
          <p:cNvSpPr>
            <a:spLocks noGrp="1"/>
          </p:cNvSpPr>
          <p:nvPr>
            <p:ph type="subTitle" idx="1"/>
          </p:nvPr>
        </p:nvSpPr>
        <p:spPr>
          <a:xfrm>
            <a:off x="2159000" y="5152027"/>
            <a:ext cx="8534400" cy="831237"/>
          </a:xfrm>
        </p:spPr>
        <p:txBody>
          <a:bodyPr/>
          <a:lstStyle/>
          <a:p>
            <a:pPr>
              <a:spcBef>
                <a:spcPts val="0"/>
              </a:spcBef>
            </a:pPr>
            <a:r>
              <a:rPr lang="en-US" sz="3200" dirty="0"/>
              <a:t>Samantha Groh</a:t>
            </a:r>
          </a:p>
          <a:p>
            <a:pPr>
              <a:spcBef>
                <a:spcPts val="0"/>
              </a:spcBef>
            </a:pPr>
            <a:r>
              <a:rPr lang="en-US" sz="3200" dirty="0"/>
              <a:t>10.6.22</a:t>
            </a:r>
          </a:p>
        </p:txBody>
      </p:sp>
    </p:spTree>
    <p:extLst>
      <p:ext uri="{BB962C8B-B14F-4D97-AF65-F5344CB8AC3E}">
        <p14:creationId xmlns:p14="http://schemas.microsoft.com/office/powerpoint/2010/main" val="3349904779"/>
      </p:ext>
    </p:extLst>
  </p:cSld>
  <p:clrMapOvr>
    <a:masterClrMapping/>
  </p:clrMapOvr>
  <p:transition spd="slow">
    <p:push dir="u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DCB241-E3E6-FD49-969D-B292D97BC64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653363" y="365760"/>
            <a:ext cx="9367203" cy="1188720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l">
              <a:lnSpc>
                <a:spcPct val="90000"/>
              </a:lnSpc>
            </a:pPr>
            <a:r>
              <a:rPr lang="en-US" sz="37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Introduction: </a:t>
            </a:r>
            <a:br>
              <a:rPr lang="en-US" sz="37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</a:br>
            <a:r>
              <a:rPr lang="en-US" sz="37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Samantha Groh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AB7E40F-489B-B043-9753-7C5EB7C34BB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653363" y="2176272"/>
            <a:ext cx="9367204" cy="4041648"/>
          </a:xfrm>
        </p:spPr>
        <p:txBody>
          <a:bodyPr vert="horz" lIns="91440" tIns="45720" rIns="91440" bIns="45720" rtlCol="0" anchor="t">
            <a:normAutofit/>
          </a:bodyPr>
          <a:lstStyle/>
          <a:p>
            <a:pPr indent="-228600" algn="l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>
                <a:solidFill>
                  <a:schemeClr val="tx1"/>
                </a:solidFill>
                <a:latin typeface="+mn-lt"/>
              </a:rPr>
              <a:t>Faculty Co-op Advisor | Assistant Professor</a:t>
            </a:r>
          </a:p>
          <a:p>
            <a:pPr indent="-228600" algn="l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>
                <a:solidFill>
                  <a:schemeClr val="tx1"/>
                </a:solidFill>
                <a:latin typeface="+mn-lt"/>
              </a:rPr>
              <a:t>Division of Experience-Based Learning &amp; Career Education</a:t>
            </a:r>
          </a:p>
          <a:p>
            <a:pPr indent="-228600" algn="l">
              <a:lnSpc>
                <a:spcPct val="90000"/>
              </a:lnSpc>
              <a:buFont typeface="Arial" panose="020B0604020202020204" pitchFamily="34" charset="0"/>
              <a:buChar char="•"/>
            </a:pPr>
            <a:r>
              <a:rPr lang="en-US">
                <a:solidFill>
                  <a:schemeClr val="tx1"/>
                </a:solidFill>
                <a:latin typeface="+mn-lt"/>
              </a:rPr>
              <a:t>Background: IT, UI/UX Design, Perception, Data Visualization</a:t>
            </a:r>
            <a:br>
              <a:rPr lang="en-US">
                <a:solidFill>
                  <a:schemeClr val="tx1"/>
                </a:solidFill>
                <a:latin typeface="+mn-lt"/>
              </a:rPr>
            </a:br>
            <a:endParaRPr lang="en-US">
              <a:solidFill>
                <a:schemeClr val="tx1"/>
              </a:solidFill>
              <a:latin typeface="+mn-lt"/>
            </a:endParaRPr>
          </a:p>
          <a:p>
            <a:pPr indent="-228600" algn="l">
              <a:lnSpc>
                <a:spcPct val="90000"/>
              </a:lnSpc>
              <a:buFont typeface="Arial" panose="020B0604020202020204" pitchFamily="34" charset="0"/>
              <a:buChar char="•"/>
            </a:pPr>
            <a:endParaRPr lang="en-US">
              <a:solidFill>
                <a:schemeClr val="tx1"/>
              </a:solidFill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4984751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10">
            <a:extLst>
              <a:ext uri="{FF2B5EF4-FFF2-40B4-BE49-F238E27FC236}">
                <a16:creationId xmlns:a16="http://schemas.microsoft.com/office/drawing/2014/main" id="{20E65043-1C14-4BB1-A57C-C17094E8CB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Presentation outline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088D306A-3780-4443-85E3-9DB0432BB11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/>
              <a:t>Digital Accessibility</a:t>
            </a:r>
          </a:p>
          <a:p>
            <a:pPr marL="0" indent="0">
              <a:buNone/>
            </a:pPr>
            <a:r>
              <a:rPr lang="en-US" dirty="0"/>
              <a:t>WCAG, Section 508, VPAT</a:t>
            </a:r>
          </a:p>
          <a:p>
            <a:pPr marL="0" indent="0">
              <a:buNone/>
            </a:pPr>
            <a:r>
              <a:rPr lang="en-US" dirty="0"/>
              <a:t>POUR</a:t>
            </a:r>
          </a:p>
          <a:p>
            <a:pPr marL="0" indent="0">
              <a:buNone/>
            </a:pPr>
            <a:r>
              <a:rPr lang="en-US" dirty="0"/>
              <a:t>Canvas Course Accessibility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Tips for Accessibility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Canvas Tools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Rich Content Accessibility Checker 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E9B49E11-C3E5-664B-A8F3-E9925CC7465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>
                <a:solidFill>
                  <a:srgbClr val="FFFFFF"/>
                </a:solidFill>
              </a:rPr>
              <a:t>Best Practices for Accessibility in Canvas</a:t>
            </a:r>
            <a:endParaRPr kumimoji="0" lang="en-US" sz="900" b="1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Open Sans Condensed" panose="020B0606030504020204" pitchFamily="34" charset="0"/>
            </a:endParaRP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0873EC8-42E5-6848-AB5B-A2EC73BE4F4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B8EE153-BF0C-9B4F-8512-164F9C8D6C2E}" type="slidenum">
              <a:rPr kumimoji="0" lang="en-US" sz="1200" b="1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en-US" sz="1200" b="1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Open Sans Extrabold" panose="020B0606030504020204" pitchFamily="34" charset="0"/>
              <a:ea typeface="Open Sans Extrabold" panose="020B0606030504020204" pitchFamily="34" charset="0"/>
              <a:cs typeface="Open Sans Extrabold" panose="020B0606030504020204" pitchFamily="34" charset="0"/>
            </a:endParaRPr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7E723EB4-5227-A549-87DB-C5E82A34953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/>
              <a:t>Digital inclusion day</a:t>
            </a:r>
          </a:p>
        </p:txBody>
      </p:sp>
    </p:spTree>
    <p:extLst>
      <p:ext uri="{BB962C8B-B14F-4D97-AF65-F5344CB8AC3E}">
        <p14:creationId xmlns:p14="http://schemas.microsoft.com/office/powerpoint/2010/main" val="1494155631"/>
      </p:ext>
    </p:extLst>
  </p:cSld>
  <p:clrMapOvr>
    <a:masterClrMapping/>
  </p:clrMapOvr>
  <p:transition spd="med">
    <p:pull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3B8D4A8A-A9C8-E545-9D5D-21811512EDC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800" b="1" dirty="0"/>
              <a:t>What is Digital accessibility?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088D306A-3780-4443-85E3-9DB0432BB11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0" i="0" dirty="0">
                <a:effectLst/>
                <a:latin typeface="Arial" panose="020B0604020202020204" pitchFamily="34" charset="0"/>
              </a:rPr>
              <a:t>the </a:t>
            </a:r>
            <a:r>
              <a:rPr lang="en-US" b="0" i="0" strike="noStrike" dirty="0">
                <a:effectLst/>
                <a:latin typeface="Arial" panose="020B0604020202020204" pitchFamily="34" charset="0"/>
              </a:rPr>
              <a:t>inclusive practice</a:t>
            </a:r>
            <a:r>
              <a:rPr lang="en-US" b="0" i="0" dirty="0">
                <a:effectLst/>
                <a:latin typeface="Arial" panose="020B0604020202020204" pitchFamily="34" charset="0"/>
              </a:rPr>
              <a:t> of ensuring there are no barriers that prevent interaction with, or access to, </a:t>
            </a:r>
            <a:r>
              <a:rPr lang="en-US" b="0" i="0" strike="noStrike" dirty="0">
                <a:effectLst/>
                <a:latin typeface="Arial" panose="020B0604020202020204" pitchFamily="34" charset="0"/>
              </a:rPr>
              <a:t>websites</a:t>
            </a:r>
            <a:r>
              <a:rPr lang="en-US" b="0" i="0" dirty="0">
                <a:effectLst/>
                <a:latin typeface="Arial" panose="020B0604020202020204" pitchFamily="34" charset="0"/>
              </a:rPr>
              <a:t> on the </a:t>
            </a:r>
            <a:r>
              <a:rPr lang="en-US" b="0" i="0" strike="noStrike" dirty="0">
                <a:effectLst/>
                <a:latin typeface="Arial" panose="020B0604020202020204" pitchFamily="34" charset="0"/>
              </a:rPr>
              <a:t>World Wide Web</a:t>
            </a:r>
            <a:r>
              <a:rPr lang="en-US" b="0" i="0" dirty="0">
                <a:effectLst/>
                <a:latin typeface="Arial" panose="020B0604020202020204" pitchFamily="34" charset="0"/>
              </a:rPr>
              <a:t> by people with physical </a:t>
            </a:r>
            <a:r>
              <a:rPr lang="en-US" b="0" i="0" strike="noStrike" dirty="0">
                <a:effectLst/>
                <a:latin typeface="Arial" panose="020B0604020202020204" pitchFamily="34" charset="0"/>
              </a:rPr>
              <a:t>disabilities</a:t>
            </a:r>
            <a:r>
              <a:rPr lang="en-US" b="0" i="0" dirty="0">
                <a:effectLst/>
                <a:latin typeface="Arial" panose="020B0604020202020204" pitchFamily="34" charset="0"/>
              </a:rPr>
              <a:t>, situational disabilities, and socio-economic restrictions on bandwidth and speed. </a:t>
            </a:r>
          </a:p>
          <a:p>
            <a:r>
              <a:rPr lang="en-US" b="0" i="0" dirty="0">
                <a:effectLst/>
                <a:latin typeface="Arial" panose="020B0604020202020204" pitchFamily="34" charset="0"/>
              </a:rPr>
              <a:t>When information is correctly designed, developed and edited, more users have equal </a:t>
            </a:r>
            <a:r>
              <a:rPr lang="en-US" b="0" i="0" u="none" strike="noStrike" dirty="0">
                <a:effectLst/>
                <a:latin typeface="Arial" panose="020B0604020202020204" pitchFamily="34" charset="0"/>
              </a:rPr>
              <a:t>access to information</a:t>
            </a:r>
            <a:r>
              <a:rPr lang="en-US" b="0" i="0" dirty="0">
                <a:effectLst/>
                <a:latin typeface="Arial" panose="020B0604020202020204" pitchFamily="34" charset="0"/>
              </a:rPr>
              <a:t> and functionality.</a:t>
            </a:r>
          </a:p>
          <a:p>
            <a:pPr lvl="1"/>
            <a:r>
              <a:rPr lang="en-US" dirty="0">
                <a:latin typeface="Arial" panose="020B0604020202020204" pitchFamily="34" charset="0"/>
              </a:rPr>
              <a:t>Visual – Blindness, low vision, color-blindness</a:t>
            </a:r>
          </a:p>
          <a:p>
            <a:pPr lvl="1"/>
            <a:r>
              <a:rPr lang="en-US" b="0" i="0" dirty="0">
                <a:effectLst/>
                <a:latin typeface="Arial" panose="020B0604020202020204" pitchFamily="34" charset="0"/>
              </a:rPr>
              <a:t>Hearing – Deafness, hard-of-hearing</a:t>
            </a:r>
          </a:p>
          <a:p>
            <a:pPr lvl="1"/>
            <a:r>
              <a:rPr lang="en-US" dirty="0">
                <a:latin typeface="Arial" panose="020B0604020202020204" pitchFamily="34" charset="0"/>
              </a:rPr>
              <a:t>Motor – inability to use mouse, slow response time, limited control</a:t>
            </a:r>
          </a:p>
          <a:p>
            <a:pPr lvl="1"/>
            <a:r>
              <a:rPr lang="en-US" b="0" i="0" dirty="0">
                <a:effectLst/>
                <a:latin typeface="Arial" panose="020B0604020202020204" pitchFamily="34" charset="0"/>
              </a:rPr>
              <a:t>Cognitive – learning, processing, interaction, and focus differences</a:t>
            </a:r>
          </a:p>
          <a:p>
            <a:pPr marL="0" indent="0" algn="r">
              <a:buNone/>
            </a:pPr>
            <a:r>
              <a:rPr lang="en-US" sz="2000" dirty="0">
                <a:latin typeface="Arial" panose="020B0604020202020204" pitchFamily="34" charset="0"/>
                <a:hlinkClick r:id="rId2"/>
              </a:rPr>
              <a:t>Wikipedia</a:t>
            </a:r>
            <a:r>
              <a:rPr lang="en-US" dirty="0">
                <a:latin typeface="Arial" panose="020B0604020202020204" pitchFamily="34" charset="0"/>
                <a:hlinkClick r:id="rId2"/>
              </a:rPr>
              <a:t> </a:t>
            </a:r>
            <a:endParaRPr lang="en-US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0873EC8-42E5-6848-AB5B-A2EC73BE4F4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B8EE153-BF0C-9B4F-8512-164F9C8D6C2E}" type="slidenum">
              <a:rPr kumimoji="0" lang="en-US" sz="1200" b="1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US" sz="1200" b="1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Open Sans Extrabold" panose="020B0606030504020204" pitchFamily="34" charset="0"/>
              <a:ea typeface="Open Sans Extrabold" panose="020B0606030504020204" pitchFamily="34" charset="0"/>
              <a:cs typeface="Open Sans Extrabold" panose="020B0606030504020204" pitchFamily="34" charset="0"/>
            </a:endParaRPr>
          </a:p>
        </p:txBody>
      </p:sp>
      <p:sp>
        <p:nvSpPr>
          <p:cNvPr id="9" name="Footer Placeholder 1">
            <a:extLst>
              <a:ext uri="{FF2B5EF4-FFF2-40B4-BE49-F238E27FC236}">
                <a16:creationId xmlns:a16="http://schemas.microsoft.com/office/drawing/2014/main" id="{8A912CE3-94B5-4C9F-839F-ACB5209455C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7848600" y="10160"/>
            <a:ext cx="3740727" cy="523240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9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Open Sans Condensed" panose="020B0606030504020204" pitchFamily="34" charset="0"/>
              </a:rPr>
              <a:t>Best Practices for Accessibility in Canvas</a:t>
            </a:r>
          </a:p>
        </p:txBody>
      </p:sp>
      <p:sp>
        <p:nvSpPr>
          <p:cNvPr id="10" name="Text Placeholder 16">
            <a:extLst>
              <a:ext uri="{FF2B5EF4-FFF2-40B4-BE49-F238E27FC236}">
                <a16:creationId xmlns:a16="http://schemas.microsoft.com/office/drawing/2014/main" id="{1897B52C-8F41-4AB2-B25C-EA36CA0CE9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2425700" y="0"/>
            <a:ext cx="3657600" cy="533400"/>
          </a:xfrm>
        </p:spPr>
        <p:txBody>
          <a:bodyPr/>
          <a:lstStyle/>
          <a:p>
            <a:r>
              <a:rPr lang="en-US" dirty="0"/>
              <a:t>Digital inclusion day</a:t>
            </a:r>
          </a:p>
        </p:txBody>
      </p:sp>
    </p:spTree>
    <p:extLst>
      <p:ext uri="{BB962C8B-B14F-4D97-AF65-F5344CB8AC3E}">
        <p14:creationId xmlns:p14="http://schemas.microsoft.com/office/powerpoint/2010/main" val="21354911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3B8D4A8A-A9C8-E545-9D5D-21811512EDC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800" b="1" dirty="0"/>
              <a:t>Why is student accessibility important?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088D306A-3780-4443-85E3-9DB0432BB11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>
                <a:latin typeface="Arial" panose="020B0604020202020204" pitchFamily="34" charset="0"/>
              </a:rPr>
              <a:t>Allows all students equal opportunity to </a:t>
            </a:r>
          </a:p>
          <a:p>
            <a:pPr marL="0" indent="0">
              <a:buNone/>
            </a:pPr>
            <a:endParaRPr lang="en-US" dirty="0">
              <a:latin typeface="Arial" panose="020B0604020202020204" pitchFamily="34" charset="0"/>
            </a:endParaRPr>
          </a:p>
          <a:p>
            <a:pPr lvl="4"/>
            <a:r>
              <a:rPr lang="en-US" sz="2800" dirty="0">
                <a:latin typeface="Arial" panose="020B0604020202020204" pitchFamily="34" charset="0"/>
              </a:rPr>
              <a:t>access course information, </a:t>
            </a:r>
          </a:p>
          <a:p>
            <a:pPr lvl="4"/>
            <a:r>
              <a:rPr lang="en-US" sz="2800" dirty="0">
                <a:latin typeface="Arial" panose="020B0604020202020204" pitchFamily="34" charset="0"/>
              </a:rPr>
              <a:t>interact with course content, and </a:t>
            </a:r>
          </a:p>
          <a:p>
            <a:pPr lvl="4"/>
            <a:r>
              <a:rPr lang="en-US" sz="2800" dirty="0">
                <a:latin typeface="Arial" panose="020B0604020202020204" pitchFamily="34" charset="0"/>
              </a:rPr>
              <a:t>participate in course activities </a:t>
            </a:r>
          </a:p>
          <a:p>
            <a:pPr marL="0" indent="0">
              <a:buNone/>
            </a:pPr>
            <a:r>
              <a:rPr lang="en-US" dirty="0">
                <a:latin typeface="Arial" panose="020B0604020202020204" pitchFamily="34" charset="0"/>
              </a:rPr>
              <a:t>							</a:t>
            </a:r>
          </a:p>
          <a:p>
            <a:pPr marL="0" indent="0">
              <a:buNone/>
            </a:pPr>
            <a:r>
              <a:rPr lang="en-US" dirty="0">
                <a:latin typeface="Arial" panose="020B0604020202020204" pitchFamily="34" charset="0"/>
              </a:rPr>
              <a:t>							so that they can succeed.</a:t>
            </a:r>
            <a:endParaRPr lang="en-US" b="0" i="0" dirty="0">
              <a:effectLst/>
              <a:latin typeface="Arial" panose="020B0604020202020204" pitchFamily="34" charset="0"/>
            </a:endParaRPr>
          </a:p>
          <a:p>
            <a:pPr marL="0" indent="0" algn="r">
              <a:buNone/>
            </a:pPr>
            <a:r>
              <a:rPr lang="en-US" dirty="0">
                <a:latin typeface="Arial" panose="020B0604020202020204" pitchFamily="34" charset="0"/>
                <a:hlinkClick r:id="rId2"/>
              </a:rPr>
              <a:t> </a:t>
            </a:r>
            <a:endParaRPr lang="en-US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0873EC8-42E5-6848-AB5B-A2EC73BE4F4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B8EE153-BF0C-9B4F-8512-164F9C8D6C2E}" type="slidenum">
              <a:rPr kumimoji="0" lang="en-US" sz="1200" b="1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200" b="1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Open Sans Extrabold" panose="020B0606030504020204" pitchFamily="34" charset="0"/>
              <a:ea typeface="Open Sans Extrabold" panose="020B0606030504020204" pitchFamily="34" charset="0"/>
              <a:cs typeface="Open Sans Extrabold" panose="020B0606030504020204" pitchFamily="34" charset="0"/>
            </a:endParaRPr>
          </a:p>
        </p:txBody>
      </p:sp>
      <p:sp>
        <p:nvSpPr>
          <p:cNvPr id="9" name="Footer Placeholder 1">
            <a:extLst>
              <a:ext uri="{FF2B5EF4-FFF2-40B4-BE49-F238E27FC236}">
                <a16:creationId xmlns:a16="http://schemas.microsoft.com/office/drawing/2014/main" id="{8A912CE3-94B5-4C9F-839F-ACB5209455C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7848600" y="10160"/>
            <a:ext cx="3740727" cy="523240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9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Open Sans Condensed" panose="020B0606030504020204" pitchFamily="34" charset="0"/>
              </a:rPr>
              <a:t>Best Practices for Accessibility in Canvas</a:t>
            </a:r>
          </a:p>
        </p:txBody>
      </p:sp>
      <p:sp>
        <p:nvSpPr>
          <p:cNvPr id="10" name="Text Placeholder 16">
            <a:extLst>
              <a:ext uri="{FF2B5EF4-FFF2-40B4-BE49-F238E27FC236}">
                <a16:creationId xmlns:a16="http://schemas.microsoft.com/office/drawing/2014/main" id="{1897B52C-8F41-4AB2-B25C-EA36CA0CE9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2425700" y="0"/>
            <a:ext cx="3657600" cy="533400"/>
          </a:xfrm>
        </p:spPr>
        <p:txBody>
          <a:bodyPr/>
          <a:lstStyle/>
          <a:p>
            <a:r>
              <a:rPr lang="en-US" dirty="0"/>
              <a:t>Digital inclusion day</a:t>
            </a:r>
          </a:p>
        </p:txBody>
      </p:sp>
    </p:spTree>
    <p:extLst>
      <p:ext uri="{BB962C8B-B14F-4D97-AF65-F5344CB8AC3E}">
        <p14:creationId xmlns:p14="http://schemas.microsoft.com/office/powerpoint/2010/main" val="23900699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Inverted="1"/>
      </p:transition>
    </mc:Choice>
    <mc:Fallback xmlns="">
      <p:transition spd="slow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C70AB8-5EC4-204A-A59C-48C3CF3CE71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0" y="2245809"/>
            <a:ext cx="9144000" cy="1564716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l">
              <a:lnSpc>
                <a:spcPct val="90000"/>
              </a:lnSpc>
            </a:pPr>
            <a:r>
              <a:rPr lang="en-US" b="0" i="0" u="none" strike="noStrike" kern="1200" spc="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Section 508, WCAG &amp; VPAT </a:t>
            </a:r>
            <a:endParaRPr lang="en-US" kern="1200">
              <a:solidFill>
                <a:schemeClr val="tx1"/>
              </a:solidFill>
              <a:latin typeface="+mj-lt"/>
              <a:ea typeface="+mj-ea"/>
              <a:cs typeface="+mj-cs"/>
            </a:endParaRPr>
          </a:p>
        </p:txBody>
      </p:sp>
      <p:sp>
        <p:nvSpPr>
          <p:cNvPr id="7" name="Freeform 14">
            <a:extLst>
              <a:ext uri="{FF2B5EF4-FFF2-40B4-BE49-F238E27FC236}">
                <a16:creationId xmlns:a16="http://schemas.microsoft.com/office/drawing/2014/main" id="{C66F2F30-5DC0-44A0-BFA6-E12F46ED16D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"/>
            <a:ext cx="5920619" cy="2130951"/>
          </a:xfrm>
          <a:custGeom>
            <a:avLst/>
            <a:gdLst>
              <a:gd name="connsiteX0" fmla="*/ 0 w 5920619"/>
              <a:gd name="connsiteY0" fmla="*/ 0 h 2130951"/>
              <a:gd name="connsiteX1" fmla="*/ 3191370 w 5920619"/>
              <a:gd name="connsiteY1" fmla="*/ 0 h 2130951"/>
              <a:gd name="connsiteX2" fmla="*/ 3346315 w 5920619"/>
              <a:gd name="connsiteY2" fmla="*/ 0 h 2130951"/>
              <a:gd name="connsiteX3" fmla="*/ 5920619 w 5920619"/>
              <a:gd name="connsiteY3" fmla="*/ 0 h 2130951"/>
              <a:gd name="connsiteX4" fmla="*/ 4936971 w 5920619"/>
              <a:gd name="connsiteY4" fmla="*/ 2130951 h 2130951"/>
              <a:gd name="connsiteX5" fmla="*/ 0 w 5920619"/>
              <a:gd name="connsiteY5" fmla="*/ 2130951 h 213095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920619" h="2130951">
                <a:moveTo>
                  <a:pt x="0" y="0"/>
                </a:moveTo>
                <a:lnTo>
                  <a:pt x="3191370" y="0"/>
                </a:lnTo>
                <a:lnTo>
                  <a:pt x="3346315" y="0"/>
                </a:lnTo>
                <a:lnTo>
                  <a:pt x="5920619" y="0"/>
                </a:lnTo>
                <a:lnTo>
                  <a:pt x="4936971" y="2130951"/>
                </a:lnTo>
                <a:lnTo>
                  <a:pt x="0" y="2130951"/>
                </a:lnTo>
                <a:close/>
              </a:path>
            </a:pathLst>
          </a:custGeom>
          <a:solidFill>
            <a:srgbClr val="59595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" name="Freeform 21">
            <a:extLst>
              <a:ext uri="{FF2B5EF4-FFF2-40B4-BE49-F238E27FC236}">
                <a16:creationId xmlns:a16="http://schemas.microsoft.com/office/drawing/2014/main" id="{85872F57-7F42-4F97-8391-DDC8D0054C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097839" y="0"/>
            <a:ext cx="7094160" cy="2130952"/>
          </a:xfrm>
          <a:custGeom>
            <a:avLst/>
            <a:gdLst>
              <a:gd name="connsiteX0" fmla="*/ 4417853 w 7094160"/>
              <a:gd name="connsiteY0" fmla="*/ 0 h 2130952"/>
              <a:gd name="connsiteX1" fmla="*/ 7094160 w 7094160"/>
              <a:gd name="connsiteY1" fmla="*/ 0 h 2130952"/>
              <a:gd name="connsiteX2" fmla="*/ 7094160 w 7094160"/>
              <a:gd name="connsiteY2" fmla="*/ 2130552 h 2130952"/>
              <a:gd name="connsiteX3" fmla="*/ 5920619 w 7094160"/>
              <a:gd name="connsiteY3" fmla="*/ 2130552 h 2130952"/>
              <a:gd name="connsiteX4" fmla="*/ 5920619 w 7094160"/>
              <a:gd name="connsiteY4" fmla="*/ 2130952 h 2130952"/>
              <a:gd name="connsiteX5" fmla="*/ 2729249 w 7094160"/>
              <a:gd name="connsiteY5" fmla="*/ 2130952 h 2130952"/>
              <a:gd name="connsiteX6" fmla="*/ 2574304 w 7094160"/>
              <a:gd name="connsiteY6" fmla="*/ 2130952 h 2130952"/>
              <a:gd name="connsiteX7" fmla="*/ 0 w 7094160"/>
              <a:gd name="connsiteY7" fmla="*/ 2130952 h 2130952"/>
              <a:gd name="connsiteX8" fmla="*/ 983648 w 7094160"/>
              <a:gd name="connsiteY8" fmla="*/ 1 h 2130952"/>
              <a:gd name="connsiteX9" fmla="*/ 4417853 w 7094160"/>
              <a:gd name="connsiteY9" fmla="*/ 1 h 213095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7094160" h="2130952">
                <a:moveTo>
                  <a:pt x="4417853" y="0"/>
                </a:moveTo>
                <a:lnTo>
                  <a:pt x="7094160" y="0"/>
                </a:lnTo>
                <a:lnTo>
                  <a:pt x="7094160" y="2130552"/>
                </a:lnTo>
                <a:lnTo>
                  <a:pt x="5920619" y="2130552"/>
                </a:lnTo>
                <a:lnTo>
                  <a:pt x="5920619" y="2130952"/>
                </a:lnTo>
                <a:lnTo>
                  <a:pt x="2729249" y="2130952"/>
                </a:lnTo>
                <a:lnTo>
                  <a:pt x="2574304" y="2130952"/>
                </a:lnTo>
                <a:lnTo>
                  <a:pt x="0" y="2130952"/>
                </a:lnTo>
                <a:lnTo>
                  <a:pt x="983648" y="1"/>
                </a:lnTo>
                <a:lnTo>
                  <a:pt x="4417853" y="1"/>
                </a:lnTo>
                <a:close/>
              </a:path>
            </a:pathLst>
          </a:custGeom>
          <a:solidFill>
            <a:srgbClr val="7F7F7F">
              <a:alpha val="4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 useBgFill="1">
        <p:nvSpPr>
          <p:cNvPr id="11" name="Freeform: Shape 10">
            <a:extLst>
              <a:ext uri="{FF2B5EF4-FFF2-40B4-BE49-F238E27FC236}">
                <a16:creationId xmlns:a16="http://schemas.microsoft.com/office/drawing/2014/main" id="{04DC2037-48A0-4F22-B9D4-8EAEBC780AB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6149721" y="4682920"/>
            <a:ext cx="4522796" cy="2175080"/>
          </a:xfrm>
          <a:custGeom>
            <a:avLst/>
            <a:gdLst>
              <a:gd name="connsiteX0" fmla="*/ 3515449 w 4522796"/>
              <a:gd name="connsiteY0" fmla="*/ 0 h 2175080"/>
              <a:gd name="connsiteX1" fmla="*/ 0 w 4522796"/>
              <a:gd name="connsiteY1" fmla="*/ 0 h 2175080"/>
              <a:gd name="connsiteX2" fmla="*/ 0 w 4522796"/>
              <a:gd name="connsiteY2" fmla="*/ 2175080 h 2175080"/>
              <a:gd name="connsiteX3" fmla="*/ 4522796 w 4522796"/>
              <a:gd name="connsiteY3" fmla="*/ 2175080 h 21750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4522796" h="2175080">
                <a:moveTo>
                  <a:pt x="3515449" y="0"/>
                </a:moveTo>
                <a:lnTo>
                  <a:pt x="0" y="0"/>
                </a:lnTo>
                <a:lnTo>
                  <a:pt x="0" y="2175080"/>
                </a:lnTo>
                <a:lnTo>
                  <a:pt x="4522796" y="2175080"/>
                </a:lnTo>
                <a:close/>
              </a:path>
            </a:pathLst>
          </a:cu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b="1"/>
          </a:p>
        </p:txBody>
      </p:sp>
      <p:sp>
        <p:nvSpPr>
          <p:cNvPr id="13" name="Freeform 22">
            <a:extLst>
              <a:ext uri="{FF2B5EF4-FFF2-40B4-BE49-F238E27FC236}">
                <a16:creationId xmlns:a16="http://schemas.microsoft.com/office/drawing/2014/main" id="{0006CBFD-ADA0-43D1-9332-9C34CA1C76E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266810" y="4682920"/>
            <a:ext cx="5925190" cy="2175080"/>
          </a:xfrm>
          <a:custGeom>
            <a:avLst/>
            <a:gdLst>
              <a:gd name="connsiteX0" fmla="*/ 1007347 w 5925190"/>
              <a:gd name="connsiteY0" fmla="*/ 0 h 2175080"/>
              <a:gd name="connsiteX1" fmla="*/ 5925190 w 5925190"/>
              <a:gd name="connsiteY1" fmla="*/ 0 h 2175080"/>
              <a:gd name="connsiteX2" fmla="*/ 5925190 w 5925190"/>
              <a:gd name="connsiteY2" fmla="*/ 2175080 h 2175080"/>
              <a:gd name="connsiteX3" fmla="*/ 0 w 5925190"/>
              <a:gd name="connsiteY3" fmla="*/ 2175080 h 21750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5925190" h="2175080">
                <a:moveTo>
                  <a:pt x="1007347" y="0"/>
                </a:moveTo>
                <a:lnTo>
                  <a:pt x="5925190" y="0"/>
                </a:lnTo>
                <a:lnTo>
                  <a:pt x="5925190" y="2175080"/>
                </a:lnTo>
                <a:lnTo>
                  <a:pt x="0" y="2175080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5" name="Freeform 25">
            <a:extLst>
              <a:ext uri="{FF2B5EF4-FFF2-40B4-BE49-F238E27FC236}">
                <a16:creationId xmlns:a16="http://schemas.microsoft.com/office/drawing/2014/main" id="{2B931666-F28F-45F3-A074-66D2272D580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682920"/>
            <a:ext cx="7114535" cy="2175080"/>
          </a:xfrm>
          <a:custGeom>
            <a:avLst/>
            <a:gdLst>
              <a:gd name="connsiteX0" fmla="*/ 0 w 7114535"/>
              <a:gd name="connsiteY0" fmla="*/ 0 h 2175080"/>
              <a:gd name="connsiteX1" fmla="*/ 1189345 w 7114535"/>
              <a:gd name="connsiteY1" fmla="*/ 0 h 2175080"/>
              <a:gd name="connsiteX2" fmla="*/ 7114535 w 7114535"/>
              <a:gd name="connsiteY2" fmla="*/ 0 h 2175080"/>
              <a:gd name="connsiteX3" fmla="*/ 6107188 w 7114535"/>
              <a:gd name="connsiteY3" fmla="*/ 2175080 h 2175080"/>
              <a:gd name="connsiteX4" fmla="*/ 1189345 w 7114535"/>
              <a:gd name="connsiteY4" fmla="*/ 2175080 h 2175080"/>
              <a:gd name="connsiteX5" fmla="*/ 0 w 7114535"/>
              <a:gd name="connsiteY5" fmla="*/ 2175080 h 21750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114535" h="2175080">
                <a:moveTo>
                  <a:pt x="0" y="0"/>
                </a:moveTo>
                <a:lnTo>
                  <a:pt x="1189345" y="0"/>
                </a:lnTo>
                <a:lnTo>
                  <a:pt x="7114535" y="0"/>
                </a:lnTo>
                <a:lnTo>
                  <a:pt x="6107188" y="2175080"/>
                </a:lnTo>
                <a:lnTo>
                  <a:pt x="1189345" y="2175080"/>
                </a:lnTo>
                <a:lnTo>
                  <a:pt x="0" y="2175080"/>
                </a:lnTo>
                <a:close/>
              </a:path>
            </a:pathLst>
          </a:custGeom>
          <a:solidFill>
            <a:srgbClr val="7F7F7F">
              <a:alpha val="4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58999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1AFF41-5C5B-487A-A883-7279270886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Section 508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5C00AC1A-3B4D-4152-847C-8792D37DE74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1" y="2301411"/>
            <a:ext cx="10893174" cy="3258109"/>
          </a:xfrm>
        </p:spPr>
        <p:txBody>
          <a:bodyPr>
            <a:normAutofit fontScale="92500" lnSpcReduction="10000"/>
          </a:bodyPr>
          <a:lstStyle/>
          <a:p>
            <a:endParaRPr lang="en-US" b="0" i="0" dirty="0">
              <a:solidFill>
                <a:srgbClr val="1B1B1B"/>
              </a:solidFill>
              <a:effectLst/>
              <a:latin typeface="Source Sans Pro Web"/>
            </a:endParaRPr>
          </a:p>
          <a:p>
            <a:r>
              <a:rPr lang="en-US" b="0" i="0" dirty="0">
                <a:solidFill>
                  <a:srgbClr val="1B1B1B"/>
                </a:solidFill>
                <a:effectLst/>
                <a:latin typeface="Source Sans Pro Web"/>
              </a:rPr>
              <a:t>Section 508 of the Rehabilitation Act (29 U.S.C. § 794d), amended by the Workforce Investment Act of 1998 (P.L. 105-220) </a:t>
            </a:r>
          </a:p>
          <a:p>
            <a:r>
              <a:rPr lang="en-US" b="0" i="0" dirty="0">
                <a:solidFill>
                  <a:srgbClr val="1B1B1B"/>
                </a:solidFill>
                <a:effectLst/>
                <a:latin typeface="Source Sans Pro Web"/>
              </a:rPr>
              <a:t>requires federal agencies to develop, procure, maintain and use information and communications technology (ICT) that is accessible to people with disabilities</a:t>
            </a:r>
          </a:p>
          <a:p>
            <a:r>
              <a:rPr lang="en-US" b="0" i="0" dirty="0">
                <a:solidFill>
                  <a:srgbClr val="1B1B1B"/>
                </a:solidFill>
                <a:effectLst/>
                <a:latin typeface="Source Sans Pro Web"/>
              </a:rPr>
              <a:t>regardless of whether or not they work for the federal government. </a:t>
            </a:r>
          </a:p>
          <a:p>
            <a:r>
              <a:rPr lang="en-US" dirty="0">
                <a:solidFill>
                  <a:srgbClr val="1B1B1B"/>
                </a:solidFill>
                <a:latin typeface="Source Sans Pro Web"/>
              </a:rPr>
              <a:t>Includes phones, internet, documents, trainings, soft/hardware, guides</a:t>
            </a:r>
            <a:endParaRPr lang="en-US" dirty="0"/>
          </a:p>
          <a:p>
            <a:pPr marL="0" indent="0">
              <a:buNone/>
            </a:pPr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0AEAA7E-4372-45B5-B637-F073C618B1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1" y="5757334"/>
            <a:ext cx="7923943" cy="498470"/>
          </a:xfrm>
        </p:spPr>
        <p:txBody>
          <a:bodyPr/>
          <a:lstStyle/>
          <a:p>
            <a:r>
              <a:rPr lang="en-US" dirty="0"/>
              <a:t>Best practices for accessibility in canvas</a:t>
            </a:r>
          </a:p>
        </p:txBody>
      </p:sp>
    </p:spTree>
    <p:extLst>
      <p:ext uri="{BB962C8B-B14F-4D97-AF65-F5344CB8AC3E}">
        <p14:creationId xmlns:p14="http://schemas.microsoft.com/office/powerpoint/2010/main" val="161054952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ageCurlDouble"/>
      </p:transition>
    </mc:Choice>
    <mc:Fallback xmlns="">
      <p:transition spd="slow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ECAF2F24-CDAF-42A2-8549-E49AAE4A293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6900" y="618161"/>
            <a:ext cx="10972800" cy="914401"/>
          </a:xfrm>
        </p:spPr>
        <p:txBody>
          <a:bodyPr/>
          <a:lstStyle/>
          <a:p>
            <a:r>
              <a:rPr lang="en-US" sz="5400" dirty="0">
                <a:latin typeface="Impact" panose="020B0806030902050204" pitchFamily="34" charset="0"/>
              </a:rPr>
              <a:t>WCAG</a:t>
            </a:r>
          </a:p>
        </p:txBody>
      </p:sp>
      <p:graphicFrame>
        <p:nvGraphicFramePr>
          <p:cNvPr id="13" name="Content Placeholder 4" descr="List of WCAG characteristics, i.e. from W3C, benchmark for accessibility, guidelines, 61+17 criteria">
            <a:extLst>
              <a:ext uri="{FF2B5EF4-FFF2-40B4-BE49-F238E27FC236}">
                <a16:creationId xmlns:a16="http://schemas.microsoft.com/office/drawing/2014/main" id="{6A9A931F-6F1C-431E-9BFC-5659A21055C7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885827772"/>
              </p:ext>
            </p:extLst>
          </p:nvPr>
        </p:nvGraphicFramePr>
        <p:xfrm>
          <a:off x="1024128" y="2286000"/>
          <a:ext cx="9720073" cy="402336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E9B49E11-C3E5-664B-A8F3-E9925CC7465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9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Open Sans Condensed" panose="020B0606030504020204" pitchFamily="34" charset="0"/>
              </a:rPr>
              <a:t>Best Practices for Accessibility in Canvas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0873EC8-42E5-6848-AB5B-A2EC73BE4F4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B8EE153-BF0C-9B4F-8512-164F9C8D6C2E}" type="slidenum">
              <a:rPr kumimoji="0" lang="en-US" sz="1200" b="1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US" sz="1200" b="1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Open Sans Extrabold" panose="020B0606030504020204" pitchFamily="34" charset="0"/>
              <a:ea typeface="Open Sans Extrabold" panose="020B0606030504020204" pitchFamily="34" charset="0"/>
              <a:cs typeface="Open Sans Extrabold" panose="020B0606030504020204" pitchFamily="34" charset="0"/>
            </a:endParaRPr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7E723EB4-5227-A549-87DB-C5E82A34953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/>
              <a:t>Digital inclusion day</a:t>
            </a:r>
          </a:p>
        </p:txBody>
      </p:sp>
    </p:spTree>
    <p:extLst>
      <p:ext uri="{BB962C8B-B14F-4D97-AF65-F5344CB8AC3E}">
        <p14:creationId xmlns:p14="http://schemas.microsoft.com/office/powerpoint/2010/main" val="7917577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:blinds dir="vert"/>
      </p:transition>
    </mc:Choice>
    <mc:Fallback xmlns="">
      <p:transition spd="slow">
        <p:blinds dir="vert"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60A23A-DEEB-455A-A9A5-1F32C700C82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302767"/>
            <a:ext cx="10972800" cy="1143000"/>
          </a:xfrm>
        </p:spPr>
        <p:txBody>
          <a:bodyPr/>
          <a:lstStyle/>
          <a:p>
            <a:r>
              <a:rPr lang="en-US" dirty="0"/>
              <a:t>WCAG Success criteria</a:t>
            </a:r>
          </a:p>
        </p:txBody>
      </p:sp>
      <p:pic>
        <p:nvPicPr>
          <p:cNvPr id="4" name="Content Placeholder 3" descr="Completed outline">
            <a:extLst>
              <a:ext uri="{FF2B5EF4-FFF2-40B4-BE49-F238E27FC236}">
                <a16:creationId xmlns:a16="http://schemas.microsoft.com/office/drawing/2014/main" id="{D713A3B3-0060-4E92-9E81-2CEB93AAFFD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381003" y="2127251"/>
            <a:ext cx="914400" cy="914400"/>
          </a:xfrm>
          <a:prstGeom prst="rect">
            <a:avLst/>
          </a:prstGeom>
        </p:spPr>
      </p:pic>
      <p:sp>
        <p:nvSpPr>
          <p:cNvPr id="6" name="Text Placeholder 6">
            <a:extLst>
              <a:ext uri="{FF2B5EF4-FFF2-40B4-BE49-F238E27FC236}">
                <a16:creationId xmlns:a16="http://schemas.microsoft.com/office/drawing/2014/main" id="{D623B52C-2CB3-408A-81D8-13EF8536D4DE}"/>
              </a:ext>
            </a:extLst>
          </p:cNvPr>
          <p:cNvSpPr txBox="1">
            <a:spLocks/>
          </p:cNvSpPr>
          <p:nvPr/>
        </p:nvSpPr>
        <p:spPr>
          <a:xfrm>
            <a:off x="1295403" y="2487613"/>
            <a:ext cx="2603497" cy="554038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accent1"/>
              </a:buClr>
              <a:buSzPct val="100000"/>
              <a:buFont typeface="Tw Cen MT" panose="020B0602020104020603" pitchFamily="34" charset="0"/>
              <a:buNone/>
              <a:defRPr sz="2000" b="1" i="0" kern="1200">
                <a:solidFill>
                  <a:schemeClr val="bg1"/>
                </a:solidFill>
                <a:latin typeface="Arial Black" panose="020B0604020202020204" pitchFamily="34" charset="0"/>
                <a:ea typeface="+mn-ea"/>
                <a:cs typeface="Arial Black" panose="020B0604020202020204" pitchFamily="34" charset="0"/>
              </a:defRPr>
            </a:lvl1pPr>
            <a:lvl2pPr marL="26517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480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9436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77724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91440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060704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216152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3624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rgbClr val="1CADE4"/>
              </a:buClr>
              <a:buSzPct val="100000"/>
              <a:buFont typeface="Tw Cen MT" panose="020B0602020104020603" pitchFamily="34" charset="0"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Arial Black" panose="020B0604020202020204" pitchFamily="34" charset="0"/>
                <a:ea typeface="+mn-ea"/>
              </a:rPr>
              <a:t>Sufficient</a:t>
            </a:r>
            <a:endParaRPr kumimoji="0" lang="en-US" sz="2000" b="1" i="0" u="none" strike="noStrike" kern="120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Arial Black" panose="020B0604020202020204" pitchFamily="34" charset="0"/>
              <a:ea typeface="+mn-ea"/>
            </a:endParaRP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7C79D7B1-455E-4ADF-8EAC-134C2679E668}"/>
              </a:ext>
            </a:extLst>
          </p:cNvPr>
          <p:cNvSpPr txBox="1">
            <a:spLocks/>
          </p:cNvSpPr>
          <p:nvPr/>
        </p:nvSpPr>
        <p:spPr>
          <a:xfrm>
            <a:off x="1295402" y="3041651"/>
            <a:ext cx="2603500" cy="554039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2000" kern="1200" cap="all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26517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480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9436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77724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91440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060704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216152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3624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rgbClr val="1CADE4"/>
              </a:buClr>
              <a:buSzPct val="100000"/>
              <a:buFont typeface="Arial" panose="020B0604020202020204" pitchFamily="34" charset="0"/>
              <a:buNone/>
              <a:tabLst/>
              <a:defRPr/>
            </a:pPr>
            <a:r>
              <a:rPr kumimoji="0" lang="en-US" sz="2000" b="0" i="0" u="none" strike="noStrike" kern="1200" cap="all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Tw Cen MT" panose="020B0602020104020603"/>
                <a:ea typeface="+mn-ea"/>
                <a:cs typeface="+mn-cs"/>
              </a:rPr>
              <a:t>success</a:t>
            </a:r>
            <a:endParaRPr kumimoji="0" lang="en-US" sz="2000" b="0" i="0" u="none" strike="noStrike" kern="1200" cap="all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Tw Cen MT" panose="020B0602020104020603"/>
              <a:ea typeface="+mn-ea"/>
              <a:cs typeface="+mn-cs"/>
            </a:endParaRP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080E2E6E-0D52-48A5-A6AF-7BF9B6C90407}"/>
              </a:ext>
            </a:extLst>
          </p:cNvPr>
          <p:cNvSpPr txBox="1">
            <a:spLocks/>
          </p:cNvSpPr>
          <p:nvPr/>
        </p:nvSpPr>
        <p:spPr>
          <a:xfrm>
            <a:off x="1190297" y="3558819"/>
            <a:ext cx="2603500" cy="1902542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26517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480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9436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77724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91440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060704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216152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3624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rgbClr val="1CADE4"/>
              </a:buClr>
              <a:buSzPct val="100000"/>
              <a:buFont typeface="Arial" panose="020B0604020202020204" pitchFamily="34" charset="0"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363636"/>
                </a:solidFill>
                <a:effectLst/>
                <a:uLnTx/>
                <a:uFillTx/>
                <a:latin typeface="Poppins" panose="00000500000000000000" pitchFamily="2" charset="0"/>
                <a:ea typeface="+mn-ea"/>
                <a:cs typeface="+mn-cs"/>
              </a:rPr>
              <a:t>Reliably make website more accessible, such as screen reader compatibility, option to enlarge font sizes, using clear colors and contrast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ysClr val="window" lastClr="FFFFFF"/>
              </a:solidFill>
              <a:effectLst/>
              <a:uLnTx/>
              <a:uFillTx/>
              <a:latin typeface="Tw Cen MT" panose="020B0602020104020603"/>
              <a:ea typeface="+mn-ea"/>
              <a:cs typeface="+mn-cs"/>
            </a:endParaRPr>
          </a:p>
        </p:txBody>
      </p:sp>
      <p:pic>
        <p:nvPicPr>
          <p:cNvPr id="10" name="Graphic 9" descr="Warning outline">
            <a:extLst>
              <a:ext uri="{FF2B5EF4-FFF2-40B4-BE49-F238E27FC236}">
                <a16:creationId xmlns:a16="http://schemas.microsoft.com/office/drawing/2014/main" id="{58A0EDC8-5A94-4043-94B3-B789AF66A0E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4874539" y="2294731"/>
            <a:ext cx="579437" cy="579437"/>
          </a:xfrm>
          <a:prstGeom prst="rect">
            <a:avLst/>
          </a:prstGeom>
        </p:spPr>
      </p:pic>
      <p:sp>
        <p:nvSpPr>
          <p:cNvPr id="12" name="Text Placeholder 12">
            <a:extLst>
              <a:ext uri="{FF2B5EF4-FFF2-40B4-BE49-F238E27FC236}">
                <a16:creationId xmlns:a16="http://schemas.microsoft.com/office/drawing/2014/main" id="{3D13117C-4D91-4EAE-AEE9-4847363999A6}"/>
              </a:ext>
            </a:extLst>
          </p:cNvPr>
          <p:cNvSpPr txBox="1">
            <a:spLocks/>
          </p:cNvSpPr>
          <p:nvPr/>
        </p:nvSpPr>
        <p:spPr>
          <a:xfrm>
            <a:off x="5573348" y="2476666"/>
            <a:ext cx="2603497" cy="554038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accent1"/>
              </a:buClr>
              <a:buSzPct val="100000"/>
              <a:buFont typeface="Tw Cen MT" panose="020B0602020104020603" pitchFamily="34" charset="0"/>
              <a:buNone/>
              <a:defRPr sz="2000" b="1" i="0" kern="1200">
                <a:solidFill>
                  <a:schemeClr val="bg1"/>
                </a:solidFill>
                <a:latin typeface="Arial Black" panose="020B0604020202020204" pitchFamily="34" charset="0"/>
                <a:ea typeface="+mn-ea"/>
                <a:cs typeface="Arial Black" panose="020B0604020202020204" pitchFamily="34" charset="0"/>
              </a:defRPr>
            </a:lvl1pPr>
            <a:lvl2pPr marL="26517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480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9436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77724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91440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060704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216152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3624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rgbClr val="1CADE4"/>
              </a:buClr>
              <a:buSzPct val="100000"/>
              <a:buFont typeface="Tw Cen MT" panose="020B0602020104020603" pitchFamily="34" charset="0"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Arial Black" panose="020B0604020202020204" pitchFamily="34" charset="0"/>
                <a:ea typeface="+mn-ea"/>
              </a:rPr>
              <a:t>Advisory</a:t>
            </a:r>
          </a:p>
        </p:txBody>
      </p:sp>
      <p:sp>
        <p:nvSpPr>
          <p:cNvPr id="14" name="Text Placeholder 13">
            <a:extLst>
              <a:ext uri="{FF2B5EF4-FFF2-40B4-BE49-F238E27FC236}">
                <a16:creationId xmlns:a16="http://schemas.microsoft.com/office/drawing/2014/main" id="{176C39CF-4750-4A8A-9B49-19D82E93532E}"/>
              </a:ext>
            </a:extLst>
          </p:cNvPr>
          <p:cNvSpPr txBox="1">
            <a:spLocks/>
          </p:cNvSpPr>
          <p:nvPr/>
        </p:nvSpPr>
        <p:spPr>
          <a:xfrm>
            <a:off x="5573346" y="3041651"/>
            <a:ext cx="2603500" cy="554039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2000" kern="1200" cap="all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26517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480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9436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77724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91440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060704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216152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3624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rgbClr val="1CADE4"/>
              </a:buClr>
              <a:buSzPct val="100000"/>
              <a:buFont typeface="Arial" panose="020B0604020202020204" pitchFamily="34" charset="0"/>
              <a:buNone/>
              <a:tabLst/>
              <a:defRPr/>
            </a:pPr>
            <a:r>
              <a:rPr kumimoji="0" lang="en-US" sz="2000" b="0" i="0" u="none" strike="noStrike" kern="1200" cap="all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Tw Cen MT" panose="020B0602020104020603"/>
                <a:ea typeface="+mn-ea"/>
                <a:cs typeface="+mn-cs"/>
              </a:rPr>
              <a:t>Recommendation</a:t>
            </a:r>
          </a:p>
        </p:txBody>
      </p:sp>
      <p:sp>
        <p:nvSpPr>
          <p:cNvPr id="16" name="Text Placeholder 14">
            <a:extLst>
              <a:ext uri="{FF2B5EF4-FFF2-40B4-BE49-F238E27FC236}">
                <a16:creationId xmlns:a16="http://schemas.microsoft.com/office/drawing/2014/main" id="{F86273B5-C1C3-4FE7-B11E-A17232D1B784}"/>
              </a:ext>
            </a:extLst>
          </p:cNvPr>
          <p:cNvSpPr txBox="1">
            <a:spLocks/>
          </p:cNvSpPr>
          <p:nvPr/>
        </p:nvSpPr>
        <p:spPr>
          <a:xfrm>
            <a:off x="5573345" y="3429000"/>
            <a:ext cx="2603500" cy="1902542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26517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480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9436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77724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91440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060704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216152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3624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rgbClr val="1CADE4"/>
              </a:buClr>
              <a:buSzPct val="100000"/>
              <a:buFont typeface="Arial" panose="020B0604020202020204" pitchFamily="34" charset="0"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srgbClr val="363636"/>
                </a:solidFill>
                <a:effectLst/>
                <a:uLnTx/>
                <a:uFillTx/>
                <a:latin typeface="Poppins" panose="00000500000000000000" pitchFamily="2" charset="0"/>
                <a:ea typeface="+mn-ea"/>
                <a:cs typeface="+mn-cs"/>
              </a:rPr>
              <a:t>Suggested ways to improve website but not as sufficient, such as newer tech that lacks testing or isn’t stable</a:t>
            </a:r>
          </a:p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rgbClr val="1CADE4"/>
              </a:buClr>
              <a:buSzPct val="100000"/>
              <a:buFont typeface="Arial" panose="020B0604020202020204" pitchFamily="34" charset="0"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ysClr val="window" lastClr="FFFFFF"/>
              </a:solidFill>
              <a:effectLst/>
              <a:uLnTx/>
              <a:uFillTx/>
              <a:latin typeface="Tw Cen MT" panose="020B0602020104020603"/>
              <a:ea typeface="+mn-ea"/>
              <a:cs typeface="+mn-cs"/>
            </a:endParaRPr>
          </a:p>
        </p:txBody>
      </p:sp>
      <p:pic>
        <p:nvPicPr>
          <p:cNvPr id="11" name="Graphic 10" descr="Badge Cross outline">
            <a:extLst>
              <a:ext uri="{FF2B5EF4-FFF2-40B4-BE49-F238E27FC236}">
                <a16:creationId xmlns:a16="http://schemas.microsoft.com/office/drawing/2014/main" id="{25E4E28F-22A9-4C9C-AE4E-5CE0E48ECE53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8724351" y="2294730"/>
            <a:ext cx="579437" cy="579437"/>
          </a:xfrm>
          <a:prstGeom prst="rect">
            <a:avLst/>
          </a:prstGeom>
        </p:spPr>
      </p:pic>
      <p:sp>
        <p:nvSpPr>
          <p:cNvPr id="13" name="Text Placeholder 9">
            <a:extLst>
              <a:ext uri="{FF2B5EF4-FFF2-40B4-BE49-F238E27FC236}">
                <a16:creationId xmlns:a16="http://schemas.microsoft.com/office/drawing/2014/main" id="{5362FFA6-A505-4015-B9AE-32DCAFC816E3}"/>
              </a:ext>
            </a:extLst>
          </p:cNvPr>
          <p:cNvSpPr txBox="1">
            <a:spLocks/>
          </p:cNvSpPr>
          <p:nvPr/>
        </p:nvSpPr>
        <p:spPr>
          <a:xfrm>
            <a:off x="9335885" y="2487613"/>
            <a:ext cx="2604092" cy="554038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accent1"/>
              </a:buClr>
              <a:buSzPct val="100000"/>
              <a:buFont typeface="Tw Cen MT" panose="020B0602020104020603" pitchFamily="34" charset="0"/>
              <a:buNone/>
              <a:defRPr sz="2000" b="1" i="0" kern="1200">
                <a:solidFill>
                  <a:schemeClr val="bg1"/>
                </a:solidFill>
                <a:latin typeface="Arial Black" panose="020B0604020202020204" pitchFamily="34" charset="0"/>
                <a:ea typeface="+mn-ea"/>
                <a:cs typeface="Arial Black" panose="020B0604020202020204" pitchFamily="34" charset="0"/>
              </a:defRPr>
            </a:lvl1pPr>
            <a:lvl2pPr marL="26517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480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9436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77724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91440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060704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216152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3624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rgbClr val="1CADE4"/>
              </a:buClr>
              <a:buSzPct val="100000"/>
              <a:buFont typeface="Tw Cen MT" panose="020B0602020104020603" pitchFamily="34" charset="0"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Arial Black" panose="020B0604020202020204" pitchFamily="34" charset="0"/>
                <a:ea typeface="+mn-ea"/>
              </a:rPr>
              <a:t>Failure</a:t>
            </a:r>
          </a:p>
        </p:txBody>
      </p:sp>
      <p:sp>
        <p:nvSpPr>
          <p:cNvPr id="15" name="Text Placeholder 10">
            <a:extLst>
              <a:ext uri="{FF2B5EF4-FFF2-40B4-BE49-F238E27FC236}">
                <a16:creationId xmlns:a16="http://schemas.microsoft.com/office/drawing/2014/main" id="{C64CB49D-C997-4F60-8634-F0BC321B87CF}"/>
              </a:ext>
            </a:extLst>
          </p:cNvPr>
          <p:cNvSpPr txBox="1">
            <a:spLocks/>
          </p:cNvSpPr>
          <p:nvPr/>
        </p:nvSpPr>
        <p:spPr>
          <a:xfrm>
            <a:off x="9335886" y="3042924"/>
            <a:ext cx="2603500" cy="554039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2000" kern="1200" cap="all" baseline="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26517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480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9436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77724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91440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060704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216152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3624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rgbClr val="1CADE4"/>
              </a:buClr>
              <a:buSzPct val="100000"/>
              <a:buFont typeface="Arial" panose="020B0604020202020204" pitchFamily="34" charset="0"/>
              <a:buNone/>
              <a:tabLst/>
              <a:defRPr/>
            </a:pPr>
            <a:r>
              <a:rPr kumimoji="0" lang="en-US" sz="2000" b="0" i="0" u="none" strike="noStrike" kern="1200" cap="all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Tw Cen MT" panose="020B0602020104020603"/>
                <a:ea typeface="+mn-ea"/>
                <a:cs typeface="+mn-cs"/>
              </a:rPr>
              <a:t>Barrier</a:t>
            </a:r>
          </a:p>
        </p:txBody>
      </p:sp>
      <p:sp>
        <p:nvSpPr>
          <p:cNvPr id="17" name="Text Placeholder 11">
            <a:extLst>
              <a:ext uri="{FF2B5EF4-FFF2-40B4-BE49-F238E27FC236}">
                <a16:creationId xmlns:a16="http://schemas.microsoft.com/office/drawing/2014/main" id="{EFE33CB4-9892-4271-9A7A-963567ED4357}"/>
              </a:ext>
            </a:extLst>
          </p:cNvPr>
          <p:cNvSpPr txBox="1">
            <a:spLocks/>
          </p:cNvSpPr>
          <p:nvPr/>
        </p:nvSpPr>
        <p:spPr>
          <a:xfrm>
            <a:off x="9335886" y="3558819"/>
            <a:ext cx="2603500" cy="1902542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8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26517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4480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59436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77724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914400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1060704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1216152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1362456" indent="-137160" algn="l" defTabSz="914400" rtl="0" eaLnBrk="1" latinLnBrk="0" hangingPunct="1">
              <a:lnSpc>
                <a:spcPct val="90000"/>
              </a:lnSpc>
              <a:spcBef>
                <a:spcPts val="200"/>
              </a:spcBef>
              <a:spcAft>
                <a:spcPts val="400"/>
              </a:spcAft>
              <a:buClr>
                <a:schemeClr val="accent1"/>
              </a:buClr>
              <a:buFont typeface="Wingdings 3" pitchFamily="18" charset="2"/>
              <a:buChar char=""/>
              <a:defRPr sz="1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200"/>
              </a:spcAft>
              <a:buClr>
                <a:srgbClr val="1CADE4"/>
              </a:buClr>
              <a:buSzPct val="100000"/>
              <a:buFont typeface="Arial" panose="020B0604020202020204" pitchFamily="34" charset="0"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>
                <a:ln>
                  <a:noFill/>
                </a:ln>
                <a:solidFill>
                  <a:srgbClr val="363636"/>
                </a:solidFill>
                <a:effectLst/>
                <a:uLnTx/>
                <a:uFillTx/>
                <a:latin typeface="Poppins" panose="00000500000000000000" pitchFamily="2" charset="0"/>
                <a:ea typeface="+mn-ea"/>
                <a:cs typeface="+mn-cs"/>
              </a:rPr>
              <a:t>Barriers stop website from becoming WCAG compliant unless an alternative is provided.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sysClr val="window" lastClr="FFFFFF"/>
              </a:solidFill>
              <a:effectLst/>
              <a:uLnTx/>
              <a:uFillTx/>
              <a:latin typeface="Tw Cen MT" panose="020B0602020104020603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7963002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ripple/>
      </p:transition>
    </mc:Choice>
    <mc:Fallback xmlns="">
      <p:transition spd="slow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1AFF41-5C5B-487A-A883-7279270886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VPAT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5C00AC1A-3B4D-4152-847C-8792D37DE74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85801" y="1376737"/>
            <a:ext cx="10893174" cy="4182784"/>
          </a:xfrm>
        </p:spPr>
        <p:txBody>
          <a:bodyPr>
            <a:normAutofit fontScale="85000" lnSpcReduction="20000"/>
          </a:bodyPr>
          <a:lstStyle/>
          <a:p>
            <a:endParaRPr lang="en-US" b="0" i="0" dirty="0">
              <a:solidFill>
                <a:srgbClr val="1B1B1B"/>
              </a:solidFill>
              <a:effectLst/>
              <a:latin typeface="Source Sans Pro Web"/>
            </a:endParaRPr>
          </a:p>
          <a:p>
            <a:endParaRPr lang="en-US" b="1" u="sng" dirty="0">
              <a:solidFill>
                <a:srgbClr val="1B1B1B"/>
              </a:solidFill>
              <a:latin typeface="Source Sans Pro Web"/>
            </a:endParaRPr>
          </a:p>
          <a:p>
            <a:r>
              <a:rPr lang="en-US" b="1" u="sng" dirty="0">
                <a:solidFill>
                  <a:srgbClr val="1B1B1B"/>
                </a:solidFill>
                <a:latin typeface="Source Sans Pro Web"/>
              </a:rPr>
              <a:t>V</a:t>
            </a:r>
            <a:r>
              <a:rPr lang="en-US" dirty="0">
                <a:solidFill>
                  <a:srgbClr val="1B1B1B"/>
                </a:solidFill>
                <a:latin typeface="Source Sans Pro Web"/>
              </a:rPr>
              <a:t>oluntary </a:t>
            </a:r>
            <a:r>
              <a:rPr lang="en-US" b="1" u="sng" dirty="0">
                <a:solidFill>
                  <a:srgbClr val="1B1B1B"/>
                </a:solidFill>
                <a:latin typeface="Source Sans Pro Web"/>
              </a:rPr>
              <a:t>p</a:t>
            </a:r>
            <a:r>
              <a:rPr lang="en-US" dirty="0">
                <a:solidFill>
                  <a:srgbClr val="1B1B1B"/>
                </a:solidFill>
                <a:latin typeface="Source Sans Pro Web"/>
              </a:rPr>
              <a:t>roduct </a:t>
            </a:r>
            <a:r>
              <a:rPr lang="en-US" b="1" u="sng" dirty="0">
                <a:solidFill>
                  <a:srgbClr val="1B1B1B"/>
                </a:solidFill>
                <a:latin typeface="Source Sans Pro Web"/>
              </a:rPr>
              <a:t>a</a:t>
            </a:r>
            <a:r>
              <a:rPr lang="en-US" dirty="0">
                <a:solidFill>
                  <a:srgbClr val="1B1B1B"/>
                </a:solidFill>
                <a:latin typeface="Source Sans Pro Web"/>
              </a:rPr>
              <a:t>ccessibility </a:t>
            </a:r>
            <a:r>
              <a:rPr lang="en-US" b="1" u="sng" dirty="0">
                <a:solidFill>
                  <a:srgbClr val="1B1B1B"/>
                </a:solidFill>
                <a:latin typeface="Source Sans Pro Web"/>
              </a:rPr>
              <a:t>t</a:t>
            </a:r>
            <a:r>
              <a:rPr lang="en-US" dirty="0">
                <a:solidFill>
                  <a:srgbClr val="1B1B1B"/>
                </a:solidFill>
                <a:latin typeface="Source Sans Pro Web"/>
              </a:rPr>
              <a:t>emplate</a:t>
            </a:r>
            <a:endParaRPr lang="en-US" b="0" i="0" dirty="0">
              <a:solidFill>
                <a:srgbClr val="1B1B1B"/>
              </a:solidFill>
              <a:effectLst/>
              <a:latin typeface="Source Sans Pro Web"/>
            </a:endParaRPr>
          </a:p>
          <a:p>
            <a:r>
              <a:rPr lang="en-US" b="0" i="0" dirty="0">
                <a:solidFill>
                  <a:srgbClr val="1B1B1B"/>
                </a:solidFill>
                <a:effectLst/>
                <a:latin typeface="Source Sans Pro Web"/>
              </a:rPr>
              <a:t>Critical component</a:t>
            </a:r>
            <a:r>
              <a:rPr lang="en-US" dirty="0">
                <a:solidFill>
                  <a:srgbClr val="1B1B1B"/>
                </a:solidFill>
                <a:latin typeface="Source Sans Pro Web"/>
              </a:rPr>
              <a:t> where accessibility is key concern</a:t>
            </a:r>
            <a:endParaRPr lang="en-US" b="0" i="0" dirty="0">
              <a:solidFill>
                <a:srgbClr val="1B1B1B"/>
              </a:solidFill>
              <a:effectLst/>
              <a:latin typeface="Source Sans Pro Web"/>
            </a:endParaRPr>
          </a:p>
          <a:p>
            <a:r>
              <a:rPr lang="en-US" dirty="0">
                <a:solidFill>
                  <a:srgbClr val="1B1B1B"/>
                </a:solidFill>
                <a:latin typeface="Source Sans Pro Web"/>
              </a:rPr>
              <a:t>Allows company/org to provide comprehensive analysis of product conformance to standards of section 508, WCAG, and EN 301</a:t>
            </a:r>
            <a:endParaRPr lang="en-US" b="0" i="0" dirty="0">
              <a:solidFill>
                <a:srgbClr val="1B1B1B"/>
              </a:solidFill>
              <a:effectLst/>
              <a:latin typeface="Source Sans Pro Web"/>
            </a:endParaRPr>
          </a:p>
          <a:p>
            <a:r>
              <a:rPr lang="en-US" b="0" i="0" dirty="0">
                <a:solidFill>
                  <a:srgbClr val="000000"/>
                </a:solidFill>
                <a:effectLst/>
                <a:latin typeface="UniversLight"/>
              </a:rPr>
              <a:t> </a:t>
            </a:r>
            <a:r>
              <a:rPr lang="en-US" dirty="0">
                <a:solidFill>
                  <a:srgbClr val="1B1B1B"/>
                </a:solidFill>
                <a:latin typeface="Source Sans Pro Web"/>
              </a:rPr>
              <a:t>details each aspect of the Section 508 requirements and how the product supports each criteria</a:t>
            </a:r>
          </a:p>
          <a:p>
            <a:r>
              <a:rPr lang="en-US" sz="2100" dirty="0">
                <a:solidFill>
                  <a:srgbClr val="1B1B1B"/>
                </a:solidFill>
                <a:latin typeface="Source Sans Pro Web"/>
              </a:rPr>
              <a:t>Created, owned, and maintained by the Information Technology Industry Council (ITIC)</a:t>
            </a:r>
          </a:p>
          <a:p>
            <a:r>
              <a:rPr lang="en-US" sz="2100" dirty="0">
                <a:solidFill>
                  <a:srgbClr val="1B1B1B"/>
                </a:solidFill>
                <a:latin typeface="Source Sans Pro Web"/>
              </a:rPr>
              <a:t>Goal: VPAT accurately reflects the current level of compliance of your product</a:t>
            </a:r>
          </a:p>
          <a:p>
            <a:endParaRPr lang="en-US" dirty="0"/>
          </a:p>
          <a:p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0AEAA7E-4372-45B5-B637-F073C618B1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1" y="5757334"/>
            <a:ext cx="7923943" cy="498470"/>
          </a:xfrm>
        </p:spPr>
        <p:txBody>
          <a:bodyPr/>
          <a:lstStyle/>
          <a:p>
            <a:r>
              <a:rPr lang="en-US" dirty="0"/>
              <a:t>Best practices for accessibility in canvas</a:t>
            </a:r>
          </a:p>
        </p:txBody>
      </p:sp>
    </p:spTree>
    <p:extLst>
      <p:ext uri="{BB962C8B-B14F-4D97-AF65-F5344CB8AC3E}">
        <p14:creationId xmlns:p14="http://schemas.microsoft.com/office/powerpoint/2010/main" val="40838272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500">
        <p:checker/>
      </p:transition>
    </mc:Choice>
    <mc:Fallback xmlns="">
      <p:transition spd="slow">
        <p:checker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4" name="Rectangle 14">
            <a:extLst>
              <a:ext uri="{FF2B5EF4-FFF2-40B4-BE49-F238E27FC236}">
                <a16:creationId xmlns:a16="http://schemas.microsoft.com/office/drawing/2014/main" id="{F0A604E4-7307-451C-93BE-F1F7E1BF3BF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2" y="0"/>
            <a:ext cx="12192004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Rectangle 16">
            <a:extLst>
              <a:ext uri="{FF2B5EF4-FFF2-40B4-BE49-F238E27FC236}">
                <a16:creationId xmlns:a16="http://schemas.microsoft.com/office/drawing/2014/main" id="{F7F3A0AA-35E5-4085-942B-73783903060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-1" y="5282344"/>
            <a:ext cx="12191998" cy="1590742"/>
          </a:xfrm>
          <a:prstGeom prst="rect">
            <a:avLst/>
          </a:prstGeom>
          <a:gradFill>
            <a:gsLst>
              <a:gs pos="34000">
                <a:srgbClr val="000000">
                  <a:alpha val="96000"/>
                </a:srgbClr>
              </a:gs>
              <a:gs pos="100000">
                <a:schemeClr val="accent1"/>
              </a:gs>
            </a:gsLst>
            <a:lin ang="8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ectangle 18">
            <a:extLst>
              <a:ext uri="{FF2B5EF4-FFF2-40B4-BE49-F238E27FC236}">
                <a16:creationId xmlns:a16="http://schemas.microsoft.com/office/drawing/2014/main" id="{402F5C38-C747-4173-ABBF-656E39E8213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-4" y="5282344"/>
            <a:ext cx="8115300" cy="1590742"/>
          </a:xfrm>
          <a:prstGeom prst="rect">
            <a:avLst/>
          </a:prstGeom>
          <a:gradFill>
            <a:gsLst>
              <a:gs pos="28000">
                <a:schemeClr val="accent1">
                  <a:lumMod val="75000"/>
                  <a:alpha val="59000"/>
                </a:schemeClr>
              </a:gs>
              <a:gs pos="100000">
                <a:srgbClr val="000000">
                  <a:alpha val="70000"/>
                </a:srgbClr>
              </a:gs>
            </a:gsLst>
            <a:lin ang="11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0">
            <a:extLst>
              <a:ext uri="{FF2B5EF4-FFF2-40B4-BE49-F238E27FC236}">
                <a16:creationId xmlns:a16="http://schemas.microsoft.com/office/drawing/2014/main" id="{E37EECFC-A684-4391-AE85-4CDAF5565F6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-4" y="5282344"/>
            <a:ext cx="12191998" cy="1590742"/>
          </a:xfrm>
          <a:prstGeom prst="rect">
            <a:avLst/>
          </a:prstGeom>
          <a:gradFill>
            <a:gsLst>
              <a:gs pos="0">
                <a:srgbClr val="000000">
                  <a:alpha val="71765"/>
                </a:srgbClr>
              </a:gs>
              <a:gs pos="100000">
                <a:schemeClr val="accent1">
                  <a:alpha val="0"/>
                </a:schemeClr>
              </a:gs>
            </a:gsLst>
            <a:lin ang="156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 Placeholder 16">
            <a:extLst>
              <a:ext uri="{FF2B5EF4-FFF2-40B4-BE49-F238E27FC236}">
                <a16:creationId xmlns:a16="http://schemas.microsoft.com/office/drawing/2014/main" id="{1897B52C-8F41-4AB2-B25C-EA36CA0CE9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8456522" y="5633765"/>
            <a:ext cx="3408555" cy="873612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  <a:spcBef>
                <a:spcPts val="1000"/>
              </a:spcBef>
            </a:pPr>
            <a:r>
              <a:rPr lang="en-US" sz="2000" kern="1200">
                <a:solidFill>
                  <a:srgbClr val="FFFFFF"/>
                </a:solidFill>
                <a:latin typeface="+mn-lt"/>
                <a:ea typeface="+mn-ea"/>
                <a:cs typeface="+mn-cs"/>
              </a:rPr>
              <a:t>Digital inclusion day</a:t>
            </a:r>
          </a:p>
        </p:txBody>
      </p:sp>
      <p:sp>
        <p:nvSpPr>
          <p:cNvPr id="9" name="Footer Placeholder 1">
            <a:extLst>
              <a:ext uri="{FF2B5EF4-FFF2-40B4-BE49-F238E27FC236}">
                <a16:creationId xmlns:a16="http://schemas.microsoft.com/office/drawing/2014/main" id="{8A912CE3-94B5-4C9F-839F-ACB5209455C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 rot="5400000">
            <a:off x="-1828800" y="2002536"/>
            <a:ext cx="4114800" cy="365760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R="0" lvl="0" indent="0" algn="l" defTabSz="914400" fontAlgn="auto">
              <a:spcBef>
                <a:spcPts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1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lumMod val="50000"/>
                    <a:lumOff val="50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Best Practices for Accessibility in Canvas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0873EC8-42E5-6848-AB5B-A2EC73BE4F4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04319" y="6455664"/>
            <a:ext cx="448056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R="0" lvl="0" indent="0" defTabSz="914400" fontAlgn="auto">
              <a:spcBef>
                <a:spcPts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fld id="{4B8EE153-BF0C-9B4F-8512-164F9C8D6C2E}" type="slidenum">
              <a:rPr kumimoji="0" lang="en-US" sz="1100" b="1" i="0" u="none" strike="noStrike" cap="none" spc="0" normalizeH="0" baseline="0" noProof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R="0" lvl="0" indent="0" defTabSz="914400" fontAlgn="auto">
                <a:spcBef>
                  <a:spcPts val="0"/>
                </a:spcBef>
                <a:spcAft>
                  <a:spcPts val="600"/>
                </a:spcAft>
                <a:buClrTx/>
                <a:buSzTx/>
                <a:buFontTx/>
                <a:buNone/>
                <a:tabLst/>
                <a:defRPr/>
              </a:pPr>
              <a:t>11</a:t>
            </a:fld>
            <a:endParaRPr kumimoji="0" lang="en-US" sz="1100" b="1" i="0" u="none" strike="noStrike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3B8D4A8A-A9C8-E545-9D5D-21811512EDC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99714" y="5490971"/>
            <a:ext cx="6962072" cy="1159200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</a:pPr>
            <a:r>
              <a:rPr lang="en-US" sz="4000" b="1" kern="1200">
                <a:solidFill>
                  <a:srgbClr val="FFFFFF"/>
                </a:solidFill>
                <a:latin typeface="+mj-lt"/>
                <a:ea typeface="+mj-ea"/>
                <a:cs typeface="+mj-cs"/>
              </a:rPr>
              <a:t>VPAT Example</a:t>
            </a:r>
          </a:p>
        </p:txBody>
      </p:sp>
      <p:pic>
        <p:nvPicPr>
          <p:cNvPr id="4" name="Content Placeholder 3" descr="Example of VPAT Report Title Page­">
            <a:extLst>
              <a:ext uri="{FF2B5EF4-FFF2-40B4-BE49-F238E27FC236}">
                <a16:creationId xmlns:a16="http://schemas.microsoft.com/office/drawing/2014/main" id="{0B74C149-8941-4E3F-B351-AE187C9C410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639120" y="390832"/>
            <a:ext cx="7006378" cy="45191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54723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switch dir="r"/>
      </p:transition>
    </mc:Choice>
    <mc:Fallback xmlns="">
      <p:transition spd="slow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75" name="Rectangle 66">
            <a:extLst>
              <a:ext uri="{FF2B5EF4-FFF2-40B4-BE49-F238E27FC236}">
                <a16:creationId xmlns:a16="http://schemas.microsoft.com/office/drawing/2014/main" id="{BCED4D40-4B67-4331-AC48-79B82B4A47D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3B8D4A8A-A9C8-E545-9D5D-21811512EDC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8881" y="417576"/>
            <a:ext cx="10909640" cy="1249394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>
              <a:lnSpc>
                <a:spcPct val="90000"/>
              </a:lnSpc>
            </a:pPr>
            <a:r>
              <a:rPr lang="en-US" sz="6600" b="1" kern="120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VPAT Example 2</a:t>
            </a:r>
          </a:p>
        </p:txBody>
      </p:sp>
      <p:sp>
        <p:nvSpPr>
          <p:cNvPr id="10" name="Text Placeholder 16">
            <a:extLst>
              <a:ext uri="{FF2B5EF4-FFF2-40B4-BE49-F238E27FC236}">
                <a16:creationId xmlns:a16="http://schemas.microsoft.com/office/drawing/2014/main" id="{1897B52C-8F41-4AB2-B25C-EA36CA0CE9D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38881" y="1809541"/>
            <a:ext cx="10909643" cy="687406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>
              <a:lnSpc>
                <a:spcPct val="90000"/>
              </a:lnSpc>
              <a:spcBef>
                <a:spcPts val="1000"/>
              </a:spcBef>
            </a:pPr>
            <a:r>
              <a:rPr lang="en-US" sz="2400" kern="1200">
                <a:solidFill>
                  <a:schemeClr val="tx1"/>
                </a:solidFill>
                <a:latin typeface="+mn-lt"/>
                <a:ea typeface="+mn-ea"/>
                <a:cs typeface="+mn-cs"/>
              </a:rPr>
              <a:t>Digital inclusion day</a:t>
            </a:r>
          </a:p>
        </p:txBody>
      </p:sp>
      <p:sp>
        <p:nvSpPr>
          <p:cNvPr id="76" name="sketch line">
            <a:extLst>
              <a:ext uri="{FF2B5EF4-FFF2-40B4-BE49-F238E27FC236}">
                <a16:creationId xmlns:a16="http://schemas.microsoft.com/office/drawing/2014/main" id="{670CEDEF-4F34-412E-84EE-329C1E936AF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807702" y="1733454"/>
            <a:ext cx="4572000" cy="18288"/>
          </a:xfrm>
          <a:custGeom>
            <a:avLst/>
            <a:gdLst>
              <a:gd name="connsiteX0" fmla="*/ 0 w 4572000"/>
              <a:gd name="connsiteY0" fmla="*/ 0 h 18288"/>
              <a:gd name="connsiteX1" fmla="*/ 515983 w 4572000"/>
              <a:gd name="connsiteY1" fmla="*/ 0 h 18288"/>
              <a:gd name="connsiteX2" fmla="*/ 1031966 w 4572000"/>
              <a:gd name="connsiteY2" fmla="*/ 0 h 18288"/>
              <a:gd name="connsiteX3" fmla="*/ 1639389 w 4572000"/>
              <a:gd name="connsiteY3" fmla="*/ 0 h 18288"/>
              <a:gd name="connsiteX4" fmla="*/ 2383971 w 4572000"/>
              <a:gd name="connsiteY4" fmla="*/ 0 h 18288"/>
              <a:gd name="connsiteX5" fmla="*/ 2945674 w 4572000"/>
              <a:gd name="connsiteY5" fmla="*/ 0 h 18288"/>
              <a:gd name="connsiteX6" fmla="*/ 3507377 w 4572000"/>
              <a:gd name="connsiteY6" fmla="*/ 0 h 18288"/>
              <a:gd name="connsiteX7" fmla="*/ 4572000 w 4572000"/>
              <a:gd name="connsiteY7" fmla="*/ 0 h 18288"/>
              <a:gd name="connsiteX8" fmla="*/ 4572000 w 4572000"/>
              <a:gd name="connsiteY8" fmla="*/ 18288 h 18288"/>
              <a:gd name="connsiteX9" fmla="*/ 3873137 w 4572000"/>
              <a:gd name="connsiteY9" fmla="*/ 18288 h 18288"/>
              <a:gd name="connsiteX10" fmla="*/ 3311434 w 4572000"/>
              <a:gd name="connsiteY10" fmla="*/ 18288 h 18288"/>
              <a:gd name="connsiteX11" fmla="*/ 2749731 w 4572000"/>
              <a:gd name="connsiteY11" fmla="*/ 18288 h 18288"/>
              <a:gd name="connsiteX12" fmla="*/ 2050869 w 4572000"/>
              <a:gd name="connsiteY12" fmla="*/ 18288 h 18288"/>
              <a:gd name="connsiteX13" fmla="*/ 1306286 w 4572000"/>
              <a:gd name="connsiteY13" fmla="*/ 18288 h 18288"/>
              <a:gd name="connsiteX14" fmla="*/ 790303 w 4572000"/>
              <a:gd name="connsiteY14" fmla="*/ 18288 h 18288"/>
              <a:gd name="connsiteX15" fmla="*/ 0 w 4572000"/>
              <a:gd name="connsiteY15" fmla="*/ 18288 h 18288"/>
              <a:gd name="connsiteX16" fmla="*/ 0 w 4572000"/>
              <a:gd name="connsiteY16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4572000" h="18288" fill="none" extrusionOk="0">
                <a:moveTo>
                  <a:pt x="0" y="0"/>
                </a:moveTo>
                <a:cubicBezTo>
                  <a:pt x="105156" y="-20963"/>
                  <a:pt x="340432" y="822"/>
                  <a:pt x="515983" y="0"/>
                </a:cubicBezTo>
                <a:cubicBezTo>
                  <a:pt x="691534" y="-822"/>
                  <a:pt x="850679" y="16479"/>
                  <a:pt x="1031966" y="0"/>
                </a:cubicBezTo>
                <a:cubicBezTo>
                  <a:pt x="1213253" y="-16479"/>
                  <a:pt x="1443646" y="-18730"/>
                  <a:pt x="1639389" y="0"/>
                </a:cubicBezTo>
                <a:cubicBezTo>
                  <a:pt x="1835132" y="18730"/>
                  <a:pt x="2159975" y="18531"/>
                  <a:pt x="2383971" y="0"/>
                </a:cubicBezTo>
                <a:cubicBezTo>
                  <a:pt x="2607967" y="-18531"/>
                  <a:pt x="2719096" y="-12030"/>
                  <a:pt x="2945674" y="0"/>
                </a:cubicBezTo>
                <a:cubicBezTo>
                  <a:pt x="3172252" y="12030"/>
                  <a:pt x="3269167" y="27666"/>
                  <a:pt x="3507377" y="0"/>
                </a:cubicBezTo>
                <a:cubicBezTo>
                  <a:pt x="3745587" y="-27666"/>
                  <a:pt x="4116741" y="18705"/>
                  <a:pt x="4572000" y="0"/>
                </a:cubicBezTo>
                <a:cubicBezTo>
                  <a:pt x="4572895" y="8974"/>
                  <a:pt x="4571454" y="9359"/>
                  <a:pt x="4572000" y="18288"/>
                </a:cubicBezTo>
                <a:cubicBezTo>
                  <a:pt x="4374698" y="3942"/>
                  <a:pt x="4098874" y="-11042"/>
                  <a:pt x="3873137" y="18288"/>
                </a:cubicBezTo>
                <a:cubicBezTo>
                  <a:pt x="3647400" y="47618"/>
                  <a:pt x="3517055" y="5421"/>
                  <a:pt x="3311434" y="18288"/>
                </a:cubicBezTo>
                <a:cubicBezTo>
                  <a:pt x="3105813" y="31155"/>
                  <a:pt x="3025168" y="17856"/>
                  <a:pt x="2749731" y="18288"/>
                </a:cubicBezTo>
                <a:cubicBezTo>
                  <a:pt x="2474294" y="18720"/>
                  <a:pt x="2291766" y="-14168"/>
                  <a:pt x="2050869" y="18288"/>
                </a:cubicBezTo>
                <a:cubicBezTo>
                  <a:pt x="1809972" y="50744"/>
                  <a:pt x="1540276" y="46798"/>
                  <a:pt x="1306286" y="18288"/>
                </a:cubicBezTo>
                <a:cubicBezTo>
                  <a:pt x="1072296" y="-10222"/>
                  <a:pt x="972445" y="19645"/>
                  <a:pt x="790303" y="18288"/>
                </a:cubicBezTo>
                <a:cubicBezTo>
                  <a:pt x="608161" y="16931"/>
                  <a:pt x="200981" y="8241"/>
                  <a:pt x="0" y="18288"/>
                </a:cubicBezTo>
                <a:cubicBezTo>
                  <a:pt x="-229" y="14222"/>
                  <a:pt x="509" y="5816"/>
                  <a:pt x="0" y="0"/>
                </a:cubicBezTo>
                <a:close/>
              </a:path>
              <a:path w="4572000" h="18288" stroke="0" extrusionOk="0">
                <a:moveTo>
                  <a:pt x="0" y="0"/>
                </a:moveTo>
                <a:cubicBezTo>
                  <a:pt x="143285" y="-9565"/>
                  <a:pt x="327959" y="-11498"/>
                  <a:pt x="561703" y="0"/>
                </a:cubicBezTo>
                <a:cubicBezTo>
                  <a:pt x="795447" y="11498"/>
                  <a:pt x="838260" y="18255"/>
                  <a:pt x="1077686" y="0"/>
                </a:cubicBezTo>
                <a:cubicBezTo>
                  <a:pt x="1317112" y="-18255"/>
                  <a:pt x="1437472" y="23514"/>
                  <a:pt x="1639389" y="0"/>
                </a:cubicBezTo>
                <a:cubicBezTo>
                  <a:pt x="1841306" y="-23514"/>
                  <a:pt x="2037142" y="-12551"/>
                  <a:pt x="2292531" y="0"/>
                </a:cubicBezTo>
                <a:cubicBezTo>
                  <a:pt x="2547920" y="12551"/>
                  <a:pt x="2810436" y="-20352"/>
                  <a:pt x="2991394" y="0"/>
                </a:cubicBezTo>
                <a:cubicBezTo>
                  <a:pt x="3172352" y="20352"/>
                  <a:pt x="3530025" y="-13347"/>
                  <a:pt x="3735977" y="0"/>
                </a:cubicBezTo>
                <a:cubicBezTo>
                  <a:pt x="3941929" y="13347"/>
                  <a:pt x="4161497" y="34086"/>
                  <a:pt x="4572000" y="0"/>
                </a:cubicBezTo>
                <a:cubicBezTo>
                  <a:pt x="4571545" y="6162"/>
                  <a:pt x="4571903" y="11775"/>
                  <a:pt x="4572000" y="18288"/>
                </a:cubicBezTo>
                <a:cubicBezTo>
                  <a:pt x="4228040" y="36490"/>
                  <a:pt x="4199736" y="42557"/>
                  <a:pt x="3873137" y="18288"/>
                </a:cubicBezTo>
                <a:cubicBezTo>
                  <a:pt x="3546538" y="-5981"/>
                  <a:pt x="3472124" y="16809"/>
                  <a:pt x="3128554" y="18288"/>
                </a:cubicBezTo>
                <a:cubicBezTo>
                  <a:pt x="2784984" y="19767"/>
                  <a:pt x="2735896" y="-17781"/>
                  <a:pt x="2383971" y="18288"/>
                </a:cubicBezTo>
                <a:cubicBezTo>
                  <a:pt x="2032046" y="54357"/>
                  <a:pt x="2019324" y="2920"/>
                  <a:pt x="1867989" y="18288"/>
                </a:cubicBezTo>
                <a:cubicBezTo>
                  <a:pt x="1716654" y="33656"/>
                  <a:pt x="1418675" y="32575"/>
                  <a:pt x="1169126" y="18288"/>
                </a:cubicBezTo>
                <a:cubicBezTo>
                  <a:pt x="919577" y="4001"/>
                  <a:pt x="798537" y="16165"/>
                  <a:pt x="561703" y="18288"/>
                </a:cubicBezTo>
                <a:cubicBezTo>
                  <a:pt x="324869" y="20411"/>
                  <a:pt x="221395" y="-912"/>
                  <a:pt x="0" y="18288"/>
                </a:cubicBezTo>
                <a:cubicBezTo>
                  <a:pt x="766" y="10800"/>
                  <a:pt x="-457" y="8180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2727557108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8" name="Picture 17" descr="Example of VPAT Evaluation of Criteria">
            <a:extLst>
              <a:ext uri="{FF2B5EF4-FFF2-40B4-BE49-F238E27FC236}">
                <a16:creationId xmlns:a16="http://schemas.microsoft.com/office/drawing/2014/main" id="{01F790C3-7763-4CA3-8C33-40023D41925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20040" y="2780934"/>
            <a:ext cx="11548872" cy="3291429"/>
          </a:xfrm>
          <a:prstGeom prst="rect">
            <a:avLst/>
          </a:prstGeom>
        </p:spPr>
      </p:pic>
      <p:sp>
        <p:nvSpPr>
          <p:cNvPr id="9" name="Footer Placeholder 1">
            <a:extLst>
              <a:ext uri="{FF2B5EF4-FFF2-40B4-BE49-F238E27FC236}">
                <a16:creationId xmlns:a16="http://schemas.microsoft.com/office/drawing/2014/main" id="{8A912CE3-94B5-4C9F-839F-ACB5209455C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R="0" lvl="0" indent="0" algn="ctr" defTabSz="914400" fontAlgn="auto">
              <a:spcBef>
                <a:spcPts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1" i="0" u="none" strike="noStrike" kern="1200" cap="none" spc="0" normalizeH="0" baseline="0" noProof="0">
                <a:ln>
                  <a:noFill/>
                </a:ln>
                <a:solidFill>
                  <a:schemeClr val="tx1">
                    <a:tint val="75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Best Practices for Accessibility in Canvas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0873EC8-42E5-6848-AB5B-A2EC73BE4F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R="0" lvl="0" indent="0" defTabSz="914400" fontAlgn="auto">
              <a:spcBef>
                <a:spcPts val="0"/>
              </a:spcBef>
              <a:spcAft>
                <a:spcPts val="600"/>
              </a:spcAft>
              <a:buClrTx/>
              <a:buSzTx/>
              <a:buFontTx/>
              <a:buNone/>
              <a:tabLst/>
              <a:defRPr/>
            </a:pPr>
            <a:fld id="{4B8EE153-BF0C-9B4F-8512-164F9C8D6C2E}" type="slidenum">
              <a:rPr kumimoji="0" lang="en-US" b="1" i="0" u="none" strike="noStrike" cap="none" spc="0" normalizeH="0" baseline="0" noProof="0">
                <a:ln>
                  <a:noFill/>
                </a:ln>
                <a:solidFill>
                  <a:schemeClr val="tx1">
                    <a:tint val="75000"/>
                  </a:schemeClr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R="0" lvl="0" indent="0" defTabSz="914400" fontAlgn="auto">
                <a:spcBef>
                  <a:spcPts val="0"/>
                </a:spcBef>
                <a:spcAft>
                  <a:spcPts val="600"/>
                </a:spcAft>
                <a:buClrTx/>
                <a:buSzTx/>
                <a:buFontTx/>
                <a:buNone/>
                <a:tabLst/>
                <a:defRPr/>
              </a:pPr>
              <a:t>12</a:t>
            </a:fld>
            <a:endParaRPr kumimoji="0" lang="en-US" b="1" i="0" u="none" strike="noStrike" cap="none" spc="0" normalizeH="0" baseline="0" noProof="0">
              <a:ln>
                <a:noFill/>
              </a:ln>
              <a:solidFill>
                <a:schemeClr val="tx1">
                  <a:tint val="75000"/>
                </a:schemeClr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4662531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flip dir="r"/>
      </p:transition>
    </mc:Choice>
    <mc:Fallback xmlns="">
      <p:transition spd="slow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3">
            <a:duotone>
              <a:schemeClr val="bg1">
                <a:shade val="48000"/>
                <a:satMod val="110000"/>
                <a:lumMod val="40000"/>
              </a:schemeClr>
              <a:schemeClr val="bg1">
                <a:tint val="90000"/>
                <a:lumMod val="106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" name="Picture 21">
            <a:extLst>
              <a:ext uri="{FF2B5EF4-FFF2-40B4-BE49-F238E27FC236}">
                <a16:creationId xmlns:a16="http://schemas.microsoft.com/office/drawing/2014/main" id="{1D7BE49D-A34B-4F25-BC8C-CE9E2B37FAA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 useBgFill="1">
        <p:nvSpPr>
          <p:cNvPr id="32" name="Rectangle 23">
            <a:extLst>
              <a:ext uri="{FF2B5EF4-FFF2-40B4-BE49-F238E27FC236}">
                <a16:creationId xmlns:a16="http://schemas.microsoft.com/office/drawing/2014/main" id="{66DFDEE3-F2F4-48C9-8222-CA273412CD3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1979952" cy="6644081"/>
          </a:xfrm>
          <a:prstGeom prst="rect">
            <a:avLst/>
          </a:prstGeom>
          <a:ln>
            <a:noFill/>
          </a:ln>
          <a:effectLst>
            <a:outerShdw blurRad="98425" dist="76200" dir="4380000" algn="tl" rotWithShape="0">
              <a:srgbClr val="000000">
                <a:alpha val="68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F6B64640-D8D0-F8C7-D573-52D904961B6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10947" r="28902" b="-1"/>
          <a:stretch/>
        </p:blipFill>
        <p:spPr>
          <a:xfrm>
            <a:off x="6327849" y="234347"/>
            <a:ext cx="5146360" cy="5903415"/>
          </a:xfrm>
          <a:prstGeom prst="rect">
            <a:avLst/>
          </a:prstGeom>
          <a:ln>
            <a:noFill/>
          </a:ln>
        </p:spPr>
      </p:pic>
      <p:sp>
        <p:nvSpPr>
          <p:cNvPr id="33" name="Freeform 9">
            <a:extLst>
              <a:ext uri="{FF2B5EF4-FFF2-40B4-BE49-F238E27FC236}">
                <a16:creationId xmlns:a16="http://schemas.microsoft.com/office/drawing/2014/main" id="{95A09B00-70D2-4998-8FA5-3A8ED576D9B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25397" y="0"/>
            <a:ext cx="11773291" cy="6419514"/>
          </a:xfrm>
          <a:custGeom>
            <a:avLst/>
            <a:gdLst/>
            <a:ahLst/>
            <a:cxnLst/>
            <a:rect l="l" t="t" r="r" b="b"/>
            <a:pathLst>
              <a:path w="11773291" h="6419514">
                <a:moveTo>
                  <a:pt x="11750059" y="0"/>
                </a:moveTo>
                <a:lnTo>
                  <a:pt x="11773291" y="6419514"/>
                </a:lnTo>
                <a:lnTo>
                  <a:pt x="0" y="6411047"/>
                </a:lnTo>
              </a:path>
            </a:pathLst>
          </a:custGeom>
          <a:ln w="82550">
            <a:solidFill>
              <a:schemeClr val="tx1">
                <a:lumMod val="50000"/>
                <a:lumOff val="50000"/>
              </a:schemeClr>
            </a:solidFill>
            <a:miter lim="800000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sp>
      <p:sp>
        <p:nvSpPr>
          <p:cNvPr id="34" name="Rectangle 27">
            <a:extLst>
              <a:ext uri="{FF2B5EF4-FFF2-40B4-BE49-F238E27FC236}">
                <a16:creationId xmlns:a16="http://schemas.microsoft.com/office/drawing/2014/main" id="{4B5FB9F9-CCF5-4072-83C3-3B45E1409F7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0" y="0"/>
            <a:ext cx="6094412" cy="6380796"/>
          </a:xfrm>
          <a:prstGeom prst="rect">
            <a:avLst/>
          </a:prstGeom>
          <a:gradFill flip="none" rotWithShape="1">
            <a:gsLst>
              <a:gs pos="34000">
                <a:schemeClr val="accent1"/>
              </a:gs>
              <a:gs pos="100000">
                <a:schemeClr val="accent1">
                  <a:lumMod val="60000"/>
                </a:schemeClr>
              </a:gs>
            </a:gsLst>
            <a:lin ang="8100000" scaled="1"/>
            <a:tileRect/>
          </a:gra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4" name="Title 13">
            <a:extLst>
              <a:ext uri="{FF2B5EF4-FFF2-40B4-BE49-F238E27FC236}">
                <a16:creationId xmlns:a16="http://schemas.microsoft.com/office/drawing/2014/main" id="{BDCC8ED7-073F-4C5F-A582-F9635630D6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799" y="690479"/>
            <a:ext cx="4957275" cy="1146825"/>
          </a:xfrm>
        </p:spPr>
        <p:txBody>
          <a:bodyPr>
            <a:normAutofit/>
          </a:bodyPr>
          <a:lstStyle/>
          <a:p>
            <a:r>
              <a:rPr lang="en-US" sz="5000" dirty="0">
                <a:solidFill>
                  <a:schemeClr val="bg1"/>
                </a:solidFill>
              </a:rPr>
              <a:t>POUR CATEGORIES</a:t>
            </a:r>
          </a:p>
        </p:txBody>
      </p:sp>
      <p:graphicFrame>
        <p:nvGraphicFramePr>
          <p:cNvPr id="35" name="Content Placeholder 14" descr="Graphic displaying the pour acronym in four buckets: perceivable, operable, understandable, robus.">
            <a:extLst>
              <a:ext uri="{FF2B5EF4-FFF2-40B4-BE49-F238E27FC236}">
                <a16:creationId xmlns:a16="http://schemas.microsoft.com/office/drawing/2014/main" id="{624685DE-D758-F9F3-135E-A784FE4C4FC6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980559669"/>
              </p:ext>
            </p:extLst>
          </p:nvPr>
        </p:nvGraphicFramePr>
        <p:xfrm>
          <a:off x="-636462" y="1614096"/>
          <a:ext cx="7367336" cy="466454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6" r:lo="rId7" r:qs="rId8" r:cs="rId9"/>
          </a:graphicData>
        </a:graphic>
      </p:graphicFrame>
    </p:spTree>
    <p:extLst>
      <p:ext uri="{BB962C8B-B14F-4D97-AF65-F5344CB8AC3E}">
        <p14:creationId xmlns:p14="http://schemas.microsoft.com/office/powerpoint/2010/main" val="323908958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gallery dir="l"/>
      </p:transition>
    </mc:Choice>
    <mc:Fallback xmlns="">
      <p:transition spd="slow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3B8D4A8A-A9C8-E545-9D5D-21811512EDC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2800" b="1" dirty="0"/>
              <a:t>How do I make my web content/site more accessible?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088D306A-3780-4443-85E3-9DB0432BB11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Use accessibility checkers for web content (</a:t>
            </a:r>
            <a:r>
              <a:rPr lang="en-US" dirty="0">
                <a:hlinkClick r:id="rId2"/>
              </a:rPr>
              <a:t>www.accessibilitychecker.org</a:t>
            </a:r>
            <a:r>
              <a:rPr lang="en-US" dirty="0"/>
              <a:t>)</a:t>
            </a:r>
          </a:p>
          <a:p>
            <a:r>
              <a:rPr lang="en-US" dirty="0"/>
              <a:t>Use Alt Tags (description of images)</a:t>
            </a:r>
          </a:p>
          <a:p>
            <a:r>
              <a:rPr lang="en-US" dirty="0"/>
              <a:t>Use closed/open captioning</a:t>
            </a:r>
          </a:p>
          <a:p>
            <a:r>
              <a:rPr lang="en-US" dirty="0"/>
              <a:t>Provide a transcript</a:t>
            </a:r>
          </a:p>
          <a:p>
            <a:r>
              <a:rPr lang="en-US" dirty="0"/>
              <a:t>Include a PDF of image content for screen reader accessibility</a:t>
            </a:r>
          </a:p>
          <a:p>
            <a:r>
              <a:rPr lang="en-US" dirty="0"/>
              <a:t>Provide multiple ways to navigate | Use larger text, images, graphics, buttons</a:t>
            </a:r>
          </a:p>
          <a:p>
            <a:r>
              <a:rPr lang="en-US" dirty="0"/>
              <a:t>Make sure it is keyboard-friendly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0873EC8-42E5-6848-AB5B-A2EC73BE4F4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B8EE153-BF0C-9B4F-8512-164F9C8D6C2E}" type="slidenum">
              <a:rPr kumimoji="0" lang="en-US" sz="1200" b="1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14</a:t>
            </a:fld>
            <a:endParaRPr kumimoji="0" lang="en-US" sz="1200" b="1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Open Sans Extrabold" panose="020B0606030504020204" pitchFamily="34" charset="0"/>
              <a:ea typeface="Open Sans Extrabold" panose="020B0606030504020204" pitchFamily="34" charset="0"/>
              <a:cs typeface="Open Sans Extrabold" panose="020B0606030504020204" pitchFamily="34" charset="0"/>
            </a:endParaRPr>
          </a:p>
        </p:txBody>
      </p:sp>
      <p:sp>
        <p:nvSpPr>
          <p:cNvPr id="9" name="Footer Placeholder 1">
            <a:extLst>
              <a:ext uri="{FF2B5EF4-FFF2-40B4-BE49-F238E27FC236}">
                <a16:creationId xmlns:a16="http://schemas.microsoft.com/office/drawing/2014/main" id="{8A912CE3-94B5-4C9F-839F-ACB5209455C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7848600" y="10160"/>
            <a:ext cx="3740727" cy="523240"/>
          </a:xfrm>
        </p:spPr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9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Open Sans Condensed" panose="020B0606030504020204" pitchFamily="34" charset="0"/>
              </a:rPr>
              <a:t>Best Practices for Accessibility in Canvas</a:t>
            </a:r>
          </a:p>
        </p:txBody>
      </p:sp>
      <p:sp>
        <p:nvSpPr>
          <p:cNvPr id="10" name="Text Placeholder 16">
            <a:extLst>
              <a:ext uri="{FF2B5EF4-FFF2-40B4-BE49-F238E27FC236}">
                <a16:creationId xmlns:a16="http://schemas.microsoft.com/office/drawing/2014/main" id="{1897B52C-8F41-4AB2-B25C-EA36CA0CE9D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2425700" y="0"/>
            <a:ext cx="3657600" cy="533400"/>
          </a:xfrm>
        </p:spPr>
        <p:txBody>
          <a:bodyPr/>
          <a:lstStyle/>
          <a:p>
            <a:r>
              <a:rPr lang="en-US" dirty="0"/>
              <a:t>Digital inclusion day</a:t>
            </a:r>
          </a:p>
        </p:txBody>
      </p:sp>
    </p:spTree>
    <p:extLst>
      <p:ext uri="{BB962C8B-B14F-4D97-AF65-F5344CB8AC3E}">
        <p14:creationId xmlns:p14="http://schemas.microsoft.com/office/powerpoint/2010/main" val="13666717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C70AB8-5EC4-204A-A59C-48C3CF3CE71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0" y="2245809"/>
            <a:ext cx="9144000" cy="1564716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l">
              <a:lnSpc>
                <a:spcPct val="90000"/>
              </a:lnSpc>
            </a:pPr>
            <a:r>
              <a:rPr lang="en-US" kern="1200" spc="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Canvas accessibility </a:t>
            </a:r>
            <a:r>
              <a:rPr lang="en-US" b="0" i="0" u="none" strike="noStrike" kern="1200" spc="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 </a:t>
            </a:r>
            <a:endParaRPr lang="en-US" kern="1200">
              <a:solidFill>
                <a:schemeClr val="tx1"/>
              </a:solidFill>
              <a:latin typeface="+mj-lt"/>
              <a:ea typeface="+mj-ea"/>
              <a:cs typeface="+mj-cs"/>
            </a:endParaRPr>
          </a:p>
        </p:txBody>
      </p:sp>
      <p:sp>
        <p:nvSpPr>
          <p:cNvPr id="7" name="Freeform 14">
            <a:extLst>
              <a:ext uri="{FF2B5EF4-FFF2-40B4-BE49-F238E27FC236}">
                <a16:creationId xmlns:a16="http://schemas.microsoft.com/office/drawing/2014/main" id="{C66F2F30-5DC0-44A0-BFA6-E12F46ED16D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"/>
            <a:ext cx="5920619" cy="2130951"/>
          </a:xfrm>
          <a:custGeom>
            <a:avLst/>
            <a:gdLst>
              <a:gd name="connsiteX0" fmla="*/ 0 w 5920619"/>
              <a:gd name="connsiteY0" fmla="*/ 0 h 2130951"/>
              <a:gd name="connsiteX1" fmla="*/ 3191370 w 5920619"/>
              <a:gd name="connsiteY1" fmla="*/ 0 h 2130951"/>
              <a:gd name="connsiteX2" fmla="*/ 3346315 w 5920619"/>
              <a:gd name="connsiteY2" fmla="*/ 0 h 2130951"/>
              <a:gd name="connsiteX3" fmla="*/ 5920619 w 5920619"/>
              <a:gd name="connsiteY3" fmla="*/ 0 h 2130951"/>
              <a:gd name="connsiteX4" fmla="*/ 4936971 w 5920619"/>
              <a:gd name="connsiteY4" fmla="*/ 2130951 h 2130951"/>
              <a:gd name="connsiteX5" fmla="*/ 0 w 5920619"/>
              <a:gd name="connsiteY5" fmla="*/ 2130951 h 213095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920619" h="2130951">
                <a:moveTo>
                  <a:pt x="0" y="0"/>
                </a:moveTo>
                <a:lnTo>
                  <a:pt x="3191370" y="0"/>
                </a:lnTo>
                <a:lnTo>
                  <a:pt x="3346315" y="0"/>
                </a:lnTo>
                <a:lnTo>
                  <a:pt x="5920619" y="0"/>
                </a:lnTo>
                <a:lnTo>
                  <a:pt x="4936971" y="2130951"/>
                </a:lnTo>
                <a:lnTo>
                  <a:pt x="0" y="2130951"/>
                </a:lnTo>
                <a:close/>
              </a:path>
            </a:pathLst>
          </a:custGeom>
          <a:solidFill>
            <a:srgbClr val="59595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" name="Freeform 21">
            <a:extLst>
              <a:ext uri="{FF2B5EF4-FFF2-40B4-BE49-F238E27FC236}">
                <a16:creationId xmlns:a16="http://schemas.microsoft.com/office/drawing/2014/main" id="{85872F57-7F42-4F97-8391-DDC8D0054C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097839" y="0"/>
            <a:ext cx="7094160" cy="2130952"/>
          </a:xfrm>
          <a:custGeom>
            <a:avLst/>
            <a:gdLst>
              <a:gd name="connsiteX0" fmla="*/ 4417853 w 7094160"/>
              <a:gd name="connsiteY0" fmla="*/ 0 h 2130952"/>
              <a:gd name="connsiteX1" fmla="*/ 7094160 w 7094160"/>
              <a:gd name="connsiteY1" fmla="*/ 0 h 2130952"/>
              <a:gd name="connsiteX2" fmla="*/ 7094160 w 7094160"/>
              <a:gd name="connsiteY2" fmla="*/ 2130552 h 2130952"/>
              <a:gd name="connsiteX3" fmla="*/ 5920619 w 7094160"/>
              <a:gd name="connsiteY3" fmla="*/ 2130552 h 2130952"/>
              <a:gd name="connsiteX4" fmla="*/ 5920619 w 7094160"/>
              <a:gd name="connsiteY4" fmla="*/ 2130952 h 2130952"/>
              <a:gd name="connsiteX5" fmla="*/ 2729249 w 7094160"/>
              <a:gd name="connsiteY5" fmla="*/ 2130952 h 2130952"/>
              <a:gd name="connsiteX6" fmla="*/ 2574304 w 7094160"/>
              <a:gd name="connsiteY6" fmla="*/ 2130952 h 2130952"/>
              <a:gd name="connsiteX7" fmla="*/ 0 w 7094160"/>
              <a:gd name="connsiteY7" fmla="*/ 2130952 h 2130952"/>
              <a:gd name="connsiteX8" fmla="*/ 983648 w 7094160"/>
              <a:gd name="connsiteY8" fmla="*/ 1 h 2130952"/>
              <a:gd name="connsiteX9" fmla="*/ 4417853 w 7094160"/>
              <a:gd name="connsiteY9" fmla="*/ 1 h 213095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7094160" h="2130952">
                <a:moveTo>
                  <a:pt x="4417853" y="0"/>
                </a:moveTo>
                <a:lnTo>
                  <a:pt x="7094160" y="0"/>
                </a:lnTo>
                <a:lnTo>
                  <a:pt x="7094160" y="2130552"/>
                </a:lnTo>
                <a:lnTo>
                  <a:pt x="5920619" y="2130552"/>
                </a:lnTo>
                <a:lnTo>
                  <a:pt x="5920619" y="2130952"/>
                </a:lnTo>
                <a:lnTo>
                  <a:pt x="2729249" y="2130952"/>
                </a:lnTo>
                <a:lnTo>
                  <a:pt x="2574304" y="2130952"/>
                </a:lnTo>
                <a:lnTo>
                  <a:pt x="0" y="2130952"/>
                </a:lnTo>
                <a:lnTo>
                  <a:pt x="983648" y="1"/>
                </a:lnTo>
                <a:lnTo>
                  <a:pt x="4417853" y="1"/>
                </a:lnTo>
                <a:close/>
              </a:path>
            </a:pathLst>
          </a:custGeom>
          <a:solidFill>
            <a:srgbClr val="7F7F7F">
              <a:alpha val="4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 useBgFill="1">
        <p:nvSpPr>
          <p:cNvPr id="11" name="Freeform: Shape 10">
            <a:extLst>
              <a:ext uri="{FF2B5EF4-FFF2-40B4-BE49-F238E27FC236}">
                <a16:creationId xmlns:a16="http://schemas.microsoft.com/office/drawing/2014/main" id="{04DC2037-48A0-4F22-B9D4-8EAEBC780AB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6149721" y="4682920"/>
            <a:ext cx="4522796" cy="2175080"/>
          </a:xfrm>
          <a:custGeom>
            <a:avLst/>
            <a:gdLst>
              <a:gd name="connsiteX0" fmla="*/ 3515449 w 4522796"/>
              <a:gd name="connsiteY0" fmla="*/ 0 h 2175080"/>
              <a:gd name="connsiteX1" fmla="*/ 0 w 4522796"/>
              <a:gd name="connsiteY1" fmla="*/ 0 h 2175080"/>
              <a:gd name="connsiteX2" fmla="*/ 0 w 4522796"/>
              <a:gd name="connsiteY2" fmla="*/ 2175080 h 2175080"/>
              <a:gd name="connsiteX3" fmla="*/ 4522796 w 4522796"/>
              <a:gd name="connsiteY3" fmla="*/ 2175080 h 21750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4522796" h="2175080">
                <a:moveTo>
                  <a:pt x="3515449" y="0"/>
                </a:moveTo>
                <a:lnTo>
                  <a:pt x="0" y="0"/>
                </a:lnTo>
                <a:lnTo>
                  <a:pt x="0" y="2175080"/>
                </a:lnTo>
                <a:lnTo>
                  <a:pt x="4522796" y="2175080"/>
                </a:lnTo>
                <a:close/>
              </a:path>
            </a:pathLst>
          </a:cu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b="1"/>
          </a:p>
        </p:txBody>
      </p:sp>
      <p:sp>
        <p:nvSpPr>
          <p:cNvPr id="13" name="Freeform 22">
            <a:extLst>
              <a:ext uri="{FF2B5EF4-FFF2-40B4-BE49-F238E27FC236}">
                <a16:creationId xmlns:a16="http://schemas.microsoft.com/office/drawing/2014/main" id="{0006CBFD-ADA0-43D1-9332-9C34CA1C76E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266810" y="4682920"/>
            <a:ext cx="5925190" cy="2175080"/>
          </a:xfrm>
          <a:custGeom>
            <a:avLst/>
            <a:gdLst>
              <a:gd name="connsiteX0" fmla="*/ 1007347 w 5925190"/>
              <a:gd name="connsiteY0" fmla="*/ 0 h 2175080"/>
              <a:gd name="connsiteX1" fmla="*/ 5925190 w 5925190"/>
              <a:gd name="connsiteY1" fmla="*/ 0 h 2175080"/>
              <a:gd name="connsiteX2" fmla="*/ 5925190 w 5925190"/>
              <a:gd name="connsiteY2" fmla="*/ 2175080 h 2175080"/>
              <a:gd name="connsiteX3" fmla="*/ 0 w 5925190"/>
              <a:gd name="connsiteY3" fmla="*/ 2175080 h 21750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5925190" h="2175080">
                <a:moveTo>
                  <a:pt x="1007347" y="0"/>
                </a:moveTo>
                <a:lnTo>
                  <a:pt x="5925190" y="0"/>
                </a:lnTo>
                <a:lnTo>
                  <a:pt x="5925190" y="2175080"/>
                </a:lnTo>
                <a:lnTo>
                  <a:pt x="0" y="2175080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5" name="Freeform 25">
            <a:extLst>
              <a:ext uri="{FF2B5EF4-FFF2-40B4-BE49-F238E27FC236}">
                <a16:creationId xmlns:a16="http://schemas.microsoft.com/office/drawing/2014/main" id="{2B931666-F28F-45F3-A074-66D2272D580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682920"/>
            <a:ext cx="7114535" cy="2175080"/>
          </a:xfrm>
          <a:custGeom>
            <a:avLst/>
            <a:gdLst>
              <a:gd name="connsiteX0" fmla="*/ 0 w 7114535"/>
              <a:gd name="connsiteY0" fmla="*/ 0 h 2175080"/>
              <a:gd name="connsiteX1" fmla="*/ 1189345 w 7114535"/>
              <a:gd name="connsiteY1" fmla="*/ 0 h 2175080"/>
              <a:gd name="connsiteX2" fmla="*/ 7114535 w 7114535"/>
              <a:gd name="connsiteY2" fmla="*/ 0 h 2175080"/>
              <a:gd name="connsiteX3" fmla="*/ 6107188 w 7114535"/>
              <a:gd name="connsiteY3" fmla="*/ 2175080 h 2175080"/>
              <a:gd name="connsiteX4" fmla="*/ 1189345 w 7114535"/>
              <a:gd name="connsiteY4" fmla="*/ 2175080 h 2175080"/>
              <a:gd name="connsiteX5" fmla="*/ 0 w 7114535"/>
              <a:gd name="connsiteY5" fmla="*/ 2175080 h 217508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7114535" h="2175080">
                <a:moveTo>
                  <a:pt x="0" y="0"/>
                </a:moveTo>
                <a:lnTo>
                  <a:pt x="1189345" y="0"/>
                </a:lnTo>
                <a:lnTo>
                  <a:pt x="7114535" y="0"/>
                </a:lnTo>
                <a:lnTo>
                  <a:pt x="6107188" y="2175080"/>
                </a:lnTo>
                <a:lnTo>
                  <a:pt x="1189345" y="2175080"/>
                </a:lnTo>
                <a:lnTo>
                  <a:pt x="0" y="2175080"/>
                </a:lnTo>
                <a:close/>
              </a:path>
            </a:pathLst>
          </a:custGeom>
          <a:solidFill>
            <a:srgbClr val="7F7F7F">
              <a:alpha val="4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03274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doors dir="vert"/>
      </p:transition>
    </mc:Choice>
    <mc:Fallback xmlns="">
      <p:transition spd="slow">
        <p:fade/>
      </p:transition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>
            <a:duotone>
              <a:schemeClr val="bg1">
                <a:shade val="48000"/>
                <a:satMod val="110000"/>
                <a:lumMod val="40000"/>
              </a:schemeClr>
              <a:schemeClr val="bg1">
                <a:tint val="90000"/>
                <a:lumMod val="106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13B43-E9BB-4F70-9F0D-951403853E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556354" y="571500"/>
            <a:ext cx="4526328" cy="1266265"/>
          </a:xfrm>
        </p:spPr>
        <p:txBody>
          <a:bodyPr>
            <a:normAutofit/>
          </a:bodyPr>
          <a:lstStyle/>
          <a:p>
            <a:r>
              <a:rPr lang="en-US" sz="4100" dirty="0"/>
              <a:t>headings</a:t>
            </a:r>
            <a:br>
              <a:rPr lang="en-US" sz="4100" dirty="0"/>
            </a:br>
            <a:endParaRPr lang="en-US" sz="4100" dirty="0"/>
          </a:p>
        </p:txBody>
      </p:sp>
      <p:sp>
        <p:nvSpPr>
          <p:cNvPr id="14" name="Rectangle 11">
            <a:extLst>
              <a:ext uri="{FF2B5EF4-FFF2-40B4-BE49-F238E27FC236}">
                <a16:creationId xmlns:a16="http://schemas.microsoft.com/office/drawing/2014/main" id="{0276CF47-78D1-45D4-B8A5-05DD68D9FB0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00240" y="457200"/>
            <a:ext cx="5589425" cy="4686138"/>
          </a:xfrm>
          <a:prstGeom prst="rect">
            <a:avLst/>
          </a:prstGeom>
          <a:solidFill>
            <a:schemeClr val="bg1"/>
          </a:solidFill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Picture 6" descr="Example of Rich Content Heading Options">
            <a:extLst>
              <a:ext uri="{FF2B5EF4-FFF2-40B4-BE49-F238E27FC236}">
                <a16:creationId xmlns:a16="http://schemas.microsoft.com/office/drawing/2014/main" id="{22E53821-2B3C-4A97-B243-7E80E886D37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50708" y="1128970"/>
            <a:ext cx="5099864" cy="3340410"/>
          </a:xfrm>
          <a:prstGeom prst="rect">
            <a:avLst/>
          </a:prstGeom>
        </p:spPr>
      </p:pic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B582743E-4704-4F20-8D7F-CA4C3F911EEE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551610" y="2071048"/>
            <a:ext cx="4531072" cy="3072290"/>
          </a:xfrm>
        </p:spPr>
        <p:txBody>
          <a:bodyPr anchor="t">
            <a:normAutofit/>
          </a:bodyPr>
          <a:lstStyle/>
          <a:p>
            <a:pPr>
              <a:lnSpc>
                <a:spcPct val="110000"/>
              </a:lnSpc>
            </a:pPr>
            <a:r>
              <a:rPr lang="en-US" dirty="0"/>
              <a:t>Code/design for semantics, not aesthetics</a:t>
            </a:r>
          </a:p>
          <a:p>
            <a:pPr>
              <a:lnSpc>
                <a:spcPct val="110000"/>
              </a:lnSpc>
            </a:pPr>
            <a:r>
              <a:rPr lang="en-US" dirty="0"/>
              <a:t>Adds appropriate hierarchy to page</a:t>
            </a:r>
          </a:p>
          <a:p>
            <a:pPr>
              <a:lnSpc>
                <a:spcPct val="110000"/>
              </a:lnSpc>
            </a:pPr>
            <a:r>
              <a:rPr lang="en-US" dirty="0"/>
              <a:t>Navigation by screen readers</a:t>
            </a:r>
          </a:p>
          <a:p>
            <a:pPr>
              <a:lnSpc>
                <a:spcPct val="110000"/>
              </a:lnSpc>
            </a:pPr>
            <a:r>
              <a:rPr lang="en-US" dirty="0"/>
              <a:t>Web/HTML: H1 – H6 |  Canvas: H2– H4 | nested</a:t>
            </a:r>
          </a:p>
          <a:p>
            <a:pPr>
              <a:lnSpc>
                <a:spcPct val="110000"/>
              </a:lnSpc>
            </a:pPr>
            <a:r>
              <a:rPr lang="en-US" dirty="0"/>
              <a:t>Web, canvas, PowerPoint, word, etc.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82C5DE-3F63-49F7-920B-CF675668B0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1" y="5757334"/>
            <a:ext cx="5499719" cy="498470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  <a:spcAft>
                <a:spcPts val="600"/>
              </a:spcAft>
            </a:pPr>
            <a:r>
              <a:rPr lang="en-US" sz="2200"/>
              <a:t>Best practices for accessibility in canvas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E3C83DF-3BA2-4274-A71D-38A48CBEA6E4}"/>
              </a:ext>
            </a:extLst>
          </p:cNvPr>
          <p:cNvSpPr txBox="1"/>
          <p:nvPr/>
        </p:nvSpPr>
        <p:spPr>
          <a:xfrm>
            <a:off x="7142458" y="1204632"/>
            <a:ext cx="167468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&lt;h2&gt;&lt;/h2&gt;</a:t>
            </a:r>
          </a:p>
        </p:txBody>
      </p:sp>
    </p:spTree>
    <p:extLst>
      <p:ext uri="{BB962C8B-B14F-4D97-AF65-F5344CB8AC3E}">
        <p14:creationId xmlns:p14="http://schemas.microsoft.com/office/powerpoint/2010/main" val="36270761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prism isContent="1" isInverted="1"/>
      </p:transition>
    </mc:Choice>
    <mc:Fallback xmlns="">
      <p:transition spd="slow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>
            <a:duotone>
              <a:schemeClr val="bg1">
                <a:shade val="48000"/>
                <a:satMod val="110000"/>
                <a:lumMod val="40000"/>
              </a:schemeClr>
              <a:schemeClr val="bg1">
                <a:tint val="90000"/>
                <a:lumMod val="106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13B43-E9BB-4F70-9F0D-951403853E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1" y="685800"/>
            <a:ext cx="6398496" cy="1151965"/>
          </a:xfrm>
        </p:spPr>
        <p:txBody>
          <a:bodyPr>
            <a:normAutofit/>
          </a:bodyPr>
          <a:lstStyle/>
          <a:p>
            <a:r>
              <a:rPr lang="en-US" sz="3800" dirty="0"/>
              <a:t>Alt text for images</a:t>
            </a:r>
            <a:br>
              <a:rPr lang="en-US" sz="3800" dirty="0"/>
            </a:br>
            <a:endParaRPr lang="en-US" sz="3800" dirty="0"/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6568D0BC-019A-4812-B8C5-69F467EB0A3B}"/>
              </a:ext>
            </a:extLst>
          </p:cNvPr>
          <p:cNvSpPr txBox="1"/>
          <p:nvPr/>
        </p:nvSpPr>
        <p:spPr>
          <a:xfrm>
            <a:off x="369870" y="1281165"/>
            <a:ext cx="498953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Example: alt="painted image with word syllabus"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B582743E-4704-4F20-8D7F-CA4C3F911EEE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85800" y="2063397"/>
            <a:ext cx="6397157" cy="3237468"/>
          </a:xfrm>
        </p:spPr>
        <p:txBody>
          <a:bodyPr>
            <a:normAutofit/>
          </a:bodyPr>
          <a:lstStyle/>
          <a:p>
            <a:r>
              <a:rPr lang="en-US" dirty="0"/>
              <a:t>Describe for intent or meaning</a:t>
            </a:r>
          </a:p>
          <a:p>
            <a:r>
              <a:rPr lang="en-US" dirty="0"/>
              <a:t>Can check as decorative</a:t>
            </a:r>
          </a:p>
          <a:p>
            <a:r>
              <a:rPr lang="en-US" dirty="0"/>
              <a:t>screen readers/low bandwidth/limited access</a:t>
            </a:r>
          </a:p>
          <a:p>
            <a:r>
              <a:rPr lang="en-US" dirty="0"/>
              <a:t>Web, canvas, PowerPoint, word, etc.</a:t>
            </a:r>
          </a:p>
        </p:txBody>
      </p:sp>
      <p:pic>
        <p:nvPicPr>
          <p:cNvPr id="9" name="Picture 8" descr="Example of Canvas graphic displayed as graphic ">
            <a:extLst>
              <a:ext uri="{FF2B5EF4-FFF2-40B4-BE49-F238E27FC236}">
                <a16:creationId xmlns:a16="http://schemas.microsoft.com/office/drawing/2014/main" id="{93FE60A3-EB39-4236-8C49-8BA7B1BFC25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568124" y="865080"/>
            <a:ext cx="3836475" cy="1256445"/>
          </a:xfrm>
          <a:prstGeom prst="rect">
            <a:avLst/>
          </a:prstGeom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</p:pic>
      <p:pic>
        <p:nvPicPr>
          <p:cNvPr id="6" name="Picture 5" descr="Example of Canvas graphic that isn't displayed and shows alt text instead">
            <a:extLst>
              <a:ext uri="{FF2B5EF4-FFF2-40B4-BE49-F238E27FC236}">
                <a16:creationId xmlns:a16="http://schemas.microsoft.com/office/drawing/2014/main" id="{34FE7980-7788-4BDF-8B49-1E6AD0F7EF0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568124" y="3754303"/>
            <a:ext cx="3836475" cy="719339"/>
          </a:xfrm>
          <a:prstGeom prst="rect">
            <a:avLst/>
          </a:prstGeom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</p:pic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82C5DE-3F63-49F7-920B-CF675668B0C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1" y="5757334"/>
            <a:ext cx="5499719" cy="498470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  <a:spcAft>
                <a:spcPts val="600"/>
              </a:spcAft>
            </a:pPr>
            <a:r>
              <a:rPr lang="en-US" sz="2200"/>
              <a:t>Best practices for accessibility in canvas</a:t>
            </a:r>
          </a:p>
        </p:txBody>
      </p:sp>
    </p:spTree>
    <p:extLst>
      <p:ext uri="{BB962C8B-B14F-4D97-AF65-F5344CB8AC3E}">
        <p14:creationId xmlns:p14="http://schemas.microsoft.com/office/powerpoint/2010/main" val="6282366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switch dir="l"/>
      </p:transition>
    </mc:Choice>
    <mc:Fallback xmlns="">
      <p:transition spd="slow">
        <p:fade/>
      </p:transition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>
            <a:duotone>
              <a:schemeClr val="bg1">
                <a:shade val="48000"/>
                <a:satMod val="110000"/>
                <a:lumMod val="40000"/>
              </a:schemeClr>
              <a:schemeClr val="bg1">
                <a:tint val="90000"/>
                <a:lumMod val="106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13B43-E9BB-4F70-9F0D-951403853E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685800"/>
            <a:ext cx="4903637" cy="1151965"/>
          </a:xfrm>
        </p:spPr>
        <p:txBody>
          <a:bodyPr>
            <a:normAutofit/>
          </a:bodyPr>
          <a:lstStyle/>
          <a:p>
            <a:r>
              <a:rPr lang="en-US" sz="3800" dirty="0"/>
              <a:t>Tables</a:t>
            </a:r>
            <a:br>
              <a:rPr lang="en-US" sz="3800" dirty="0"/>
            </a:br>
            <a:endParaRPr lang="en-US" sz="3800" dirty="0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B582743E-4704-4F20-8D7F-CA4C3F911EEE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85486" y="2063397"/>
            <a:ext cx="4902611" cy="3237468"/>
          </a:xfrm>
        </p:spPr>
        <p:txBody>
          <a:bodyPr>
            <a:normAutofit/>
          </a:bodyPr>
          <a:lstStyle/>
          <a:p>
            <a:r>
              <a:rPr lang="en-US" dirty="0"/>
              <a:t>Use for information, not layouts</a:t>
            </a:r>
          </a:p>
          <a:p>
            <a:r>
              <a:rPr lang="en-US" dirty="0"/>
              <a:t>Can check caption option</a:t>
            </a:r>
          </a:p>
          <a:p>
            <a:r>
              <a:rPr lang="en-US" dirty="0"/>
              <a:t>screen readers</a:t>
            </a:r>
          </a:p>
          <a:p>
            <a:r>
              <a:rPr lang="en-US" dirty="0"/>
              <a:t>Web, canvas, PowerPoint, word, etc.</a:t>
            </a:r>
          </a:p>
        </p:txBody>
      </p:sp>
      <p:pic>
        <p:nvPicPr>
          <p:cNvPr id="13" name="Picture 12" descr="Example graphic showing how to access caption option for a table.">
            <a:extLst>
              <a:ext uri="{FF2B5EF4-FFF2-40B4-BE49-F238E27FC236}">
                <a16:creationId xmlns:a16="http://schemas.microsoft.com/office/drawing/2014/main" id="{7EB28D82-5B7A-4528-9054-015843A58D8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10798" y="306412"/>
            <a:ext cx="1893090" cy="2373781"/>
          </a:xfrm>
          <a:prstGeom prst="rect">
            <a:avLst/>
          </a:prstGeom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</p:pic>
      <p:pic>
        <p:nvPicPr>
          <p:cNvPr id="28" name="Picture 27" descr="Example showing how to access Canvas Row/Footer/Header/Body Properties">
            <a:extLst>
              <a:ext uri="{FF2B5EF4-FFF2-40B4-BE49-F238E27FC236}">
                <a16:creationId xmlns:a16="http://schemas.microsoft.com/office/drawing/2014/main" id="{475DB677-E418-4BEE-A34F-AA36485CC33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935985" y="309638"/>
            <a:ext cx="2394500" cy="2370555"/>
          </a:xfrm>
          <a:prstGeom prst="rect">
            <a:avLst/>
          </a:prstGeom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</p:pic>
      <p:pic>
        <p:nvPicPr>
          <p:cNvPr id="24" name="Picture 23" descr="Example graphic showing how to access table options in Canvas">
            <a:extLst>
              <a:ext uri="{FF2B5EF4-FFF2-40B4-BE49-F238E27FC236}">
                <a16:creationId xmlns:a16="http://schemas.microsoft.com/office/drawing/2014/main" id="{3070FDD5-4B2E-4A25-8511-E7C93A11BF4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090329" y="2938191"/>
            <a:ext cx="5314270" cy="2351563"/>
          </a:xfrm>
          <a:prstGeom prst="rect">
            <a:avLst/>
          </a:prstGeom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</p:pic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82C5DE-3F63-49F7-920B-CF675668B0C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1" y="5757334"/>
            <a:ext cx="5499719" cy="498470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  <a:spcAft>
                <a:spcPts val="600"/>
              </a:spcAft>
            </a:pPr>
            <a:r>
              <a:rPr lang="en-US" sz="2200" dirty="0"/>
              <a:t>Best practices for accessibility in canvas</a:t>
            </a:r>
          </a:p>
        </p:txBody>
      </p:sp>
    </p:spTree>
    <p:extLst>
      <p:ext uri="{BB962C8B-B14F-4D97-AF65-F5344CB8AC3E}">
        <p14:creationId xmlns:p14="http://schemas.microsoft.com/office/powerpoint/2010/main" val="3693950161"/>
      </p:ext>
    </p:extLst>
  </p:cSld>
  <p:clrMapOvr>
    <a:masterClrMapping/>
  </p:clrMapOvr>
  <p:transition spd="slow">
    <p:comb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>
            <a:duotone>
              <a:schemeClr val="bg1">
                <a:shade val="48000"/>
                <a:satMod val="110000"/>
                <a:lumMod val="40000"/>
              </a:schemeClr>
              <a:schemeClr val="bg1">
                <a:tint val="90000"/>
                <a:lumMod val="106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5" name="Rectangle 12">
            <a:extLst>
              <a:ext uri="{FF2B5EF4-FFF2-40B4-BE49-F238E27FC236}">
                <a16:creationId xmlns:a16="http://schemas.microsoft.com/office/drawing/2014/main" id="{8492A138-EC4F-4F03-B497-EBDF2443FC0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0713B43-E9BB-4F70-9F0D-951403853E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685800"/>
            <a:ext cx="10792837" cy="1485900"/>
          </a:xfrm>
        </p:spPr>
        <p:txBody>
          <a:bodyPr>
            <a:normAutofit/>
          </a:bodyPr>
          <a:lstStyle/>
          <a:p>
            <a:r>
              <a:rPr lang="en-US" sz="5000"/>
              <a:t>Use descriptive text for links</a:t>
            </a:r>
            <a:br>
              <a:rPr lang="en-US" sz="5000"/>
            </a:br>
            <a:endParaRPr lang="en-US" sz="5000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B582743E-4704-4F20-8D7F-CA4C3F911EEE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85801" y="2476072"/>
            <a:ext cx="5326380" cy="3610621"/>
          </a:xfrm>
        </p:spPr>
        <p:txBody>
          <a:bodyPr anchor="t">
            <a:normAutofit/>
          </a:bodyPr>
          <a:lstStyle/>
          <a:p>
            <a:r>
              <a:rPr lang="en-US" dirty="0"/>
              <a:t>Referring to URL with text that is linked</a:t>
            </a:r>
          </a:p>
          <a:p>
            <a:r>
              <a:rPr lang="en-US" dirty="0"/>
              <a:t>Describe where click will go</a:t>
            </a:r>
          </a:p>
          <a:p>
            <a:r>
              <a:rPr lang="en-US" dirty="0"/>
              <a:t>For more information, refer to the </a:t>
            </a:r>
            <a:r>
              <a:rPr lang="en-US" dirty="0">
                <a:hlinkClick r:id="rId3"/>
              </a:rPr>
              <a:t>Class syllabus</a:t>
            </a:r>
            <a:endParaRPr lang="en-US" dirty="0"/>
          </a:p>
          <a:p>
            <a:r>
              <a:rPr lang="en-US" dirty="0"/>
              <a:t>screen </a:t>
            </a:r>
            <a:r>
              <a:rPr lang="en-US" dirty="0" err="1"/>
              <a:t>readerS</a:t>
            </a:r>
            <a:endParaRPr lang="en-US" dirty="0"/>
          </a:p>
          <a:p>
            <a:r>
              <a:rPr lang="en-US" dirty="0"/>
              <a:t>Drag and drop links from menu</a:t>
            </a:r>
          </a:p>
        </p:txBody>
      </p:sp>
      <p:pic>
        <p:nvPicPr>
          <p:cNvPr id="8" name="Picture 7" descr="Example showing how drag and drop from menu onto page to create links is displayed.">
            <a:extLst>
              <a:ext uri="{FF2B5EF4-FFF2-40B4-BE49-F238E27FC236}">
                <a16:creationId xmlns:a16="http://schemas.microsoft.com/office/drawing/2014/main" id="{560FA61D-388E-422E-AF1B-E34B2236D1A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492240" y="3458983"/>
            <a:ext cx="4931275" cy="1454726"/>
          </a:xfrm>
          <a:prstGeom prst="rect">
            <a:avLst/>
          </a:prstGeom>
        </p:spPr>
      </p:pic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82C5DE-3F63-49F7-920B-CF675668B0C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1" y="6223111"/>
            <a:ext cx="5499719" cy="498470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US" sz="1800"/>
              <a:t>Best practices for accessibility in canvas</a:t>
            </a:r>
          </a:p>
        </p:txBody>
      </p:sp>
      <p:sp>
        <p:nvSpPr>
          <p:cNvPr id="4" name="Rectangle 2">
            <a:extLst>
              <a:ext uri="{FF2B5EF4-FFF2-40B4-BE49-F238E27FC236}">
                <a16:creationId xmlns:a16="http://schemas.microsoft.com/office/drawing/2014/main" id="{10AE885A-696A-4C5B-B413-EB92F100594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ChangeArrowheads="1"/>
          </p:cNvSpPr>
          <p:nvPr/>
        </p:nvSpPr>
        <p:spPr bwMode="auto">
          <a:xfrm>
            <a:off x="514097" y="1524314"/>
            <a:ext cx="10964540" cy="76168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0" tIns="0" rIns="0" bIns="19044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r>
              <a:rPr kumimoji="0" lang="en-US" altLang="en-US" sz="900" b="0" i="0" u="none" strike="noStrike" cap="none" normalizeH="0" baseline="0" dirty="0">
                <a:ln>
                  <a:noFill/>
                </a:ln>
                <a:solidFill>
                  <a:srgbClr val="C72929"/>
                </a:solidFill>
                <a:effectLst/>
                <a:latin typeface="Consolas" panose="020B0609020204030204" pitchFamily="49" charset="0"/>
                <a:hlinkClick r:id="rId5"/>
              </a:rPr>
              <a:t>http://chart.apis.google.com/chart?chs=500x500&amp;chma=0,0,100,100&amp;cht=p&amp;chco=FF0000%2CFFFF00%7CFF8000%2C00FF00%7C00FF00%2C0000FF&amp;chd=t%3A122%2C42%2C17%2C10%2C8%2C7%2C7%2C7</a:t>
            </a:r>
            <a:endParaRPr kumimoji="0" lang="en-US" altLang="en-US" sz="900" b="0" i="0" u="none" strike="noStrike" cap="none" normalizeH="0" baseline="0" dirty="0">
              <a:ln>
                <a:noFill/>
              </a:ln>
              <a:solidFill>
                <a:srgbClr val="C72929"/>
              </a:solidFill>
              <a:effectLst/>
              <a:latin typeface="Consolas" panose="020B0609020204030204" pitchFamily="49" charset="0"/>
            </a:endParaRPr>
          </a:p>
          <a:p>
            <a:pPr marL="0" marR="0" lvl="0" indent="0" algn="l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r>
              <a:rPr kumimoji="0" lang="en-US" altLang="en-US" sz="900" b="0" i="0" u="none" strike="noStrike" cap="none" normalizeH="0" baseline="0" dirty="0">
                <a:ln>
                  <a:noFill/>
                </a:ln>
                <a:solidFill>
                  <a:srgbClr val="C72929"/>
                </a:solidFill>
                <a:effectLst/>
                <a:latin typeface="Consolas" panose="020B0609020204030204" pitchFamily="49" charset="0"/>
              </a:rPr>
              <a:t>%2C7%2C6%2C6%2C6%2C6%2C5%2C5&amp;chl=122%7C42%7C17%7C10%7C8%7C7%7C7%7C7%7C7%7C6%7C6%7C6%7C6%7C5%7C5&amp;chdl=android%7Cjava%7Cstack-trace%7Cbroadcastreceiver%7Candroid-ndk%7Cuser-</a:t>
            </a:r>
          </a:p>
          <a:p>
            <a:pPr marL="0" marR="0" lvl="0" indent="0" algn="l" defTabSz="914400" rtl="0" eaLnBrk="0" fontAlgn="base" latinLnBrk="0" hangingPunct="0">
              <a:spcBef>
                <a:spcPct val="0"/>
              </a:spcBef>
              <a:spcAft>
                <a:spcPts val="600"/>
              </a:spcAft>
              <a:buClrTx/>
              <a:buSzTx/>
              <a:buFontTx/>
              <a:buNone/>
              <a:tabLst/>
            </a:pPr>
            <a:r>
              <a:rPr kumimoji="0" lang="en-US" altLang="en-US" sz="900" b="0" i="0" u="none" strike="noStrike" cap="none" normalizeH="0" baseline="0" dirty="0">
                <a:ln>
                  <a:noFill/>
                </a:ln>
                <a:solidFill>
                  <a:srgbClr val="C72929"/>
                </a:solidFill>
                <a:effectLst/>
                <a:latin typeface="Consolas" panose="020B0609020204030204" pitchFamily="49" charset="0"/>
              </a:rPr>
              <a:t>agent%7Candroid-webview%7Cwebview%7Cbackground%7Cmultithreading%7Candroid-source%7Csms%7Cadb%7Csollections%7Cactivity|Chart'</a:t>
            </a:r>
            <a:r>
              <a:rPr kumimoji="0" lang="en-US" altLang="en-US" sz="900" b="0" i="0" u="none" strike="noStrike" cap="none" normalizeH="0" baseline="0" dirty="0">
                <a:ln>
                  <a:noFill/>
                </a:ln>
                <a:solidFill>
                  <a:srgbClr val="000000"/>
                </a:solidFill>
                <a:effectLst/>
                <a:latin typeface="Consolas" panose="020B0609020204030204" pitchFamily="49" charset="0"/>
              </a:rPr>
              <a:t> [</a:t>
            </a:r>
            <a:r>
              <a:rPr kumimoji="0" lang="en-US" altLang="en-US" sz="900" b="0" i="0" u="none" strike="noStrike" cap="none" normalizeH="0" baseline="0" dirty="0" err="1">
                <a:ln>
                  <a:noFill/>
                </a:ln>
                <a:solidFill>
                  <a:srgbClr val="000000"/>
                </a:solidFill>
                <a:effectLst/>
                <a:latin typeface="Consolas" panose="020B0609020204030204" pitchFamily="49" charset="0"/>
              </a:rPr>
              <a:t>ChartLink</a:t>
            </a:r>
            <a:r>
              <a:rPr kumimoji="0" lang="en-US" altLang="en-US" sz="900" b="0" i="0" u="none" strike="noStrike" cap="none" normalizeH="0" baseline="0" dirty="0">
                <a:ln>
                  <a:noFill/>
                </a:ln>
                <a:solidFill>
                  <a:srgbClr val="000000"/>
                </a:solidFill>
                <a:effectLst/>
                <a:latin typeface="Consolas" panose="020B0609020204030204" pitchFamily="49" charset="0"/>
              </a:rPr>
              <a:t>]</a:t>
            </a:r>
            <a:r>
              <a:rPr kumimoji="0" lang="en-US" altLang="en-US" sz="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</a:rPr>
              <a:t> 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848571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14:flip dir="r"/>
      </p:transition>
    </mc:Choice>
    <mc:Fallback xmlns="">
      <p:transition spd="slow"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>
            <a:duotone>
              <a:schemeClr val="bg1">
                <a:shade val="48000"/>
                <a:satMod val="110000"/>
                <a:lumMod val="40000"/>
              </a:schemeClr>
              <a:schemeClr val="bg1">
                <a:tint val="90000"/>
                <a:lumMod val="106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5" name="Rectangle 12">
            <a:extLst>
              <a:ext uri="{FF2B5EF4-FFF2-40B4-BE49-F238E27FC236}">
                <a16:creationId xmlns:a16="http://schemas.microsoft.com/office/drawing/2014/main" id="{8492A138-EC4F-4F03-B497-EBDF2443FC0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0713B43-E9BB-4F70-9F0D-951403853E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685800"/>
            <a:ext cx="10792837" cy="1485900"/>
          </a:xfrm>
        </p:spPr>
        <p:txBody>
          <a:bodyPr>
            <a:normAutofit/>
          </a:bodyPr>
          <a:lstStyle/>
          <a:p>
            <a:r>
              <a:rPr lang="en-US" sz="5000" dirty="0"/>
              <a:t>Closed captioning for video</a:t>
            </a:r>
            <a:br>
              <a:rPr lang="en-US" sz="5000" dirty="0"/>
            </a:br>
            <a:endParaRPr lang="en-US" sz="5000" dirty="0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B582743E-4704-4F20-8D7F-CA4C3F911EEE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85801" y="2476072"/>
            <a:ext cx="5326380" cy="3610621"/>
          </a:xfrm>
        </p:spPr>
        <p:txBody>
          <a:bodyPr anchor="t">
            <a:normAutofit/>
          </a:bodyPr>
          <a:lstStyle/>
          <a:p>
            <a:r>
              <a:rPr lang="en-US" dirty="0"/>
              <a:t>Kaltura, zoom, </a:t>
            </a:r>
            <a:r>
              <a:rPr lang="en-US" dirty="0" err="1"/>
              <a:t>youtube</a:t>
            </a:r>
            <a:r>
              <a:rPr lang="en-US" dirty="0"/>
              <a:t>, teams</a:t>
            </a:r>
          </a:p>
          <a:p>
            <a:r>
              <a:rPr lang="en-US" dirty="0"/>
              <a:t>Embedding versus linked</a:t>
            </a:r>
          </a:p>
          <a:p>
            <a:r>
              <a:rPr lang="en-US" dirty="0" err="1"/>
              <a:t>Youtube</a:t>
            </a:r>
            <a:r>
              <a:rPr lang="en-US" dirty="0"/>
              <a:t> manual options</a:t>
            </a:r>
          </a:p>
          <a:p>
            <a:r>
              <a:rPr lang="en-US" dirty="0"/>
              <a:t>screen </a:t>
            </a:r>
            <a:r>
              <a:rPr lang="en-US" dirty="0" err="1"/>
              <a:t>readerS</a:t>
            </a:r>
            <a:endParaRPr lang="en-US" dirty="0"/>
          </a:p>
          <a:p>
            <a:r>
              <a:rPr lang="en-US" dirty="0"/>
              <a:t>Must opt-in as instructor on zoom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82C5DE-3F63-49F7-920B-CF675668B0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1" y="6223111"/>
            <a:ext cx="5499719" cy="498470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US" sz="1800"/>
              <a:t>Best practices for accessibility in canvas</a:t>
            </a:r>
          </a:p>
        </p:txBody>
      </p:sp>
    </p:spTree>
    <p:extLst>
      <p:ext uri="{BB962C8B-B14F-4D97-AF65-F5344CB8AC3E}">
        <p14:creationId xmlns:p14="http://schemas.microsoft.com/office/powerpoint/2010/main" val="2002127831"/>
      </p:ext>
    </p:extLst>
  </p:cSld>
  <p:clrMapOvr>
    <a:masterClrMapping/>
  </p:clrMapOvr>
  <p:transition spd="slow">
    <p:push dir="u"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>
            <a:duotone>
              <a:schemeClr val="bg1">
                <a:shade val="48000"/>
                <a:satMod val="110000"/>
                <a:lumMod val="40000"/>
              </a:schemeClr>
              <a:schemeClr val="bg1">
                <a:tint val="90000"/>
                <a:lumMod val="106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33" name="Rectangle 35">
            <a:extLst>
              <a:ext uri="{FF2B5EF4-FFF2-40B4-BE49-F238E27FC236}">
                <a16:creationId xmlns:a16="http://schemas.microsoft.com/office/drawing/2014/main" id="{7A37A05B-5EE5-46EF-B1F8-182A3F3C17C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1979952" cy="6644081"/>
          </a:xfrm>
          <a:prstGeom prst="rect">
            <a:avLst/>
          </a:prstGeom>
          <a:ln>
            <a:noFill/>
          </a:ln>
          <a:effectLst>
            <a:outerShdw blurRad="98425" dist="76200" dir="4380000" algn="tl" rotWithShape="0">
              <a:srgbClr val="000000">
                <a:alpha val="68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34" name="Rectangle 37">
            <a:extLst>
              <a:ext uri="{FF2B5EF4-FFF2-40B4-BE49-F238E27FC236}">
                <a16:creationId xmlns:a16="http://schemas.microsoft.com/office/drawing/2014/main" id="{ECE753A3-CB2D-4B90-A1D6-68B9618BB0D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223000" y="135467"/>
            <a:ext cx="5334001" cy="6104466"/>
          </a:xfrm>
          <a:prstGeom prst="rect">
            <a:avLst/>
          </a:prstGeom>
          <a:solidFill>
            <a:schemeClr val="bg1"/>
          </a:solidFill>
          <a:ln w="9525"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5" name="Freeform 25">
            <a:extLst>
              <a:ext uri="{FF2B5EF4-FFF2-40B4-BE49-F238E27FC236}">
                <a16:creationId xmlns:a16="http://schemas.microsoft.com/office/drawing/2014/main" id="{EF9B69EB-1232-4524-836D-824F991F89C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25397" y="0"/>
            <a:ext cx="11773291" cy="6419514"/>
          </a:xfrm>
          <a:custGeom>
            <a:avLst/>
            <a:gdLst/>
            <a:ahLst/>
            <a:cxnLst/>
            <a:rect l="l" t="t" r="r" b="b"/>
            <a:pathLst>
              <a:path w="11773291" h="6419514">
                <a:moveTo>
                  <a:pt x="11750059" y="0"/>
                </a:moveTo>
                <a:lnTo>
                  <a:pt x="11773291" y="6419514"/>
                </a:lnTo>
                <a:lnTo>
                  <a:pt x="0" y="6411047"/>
                </a:lnTo>
              </a:path>
            </a:pathLst>
          </a:custGeom>
          <a:ln w="82550">
            <a:solidFill>
              <a:schemeClr val="tx1">
                <a:lumMod val="50000"/>
                <a:lumOff val="50000"/>
              </a:schemeClr>
            </a:solidFill>
            <a:miter lim="800000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sp>
      <p:sp>
        <p:nvSpPr>
          <p:cNvPr id="37" name="Rectangle 41">
            <a:extLst>
              <a:ext uri="{FF2B5EF4-FFF2-40B4-BE49-F238E27FC236}">
                <a16:creationId xmlns:a16="http://schemas.microsoft.com/office/drawing/2014/main" id="{B4EA443A-62A7-44FA-AC12-5E09BE08CF5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0" y="0"/>
            <a:ext cx="6094412" cy="6380796"/>
          </a:xfrm>
          <a:prstGeom prst="rect">
            <a:avLst/>
          </a:prstGeom>
          <a:gradFill flip="none" rotWithShape="1">
            <a:gsLst>
              <a:gs pos="34000">
                <a:schemeClr val="accent1"/>
              </a:gs>
              <a:gs pos="100000">
                <a:schemeClr val="accent1">
                  <a:lumMod val="60000"/>
                </a:schemeClr>
              </a:gs>
            </a:gsLst>
            <a:lin ang="8100000" scaled="1"/>
            <a:tileRect/>
          </a:gra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4329888A-5055-41E3-8627-17CDB93B5D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685800"/>
            <a:ext cx="4949172" cy="1151965"/>
          </a:xfrm>
        </p:spPr>
        <p:txBody>
          <a:bodyPr>
            <a:normAutofit/>
          </a:bodyPr>
          <a:lstStyle/>
          <a:p>
            <a:r>
              <a:rPr lang="en-US" sz="3800" dirty="0">
                <a:solidFill>
                  <a:schemeClr val="bg1"/>
                </a:solidFill>
              </a:rPr>
              <a:t>Canvas student view</a:t>
            </a:r>
            <a:br>
              <a:rPr lang="en-US" sz="3800" dirty="0">
                <a:solidFill>
                  <a:schemeClr val="bg1"/>
                </a:solidFill>
              </a:rPr>
            </a:br>
            <a:r>
              <a:rPr lang="en-US" sz="3800" dirty="0">
                <a:solidFill>
                  <a:schemeClr val="bg1"/>
                </a:solidFill>
              </a:rPr>
              <a:t>&amp; validate links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B582743E-4704-4F20-8D7F-CA4C3F911EEE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85802" y="2063396"/>
            <a:ext cx="4949172" cy="3680910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Student perspective</a:t>
            </a:r>
          </a:p>
          <a:p>
            <a:r>
              <a:rPr lang="en-US" dirty="0">
                <a:solidFill>
                  <a:schemeClr val="bg1"/>
                </a:solidFill>
              </a:rPr>
              <a:t>Graphics/links/aesthetics</a:t>
            </a:r>
          </a:p>
          <a:p>
            <a:r>
              <a:rPr lang="en-US" dirty="0">
                <a:solidFill>
                  <a:schemeClr val="bg1"/>
                </a:solidFill>
              </a:rPr>
              <a:t>Ensure published links are functional</a:t>
            </a:r>
          </a:p>
        </p:txBody>
      </p:sp>
      <p:pic>
        <p:nvPicPr>
          <p:cNvPr id="14" name="Picture 13" descr="Example graphic showing where to validate links to content in Canvas course is displayed in settings.">
            <a:extLst>
              <a:ext uri="{FF2B5EF4-FFF2-40B4-BE49-F238E27FC236}">
                <a16:creationId xmlns:a16="http://schemas.microsoft.com/office/drawing/2014/main" id="{B981F9BD-15EB-4F88-9EC7-437EA365AE3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20775" y="567084"/>
            <a:ext cx="5142813" cy="2224266"/>
          </a:xfrm>
          <a:prstGeom prst="rect">
            <a:avLst/>
          </a:prstGeom>
          <a:ln>
            <a:noFill/>
          </a:ln>
        </p:spPr>
      </p:pic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82C5DE-3F63-49F7-920B-CF675668B0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1" y="5757334"/>
            <a:ext cx="2692397" cy="498470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  <a:spcAft>
                <a:spcPts val="600"/>
              </a:spcAft>
            </a:pPr>
            <a:r>
              <a:rPr lang="en-US" sz="1400">
                <a:solidFill>
                  <a:schemeClr val="bg1"/>
                </a:solidFill>
              </a:rPr>
              <a:t>Best practices for accessibility in canvas</a:t>
            </a:r>
          </a:p>
        </p:txBody>
      </p:sp>
      <p:pic>
        <p:nvPicPr>
          <p:cNvPr id="10" name="Picture 9" descr="Example showing how to locate the student view option in canvas.">
            <a:extLst>
              <a:ext uri="{FF2B5EF4-FFF2-40B4-BE49-F238E27FC236}">
                <a16:creationId xmlns:a16="http://schemas.microsoft.com/office/drawing/2014/main" id="{5F171B65-0198-4BAB-8290-4BEA4A0A1161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59341" r="3326"/>
          <a:stretch/>
        </p:blipFill>
        <p:spPr>
          <a:xfrm>
            <a:off x="6325382" y="3250087"/>
            <a:ext cx="5133598" cy="2887676"/>
          </a:xfrm>
          <a:prstGeom prst="rect">
            <a:avLst/>
          </a:prstGeom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2013011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dir="in"/>
      </p:transition>
    </mc:Choice>
    <mc:Fallback xmlns="">
      <p:transition spd="slow">
        <p:split dir="in"/>
      </p:transition>
    </mc:Fallback>
  </mc:AlternateContent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>
            <a:duotone>
              <a:schemeClr val="bg1">
                <a:shade val="48000"/>
                <a:satMod val="110000"/>
                <a:lumMod val="40000"/>
              </a:schemeClr>
              <a:schemeClr val="bg1">
                <a:tint val="90000"/>
                <a:lumMod val="106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5" name="Rectangle 12">
            <a:extLst>
              <a:ext uri="{FF2B5EF4-FFF2-40B4-BE49-F238E27FC236}">
                <a16:creationId xmlns:a16="http://schemas.microsoft.com/office/drawing/2014/main" id="{8492A138-EC4F-4F03-B497-EBDF2443FC0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0713B43-E9BB-4F70-9F0D-951403853E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685800"/>
            <a:ext cx="10792837" cy="1485900"/>
          </a:xfrm>
        </p:spPr>
        <p:txBody>
          <a:bodyPr>
            <a:normAutofit/>
          </a:bodyPr>
          <a:lstStyle/>
          <a:p>
            <a:r>
              <a:rPr lang="en-US" sz="5000" dirty="0"/>
              <a:t>Canvas features for accessibility</a:t>
            </a:r>
            <a:br>
              <a:rPr lang="en-US" sz="5000" dirty="0"/>
            </a:br>
            <a:endParaRPr lang="en-US" sz="5000" dirty="0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B582743E-4704-4F20-8D7F-CA4C3F911EEE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85800" y="1695236"/>
            <a:ext cx="8309343" cy="4391457"/>
          </a:xfrm>
        </p:spPr>
        <p:txBody>
          <a:bodyPr anchor="t">
            <a:normAutofit/>
          </a:bodyPr>
          <a:lstStyle/>
          <a:p>
            <a:r>
              <a:rPr lang="en-US" dirty="0"/>
              <a:t>Calendar: list view</a:t>
            </a:r>
          </a:p>
          <a:p>
            <a:r>
              <a:rPr lang="en-US" dirty="0"/>
              <a:t>Chat: audio notifications</a:t>
            </a:r>
          </a:p>
          <a:p>
            <a:r>
              <a:rPr lang="en-US" dirty="0"/>
              <a:t>Font sizes: rem to scale up and down</a:t>
            </a:r>
          </a:p>
          <a:p>
            <a:r>
              <a:rPr lang="en-US" dirty="0"/>
              <a:t>Gradebook: individual view</a:t>
            </a:r>
          </a:p>
          <a:p>
            <a:r>
              <a:rPr lang="en-US" dirty="0"/>
              <a:t>Quizzes: individual moderation of attempts and timing</a:t>
            </a:r>
          </a:p>
          <a:p>
            <a:r>
              <a:rPr lang="en-US" dirty="0"/>
              <a:t>Rich Content Editor</a:t>
            </a:r>
          </a:p>
          <a:p>
            <a:r>
              <a:rPr lang="en-US"/>
              <a:t>Speed Grader</a:t>
            </a:r>
            <a:r>
              <a:rPr lang="en-US" dirty="0"/>
              <a:t>: can access comments and annotations with screen reader</a:t>
            </a:r>
          </a:p>
          <a:p>
            <a:r>
              <a:rPr lang="en-US" dirty="0"/>
              <a:t>User settings: high contract UI and underline links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82C5DE-3F63-49F7-920B-CF675668B0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1" y="6223111"/>
            <a:ext cx="5499719" cy="498470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US" sz="1800" dirty="0"/>
              <a:t>Best practices for accessibility in canvas</a:t>
            </a:r>
          </a:p>
        </p:txBody>
      </p:sp>
    </p:spTree>
    <p:extLst>
      <p:ext uri="{BB962C8B-B14F-4D97-AF65-F5344CB8AC3E}">
        <p14:creationId xmlns:p14="http://schemas.microsoft.com/office/powerpoint/2010/main" val="1759492714"/>
      </p:ext>
    </p:extLst>
  </p:cSld>
  <p:clrMapOvr>
    <a:masterClrMapping/>
  </p:clrMapOvr>
  <p:transition spd="slow">
    <p:push dir="u"/>
  </p:transition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>
            <a:duotone>
              <a:schemeClr val="bg1">
                <a:shade val="48000"/>
                <a:satMod val="110000"/>
                <a:lumMod val="40000"/>
              </a:schemeClr>
              <a:schemeClr val="bg1">
                <a:tint val="90000"/>
                <a:lumMod val="106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4329888A-5055-41E3-8627-17CDB93B5D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6667" y="685800"/>
            <a:ext cx="6256712" cy="1151965"/>
          </a:xfrm>
        </p:spPr>
        <p:txBody>
          <a:bodyPr>
            <a:normAutofit/>
          </a:bodyPr>
          <a:lstStyle/>
          <a:p>
            <a:r>
              <a:rPr lang="en-US" sz="3800" dirty="0"/>
              <a:t>Canvas accessibility checker access &amp; score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B582743E-4704-4F20-8D7F-CA4C3F911EEE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85800" y="2063397"/>
            <a:ext cx="6255403" cy="2866342"/>
          </a:xfrm>
        </p:spPr>
        <p:txBody>
          <a:bodyPr>
            <a:normAutofit/>
          </a:bodyPr>
          <a:lstStyle/>
          <a:p>
            <a:r>
              <a:rPr lang="en-US" dirty="0"/>
              <a:t>Settings </a:t>
            </a:r>
            <a:r>
              <a:rPr lang="en-US" dirty="0">
                <a:sym typeface="Wingdings" panose="05000000000000000000" pitchFamily="2" charset="2"/>
              </a:rPr>
              <a:t> enable accessibility report</a:t>
            </a:r>
            <a:endParaRPr lang="en-US" dirty="0"/>
          </a:p>
          <a:p>
            <a:r>
              <a:rPr lang="en-US" dirty="0"/>
              <a:t>Gives score for overall course &amp; Item</a:t>
            </a:r>
          </a:p>
          <a:p>
            <a:r>
              <a:rPr lang="en-US" dirty="0"/>
              <a:t>Overview vs specific content</a:t>
            </a:r>
          </a:p>
          <a:p>
            <a:r>
              <a:rPr lang="en-US" dirty="0"/>
              <a:t>Content, structure, documents, html</a:t>
            </a:r>
          </a:p>
          <a:p>
            <a:endParaRPr lang="en-US" dirty="0"/>
          </a:p>
        </p:txBody>
      </p:sp>
      <p:sp>
        <p:nvSpPr>
          <p:cNvPr id="16" name="Rectangle 13">
            <a:extLst>
              <a:ext uri="{FF2B5EF4-FFF2-40B4-BE49-F238E27FC236}">
                <a16:creationId xmlns:a16="http://schemas.microsoft.com/office/drawing/2014/main" id="{3B5F0A57-CAAB-4905-8442-4D84E3D036F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408861" y="457200"/>
            <a:ext cx="3787611" cy="4686138"/>
          </a:xfrm>
          <a:prstGeom prst="rect">
            <a:avLst/>
          </a:prstGeom>
          <a:solidFill>
            <a:schemeClr val="bg1"/>
          </a:solidFill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 descr="Example graphic showing overall course accessibility score (green arc with 79% underneath)">
            <a:extLst>
              <a:ext uri="{FF2B5EF4-FFF2-40B4-BE49-F238E27FC236}">
                <a16:creationId xmlns:a16="http://schemas.microsoft.com/office/drawing/2014/main" id="{83937C89-0052-4CB2-ADFF-306A8EC253A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095138" y="689358"/>
            <a:ext cx="2433933" cy="2485536"/>
          </a:xfrm>
          <a:prstGeom prst="rect">
            <a:avLst/>
          </a:prstGeom>
        </p:spPr>
      </p:pic>
      <p:pic>
        <p:nvPicPr>
          <p:cNvPr id="4" name="Picture 3" descr="Example graphic showing how to locate and activate the accessibility report option from Canvas Settings.">
            <a:extLst>
              <a:ext uri="{FF2B5EF4-FFF2-40B4-BE49-F238E27FC236}">
                <a16:creationId xmlns:a16="http://schemas.microsoft.com/office/drawing/2014/main" id="{A31CB6BD-DA95-4B51-BFEB-56C001A50AF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664379" y="3500402"/>
            <a:ext cx="3305553" cy="1206526"/>
          </a:xfrm>
          <a:prstGeom prst="rect">
            <a:avLst/>
          </a:prstGeom>
        </p:spPr>
      </p:pic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82C5DE-3F63-49F7-920B-CF675668B0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1" y="5757334"/>
            <a:ext cx="5499719" cy="498470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  <a:spcAft>
                <a:spcPts val="600"/>
              </a:spcAft>
            </a:pPr>
            <a:r>
              <a:rPr lang="en-US" sz="2200"/>
              <a:t>Best practices for accessibility in canvas</a:t>
            </a:r>
          </a:p>
        </p:txBody>
      </p:sp>
    </p:spTree>
    <p:extLst>
      <p:ext uri="{BB962C8B-B14F-4D97-AF65-F5344CB8AC3E}">
        <p14:creationId xmlns:p14="http://schemas.microsoft.com/office/powerpoint/2010/main" val="307689875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drape" invX="1"/>
      </p:transition>
    </mc:Choice>
    <mc:Fallback xmlns="">
      <p:transition spd="slow">
        <p:fade/>
      </p:transition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>
            <a:duotone>
              <a:schemeClr val="bg1">
                <a:shade val="48000"/>
                <a:satMod val="110000"/>
                <a:lumMod val="40000"/>
              </a:schemeClr>
              <a:schemeClr val="bg1">
                <a:tint val="90000"/>
                <a:lumMod val="106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4329888A-5055-41E3-8627-17CDB93B5D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2" y="685800"/>
            <a:ext cx="4951408" cy="1151965"/>
          </a:xfrm>
        </p:spPr>
        <p:txBody>
          <a:bodyPr vert="horz" lIns="91440" tIns="45720" rIns="91440" bIns="45720" rtlCol="0">
            <a:normAutofit/>
          </a:bodyPr>
          <a:lstStyle/>
          <a:p>
            <a:r>
              <a:rPr lang="en-US" sz="3800"/>
              <a:t>Canvas accessibility checker  review</a:t>
            </a:r>
          </a:p>
        </p:txBody>
      </p:sp>
      <p:sp>
        <p:nvSpPr>
          <p:cNvPr id="127" name="Content Placeholder 69">
            <a:extLst>
              <a:ext uri="{FF2B5EF4-FFF2-40B4-BE49-F238E27FC236}">
                <a16:creationId xmlns:a16="http://schemas.microsoft.com/office/drawing/2014/main" id="{43BFD91F-C441-6874-3E1B-224F5457A025}"/>
              </a:ext>
            </a:extLst>
          </p:cNvPr>
          <p:cNvSpPr>
            <a:spLocks noGrp="1"/>
          </p:cNvSpPr>
          <p:nvPr>
            <p:ph sz="quarter" idx="13"/>
          </p:nvPr>
        </p:nvSpPr>
        <p:spPr>
          <a:xfrm>
            <a:off x="685801" y="2076423"/>
            <a:ext cx="4951410" cy="3288739"/>
          </a:xfrm>
        </p:spPr>
        <p:txBody>
          <a:bodyPr>
            <a:normAutofit/>
          </a:bodyPr>
          <a:lstStyle/>
          <a:p>
            <a:endParaRPr lang="en-US"/>
          </a:p>
        </p:txBody>
      </p:sp>
      <p:pic>
        <p:nvPicPr>
          <p:cNvPr id="6" name="Content Placeholder 5" descr="Pie chart graphic showing accessibility issues on a Canvas course by content type.">
            <a:extLst>
              <a:ext uri="{FF2B5EF4-FFF2-40B4-BE49-F238E27FC236}">
                <a16:creationId xmlns:a16="http://schemas.microsoft.com/office/drawing/2014/main" id="{5E456A57-2DCB-4A05-A4EE-1EDA0AA2F8F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1160" r="40262" b="1"/>
          <a:stretch/>
        </p:blipFill>
        <p:spPr>
          <a:xfrm>
            <a:off x="6094410" y="10"/>
            <a:ext cx="5310189" cy="5301586"/>
          </a:xfrm>
          <a:prstGeom prst="rect">
            <a:avLst/>
          </a:prstGeom>
          <a:ln w="57150" cmpd="thinThick">
            <a:solidFill>
              <a:schemeClr val="bg1">
                <a:lumMod val="50000"/>
              </a:schemeClr>
            </a:solidFill>
            <a:miter lim="800000"/>
          </a:ln>
        </p:spPr>
      </p:pic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82C5DE-3F63-49F7-920B-CF675668B0C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85801" y="5757334"/>
            <a:ext cx="5499719" cy="498470"/>
          </a:xfrm>
        </p:spPr>
        <p:txBody>
          <a:bodyPr vert="horz" lIns="91440" tIns="45720" rIns="91440" bIns="45720" rtlCol="0">
            <a:normAutofit/>
          </a:bodyPr>
          <a:lstStyle/>
          <a:p>
            <a:pPr defTabSz="914400">
              <a:lnSpc>
                <a:spcPct val="90000"/>
              </a:lnSpc>
              <a:spcAft>
                <a:spcPts val="600"/>
              </a:spcAft>
            </a:pPr>
            <a:r>
              <a:rPr lang="en-US" sz="2200" kern="1200" cap="all" baseline="0">
                <a:latin typeface="+mn-lt"/>
                <a:ea typeface="+mn-ea"/>
                <a:cs typeface="+mn-cs"/>
              </a:rPr>
              <a:t>Best practices for accessibility in canvas</a:t>
            </a:r>
          </a:p>
        </p:txBody>
      </p:sp>
    </p:spTree>
    <p:extLst>
      <p:ext uri="{BB962C8B-B14F-4D97-AF65-F5344CB8AC3E}">
        <p14:creationId xmlns:p14="http://schemas.microsoft.com/office/powerpoint/2010/main" val="1466911245"/>
      </p:ext>
    </p:extLst>
  </p:cSld>
  <p:clrMapOvr>
    <a:masterClrMapping/>
  </p:clrMapOvr>
  <p:transition spd="slow">
    <p:wheel spokes="1"/>
  </p:transition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2">
            <a:duotone>
              <a:schemeClr val="bg1">
                <a:shade val="48000"/>
                <a:satMod val="110000"/>
                <a:lumMod val="40000"/>
              </a:schemeClr>
              <a:schemeClr val="bg1">
                <a:tint val="90000"/>
                <a:lumMod val="106000"/>
              </a:schemeClr>
            </a:duotone>
          </a:blip>
          <a:stretch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5" name="Picture 102">
            <a:extLst>
              <a:ext uri="{FF2B5EF4-FFF2-40B4-BE49-F238E27FC236}">
                <a16:creationId xmlns:a16="http://schemas.microsoft.com/office/drawing/2014/main" id="{576E8DBD-6DBD-4FCB-8FE8-8F0425C0B67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 useBgFill="1">
        <p:nvSpPr>
          <p:cNvPr id="126" name="Freeform 11">
            <a:extLst>
              <a:ext uri="{FF2B5EF4-FFF2-40B4-BE49-F238E27FC236}">
                <a16:creationId xmlns:a16="http://schemas.microsoft.com/office/drawing/2014/main" id="{70BE0118-665B-49AC-8ED9-B29C009CED1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5875" y="0"/>
            <a:ext cx="11683810" cy="6588125"/>
          </a:xfrm>
          <a:custGeom>
            <a:avLst/>
            <a:gdLst/>
            <a:ahLst/>
            <a:cxnLst/>
            <a:rect l="l" t="t" r="r" b="b"/>
            <a:pathLst>
              <a:path w="11683810" h="6588125">
                <a:moveTo>
                  <a:pt x="0" y="0"/>
                </a:moveTo>
                <a:lnTo>
                  <a:pt x="11318691" y="0"/>
                </a:lnTo>
                <a:lnTo>
                  <a:pt x="11683810" y="5976938"/>
                </a:lnTo>
                <a:lnTo>
                  <a:pt x="15875" y="6588125"/>
                </a:lnTo>
                <a:cubicBezTo>
                  <a:pt x="10583" y="4386792"/>
                  <a:pt x="5292" y="2185458"/>
                  <a:pt x="0" y="0"/>
                </a:cubicBezTo>
                <a:close/>
              </a:path>
            </a:pathLst>
          </a:custGeom>
          <a:ln>
            <a:noFill/>
          </a:ln>
          <a:effectLst>
            <a:outerShdw blurRad="101600" dist="152400" dir="4380000" algn="tl" rotWithShape="0">
              <a:srgbClr val="000000">
                <a:alpha val="43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7" name="Freeform 13">
            <a:extLst>
              <a:ext uri="{FF2B5EF4-FFF2-40B4-BE49-F238E27FC236}">
                <a16:creationId xmlns:a16="http://schemas.microsoft.com/office/drawing/2014/main" id="{DB8E4593-3024-4A7B-92FB-8114D72E575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4282257"/>
            <a:ext cx="11329257" cy="2028845"/>
          </a:xfrm>
          <a:custGeom>
            <a:avLst/>
            <a:gdLst/>
            <a:ahLst/>
            <a:cxnLst/>
            <a:rect l="l" t="t" r="r" b="b"/>
            <a:pathLst>
              <a:path w="11329257" h="2028845">
                <a:moveTo>
                  <a:pt x="0" y="588520"/>
                </a:moveTo>
                <a:lnTo>
                  <a:pt x="11244075" y="0"/>
                </a:lnTo>
                <a:lnTo>
                  <a:pt x="11329257" y="1424838"/>
                </a:lnTo>
                <a:lnTo>
                  <a:pt x="0" y="2028845"/>
                </a:lnTo>
                <a:lnTo>
                  <a:pt x="0" y="588520"/>
                </a:lnTo>
                <a:close/>
              </a:path>
            </a:pathLst>
          </a:custGeom>
          <a:gradFill flip="none" rotWithShape="1">
            <a:gsLst>
              <a:gs pos="34000">
                <a:schemeClr val="accent1"/>
              </a:gs>
              <a:gs pos="100000">
                <a:schemeClr val="accent1">
                  <a:lumMod val="5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8" name="Freeform 25">
            <a:extLst>
              <a:ext uri="{FF2B5EF4-FFF2-40B4-BE49-F238E27FC236}">
                <a16:creationId xmlns:a16="http://schemas.microsoft.com/office/drawing/2014/main" id="{F72029E6-113E-4A42-8D29-4B796B39B9C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8719579" cy="456877"/>
          </a:xfrm>
          <a:custGeom>
            <a:avLst/>
            <a:gdLst/>
            <a:ahLst/>
            <a:cxnLst/>
            <a:rect l="l" t="t" r="r" b="b"/>
            <a:pathLst>
              <a:path w="8719579" h="456877">
                <a:moveTo>
                  <a:pt x="0" y="0"/>
                </a:moveTo>
                <a:lnTo>
                  <a:pt x="8719579" y="0"/>
                </a:lnTo>
                <a:lnTo>
                  <a:pt x="0" y="456877"/>
                </a:lnTo>
                <a:lnTo>
                  <a:pt x="0" y="0"/>
                </a:lnTo>
                <a:close/>
              </a:path>
            </a:pathLst>
          </a:custGeom>
          <a:gradFill flip="none" rotWithShape="1">
            <a:gsLst>
              <a:gs pos="34000">
                <a:schemeClr val="accent1"/>
              </a:gs>
              <a:gs pos="100000">
                <a:schemeClr val="accent1">
                  <a:lumMod val="5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9" name="Freeform 14">
            <a:extLst>
              <a:ext uri="{FF2B5EF4-FFF2-40B4-BE49-F238E27FC236}">
                <a16:creationId xmlns:a16="http://schemas.microsoft.com/office/drawing/2014/main" id="{FBAE6AE5-2B20-46E6-B338-A385BFF09F8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21420000">
            <a:off x="-161800" y="293317"/>
            <a:ext cx="11367116" cy="5751804"/>
          </a:xfrm>
          <a:custGeom>
            <a:avLst/>
            <a:gdLst/>
            <a:ahLst/>
            <a:cxnLst/>
            <a:rect l="l" t="t" r="r" b="b"/>
            <a:pathLst>
              <a:path w="11367116" h="5751804">
                <a:moveTo>
                  <a:pt x="11346705" y="0"/>
                </a:moveTo>
                <a:cubicBezTo>
                  <a:pt x="11353509" y="1915114"/>
                  <a:pt x="11360312" y="3830229"/>
                  <a:pt x="11367116" y="5745343"/>
                </a:cubicBezTo>
                <a:lnTo>
                  <a:pt x="0" y="5751804"/>
                </a:lnTo>
              </a:path>
            </a:pathLst>
          </a:custGeom>
          <a:ln w="82550">
            <a:solidFill>
              <a:schemeClr val="tx1">
                <a:lumMod val="50000"/>
                <a:lumOff val="50000"/>
              </a:schemeClr>
            </a:solidFill>
            <a:miter lim="800000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sp>
      <p:sp>
        <p:nvSpPr>
          <p:cNvPr id="130" name="5-Point Star 24">
            <a:extLst>
              <a:ext uri="{FF2B5EF4-FFF2-40B4-BE49-F238E27FC236}">
                <a16:creationId xmlns:a16="http://schemas.microsoft.com/office/drawing/2014/main" id="{4555B12C-E2CF-448D-918F-96D0958DC63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21420000">
            <a:off x="4221385" y="5111356"/>
            <a:ext cx="515386" cy="515386"/>
          </a:xfrm>
          <a:prstGeom prst="star5">
            <a:avLst>
              <a:gd name="adj" fmla="val 26693"/>
              <a:gd name="hf" fmla="val 105146"/>
              <a:gd name="vf" fmla="val 110557"/>
            </a:avLst>
          </a:prstGeom>
          <a:solidFill>
            <a:schemeClr val="tx1">
              <a:alpha val="4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 useBgFill="1">
        <p:nvSpPr>
          <p:cNvPr id="131" name="Rectangle 114">
            <a:extLst>
              <a:ext uri="{FF2B5EF4-FFF2-40B4-BE49-F238E27FC236}">
                <a16:creationId xmlns:a16="http://schemas.microsoft.com/office/drawing/2014/main" id="{9EB9FA3F-CAB0-4533-9364-224CEC6FF8B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"/>
            <a:ext cx="12188952" cy="6858000"/>
          </a:xfrm>
          <a:prstGeom prst="rect">
            <a:avLst/>
          </a:prstGeom>
          <a:ln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4329888A-5055-41E3-8627-17CDB93B5D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91547" y="4519749"/>
            <a:ext cx="10805790" cy="1270279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en-US" sz="6100" dirty="0"/>
              <a:t>Canvas accessibility by page</a:t>
            </a:r>
          </a:p>
        </p:txBody>
      </p:sp>
      <p:sp>
        <p:nvSpPr>
          <p:cNvPr id="132" name="5-Point Star 31">
            <a:extLst>
              <a:ext uri="{FF2B5EF4-FFF2-40B4-BE49-F238E27FC236}">
                <a16:creationId xmlns:a16="http://schemas.microsoft.com/office/drawing/2014/main" id="{42B0C1BF-5CB1-40DA-9A22-5452B546914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903408" y="6388943"/>
            <a:ext cx="373049" cy="373049"/>
          </a:xfrm>
          <a:prstGeom prst="star5">
            <a:avLst>
              <a:gd name="adj" fmla="val 26693"/>
              <a:gd name="hf" fmla="val 105146"/>
              <a:gd name="vf" fmla="val 110557"/>
            </a:avLst>
          </a:prstGeom>
          <a:solidFill>
            <a:schemeClr val="tx1">
              <a:lumMod val="65000"/>
              <a:lumOff val="35000"/>
              <a:alpha val="4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11" name="Content Placeholder 10" descr="Page level accessibility checker results showing no issues detected with graphic of balloons and stars.">
            <a:extLst>
              <a:ext uri="{FF2B5EF4-FFF2-40B4-BE49-F238E27FC236}">
                <a16:creationId xmlns:a16="http://schemas.microsoft.com/office/drawing/2014/main" id="{160B95A2-39DC-4DA3-A830-AC8AFC6FA360}"/>
              </a:ext>
            </a:extLst>
          </p:cNvPr>
          <p:cNvPicPr>
            <a:picLocks noGrp="1" noChangeAspect="1"/>
          </p:cNvPicPr>
          <p:nvPr>
            <p:ph sz="quarter" idx="13"/>
          </p:nvPr>
        </p:nvPicPr>
        <p:blipFill>
          <a:blip r:embed="rId4"/>
          <a:stretch>
            <a:fillRect/>
          </a:stretch>
        </p:blipFill>
        <p:spPr>
          <a:xfrm>
            <a:off x="2232140" y="691546"/>
            <a:ext cx="7724602" cy="3514694"/>
          </a:xfrm>
          <a:prstGeom prst="rect">
            <a:avLst/>
          </a:prstGeom>
        </p:spPr>
      </p:pic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82C5DE-3F63-49F7-920B-CF675668B0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6204245" y="6387801"/>
            <a:ext cx="5347675" cy="385011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r" defTabSz="914400">
              <a:spcAft>
                <a:spcPts val="600"/>
              </a:spcAft>
            </a:pPr>
            <a:r>
              <a:rPr lang="en-US" sz="1800" kern="1200" cap="all" baseline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rPr>
              <a:t>Best practices for accessibility in canvas</a:t>
            </a:r>
          </a:p>
        </p:txBody>
      </p:sp>
    </p:spTree>
    <p:extLst>
      <p:ext uri="{BB962C8B-B14F-4D97-AF65-F5344CB8AC3E}">
        <p14:creationId xmlns:p14="http://schemas.microsoft.com/office/powerpoint/2010/main" val="8419643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:dissolve/>
      </p:transition>
    </mc:Choice>
    <mc:Fallback xmlns="">
      <p:transition spd="slow">
        <p:dissolve/>
      </p:transition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58A950FD-2130-4CF5-A292-0ECDFE0C10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summary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088D306A-3780-4443-85E3-9DB0432BB11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/>
              <a:t>Digital Accessibility</a:t>
            </a:r>
          </a:p>
          <a:p>
            <a:pPr marL="0" indent="0">
              <a:buNone/>
            </a:pPr>
            <a:r>
              <a:rPr lang="en-US" dirty="0"/>
              <a:t>WCAG, Section 508, VPAT</a:t>
            </a:r>
          </a:p>
          <a:p>
            <a:pPr marL="0" indent="0">
              <a:buNone/>
            </a:pPr>
            <a:r>
              <a:rPr lang="en-US" dirty="0"/>
              <a:t>POUR</a:t>
            </a:r>
          </a:p>
          <a:p>
            <a:pPr marL="0" indent="0">
              <a:buNone/>
            </a:pPr>
            <a:r>
              <a:rPr lang="en-US" dirty="0"/>
              <a:t>Canvas Course Accessibility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Tips for Accessibility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Canvas Tools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Rich Content Accessibility Checker 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E9B49E11-C3E5-664B-A8F3-E9925CC7465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9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Open Sans Condensed" panose="020B0606030504020204" pitchFamily="34" charset="0"/>
              </a:rPr>
              <a:t>Best Practices for Accessibility in Canvas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0873EC8-42E5-6848-AB5B-A2EC73BE4F4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B8EE153-BF0C-9B4F-8512-164F9C8D6C2E}" type="slidenum">
              <a:rPr kumimoji="0" lang="en-US" sz="1200" b="1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Open Sans Extrabold" panose="020B0606030504020204" pitchFamily="34" charset="0"/>
                <a:ea typeface="Open Sans Extrabold" panose="020B0606030504020204" pitchFamily="34" charset="0"/>
                <a:cs typeface="Open Sans Extrabold" panose="020B0606030504020204" pitchFamily="34" charset="0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26</a:t>
            </a:fld>
            <a:endParaRPr kumimoji="0" lang="en-US" sz="1200" b="1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Open Sans Extrabold" panose="020B0606030504020204" pitchFamily="34" charset="0"/>
              <a:ea typeface="Open Sans Extrabold" panose="020B0606030504020204" pitchFamily="34" charset="0"/>
              <a:cs typeface="Open Sans Extrabold" panose="020B0606030504020204" pitchFamily="34" charset="0"/>
            </a:endParaRPr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7E723EB4-5227-A549-87DB-C5E82A34953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US" dirty="0"/>
              <a:t>Digital inclusion day</a:t>
            </a:r>
          </a:p>
        </p:txBody>
      </p:sp>
    </p:spTree>
    <p:extLst>
      <p:ext uri="{BB962C8B-B14F-4D97-AF65-F5344CB8AC3E}">
        <p14:creationId xmlns:p14="http://schemas.microsoft.com/office/powerpoint/2010/main" val="12731231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gallery dir="r"/>
      </p:transition>
    </mc:Choice>
    <mc:Fallback xmlns="">
      <p:transition spd="slow">
        <p:fade/>
      </p:transition>
    </mc:Fallback>
  </mc:AlternateConten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tint val="95000"/>
            <a:satMod val="17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DED6307-926E-2C4C-ADB7-7F3E46AA7EB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464614" y="1783959"/>
            <a:ext cx="4087306" cy="2889114"/>
          </a:xfrm>
        </p:spPr>
        <p:txBody>
          <a:bodyPr vert="horz" lIns="91440" tIns="45720" rIns="91440" bIns="45720" rtlCol="0" anchor="b">
            <a:normAutofit/>
          </a:bodyPr>
          <a:lstStyle/>
          <a:p>
            <a:pPr>
              <a:lnSpc>
                <a:spcPct val="90000"/>
              </a:lnSpc>
            </a:pPr>
            <a:r>
              <a:rPr lang="en-US" sz="54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Questions?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E49CC64F-7275-4E33-961B-0C5CDC4398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 flipV="1">
            <a:off x="1" y="0"/>
            <a:ext cx="7188051" cy="6858000"/>
          </a:xfrm>
          <a:custGeom>
            <a:avLst/>
            <a:gdLst>
              <a:gd name="connsiteX0" fmla="*/ 7188051 w 7188051"/>
              <a:gd name="connsiteY0" fmla="*/ 6858000 h 6858000"/>
              <a:gd name="connsiteX1" fmla="*/ 108694 w 7188051"/>
              <a:gd name="connsiteY1" fmla="*/ 6858000 h 6858000"/>
              <a:gd name="connsiteX2" fmla="*/ 79127 w 7188051"/>
              <a:gd name="connsiteY2" fmla="*/ 6681235 h 6858000"/>
              <a:gd name="connsiteX3" fmla="*/ 0 w 7188051"/>
              <a:gd name="connsiteY3" fmla="*/ 5565888 h 6858000"/>
              <a:gd name="connsiteX4" fmla="*/ 2190696 w 7188051"/>
              <a:gd name="connsiteY4" fmla="*/ 145339 h 6858000"/>
              <a:gd name="connsiteX5" fmla="*/ 2339431 w 7188051"/>
              <a:gd name="connsiteY5" fmla="*/ 0 h 6858000"/>
              <a:gd name="connsiteX6" fmla="*/ 7188051 w 7188051"/>
              <a:gd name="connsiteY6" fmla="*/ 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7188051" h="6858000">
                <a:moveTo>
                  <a:pt x="7188051" y="6858000"/>
                </a:moveTo>
                <a:lnTo>
                  <a:pt x="108694" y="6858000"/>
                </a:lnTo>
                <a:lnTo>
                  <a:pt x="79127" y="6681235"/>
                </a:lnTo>
                <a:cubicBezTo>
                  <a:pt x="26981" y="6316967"/>
                  <a:pt x="0" y="5944579"/>
                  <a:pt x="0" y="5565888"/>
                </a:cubicBezTo>
                <a:cubicBezTo>
                  <a:pt x="0" y="3459953"/>
                  <a:pt x="834428" y="1548908"/>
                  <a:pt x="2190696" y="145339"/>
                </a:cubicBezTo>
                <a:lnTo>
                  <a:pt x="2339431" y="0"/>
                </a:lnTo>
                <a:lnTo>
                  <a:pt x="7188051" y="0"/>
                </a:lnTo>
                <a:close/>
              </a:path>
            </a:pathLst>
          </a:custGeom>
          <a:solidFill>
            <a:schemeClr val="tx1">
              <a:alpha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4" name="Picture 3" descr="Yellow question mark">
            <a:extLst>
              <a:ext uri="{FF2B5EF4-FFF2-40B4-BE49-F238E27FC236}">
                <a16:creationId xmlns:a16="http://schemas.microsoft.com/office/drawing/2014/main" id="{458DF9AD-C944-129B-2530-3731762A199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6729" r="1780"/>
          <a:stretch/>
        </p:blipFill>
        <p:spPr>
          <a:xfrm>
            <a:off x="1" y="10"/>
            <a:ext cx="7028495" cy="6857990"/>
          </a:xfrm>
          <a:custGeom>
            <a:avLst/>
            <a:gdLst/>
            <a:ahLst/>
            <a:cxnLst/>
            <a:rect l="l" t="t" r="r" b="b"/>
            <a:pathLst>
              <a:path w="7028495" h="6858000">
                <a:moveTo>
                  <a:pt x="0" y="0"/>
                </a:moveTo>
                <a:lnTo>
                  <a:pt x="6915668" y="0"/>
                </a:lnTo>
                <a:lnTo>
                  <a:pt x="6952411" y="219663"/>
                </a:lnTo>
                <a:cubicBezTo>
                  <a:pt x="7002551" y="569921"/>
                  <a:pt x="7028495" y="927986"/>
                  <a:pt x="7028495" y="1292112"/>
                </a:cubicBezTo>
                <a:cubicBezTo>
                  <a:pt x="7028495" y="3343346"/>
                  <a:pt x="6205186" y="5202289"/>
                  <a:pt x="4870994" y="6556512"/>
                </a:cubicBezTo>
                <a:lnTo>
                  <a:pt x="4556185" y="6858000"/>
                </a:lnTo>
                <a:lnTo>
                  <a:pt x="0" y="6858000"/>
                </a:lnTo>
                <a:close/>
              </a:path>
            </a:pathLst>
          </a:custGeom>
        </p:spPr>
      </p:pic>
    </p:spTree>
    <p:extLst>
      <p:ext uri="{BB962C8B-B14F-4D97-AF65-F5344CB8AC3E}">
        <p14:creationId xmlns:p14="http://schemas.microsoft.com/office/powerpoint/2010/main" val="4111680776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transition spd="slow">
    <p:comb/>
  </p:transition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7F056E-5567-AC4A-BD56-FC2D3D646C8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/>
              <a:t>THANK YOU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F62BAAD-79E1-B24A-8DA0-9B211F08B100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  <a:p>
            <a:r>
              <a:rPr lang="en-US"/>
              <a:t>Samantha Groh</a:t>
            </a:r>
          </a:p>
          <a:p>
            <a:r>
              <a:rPr lang="en-US"/>
              <a:t>vandevs@ucmail.uc.edu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560064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</p:sld>
</file>

<file path=ppt/theme/_rels/them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image" Target="../media/image11.jpeg"/></Relationships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">
      <a:majorFont>
        <a:latin typeface="Arial"/>
        <a:ea typeface=""/>
        <a:cs typeface=""/>
        <a:font script="Jpan" typeface="ＭＳ Ｐゴシック"/>
        <a:font script="Hang" typeface="돋움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Times New Roman"/>
        <a:ea typeface=""/>
        <a:cs typeface=""/>
        <a:font script="Jpan" typeface="ＭＳ Ｐ明朝"/>
        <a:font script="Hang" typeface="바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2017 a-network-ppt-template" id="{987B2BAC-812B-6A4C-A481-8B2FF4646180}" vid="{2746CBDC-DB3B-C243-8D9B-47DA4894E9E2}"/>
    </a:ext>
  </a:extLst>
</a:theme>
</file>

<file path=ppt/theme/theme2.xml><?xml version="1.0" encoding="utf-8"?>
<a:theme xmlns:a="http://schemas.openxmlformats.org/drawingml/2006/main" name="1_Office Theme">
  <a:themeElements>
    <a:clrScheme name="UofC 1">
      <a:dk1>
        <a:srgbClr val="000000"/>
      </a:dk1>
      <a:lt1>
        <a:srgbClr val="FFFFFF"/>
      </a:lt1>
      <a:dk2>
        <a:srgbClr val="000000"/>
      </a:dk2>
      <a:lt2>
        <a:srgbClr val="FFFFFF"/>
      </a:lt2>
      <a:accent1>
        <a:srgbClr val="E00122"/>
      </a:accent1>
      <a:accent2>
        <a:srgbClr val="890519"/>
      </a:accent2>
      <a:accent3>
        <a:srgbClr val="A7A5AA"/>
      </a:accent3>
      <a:accent4>
        <a:srgbClr val="333333"/>
      </a:accent4>
      <a:accent5>
        <a:srgbClr val="EADBC1"/>
      </a:accent5>
      <a:accent6>
        <a:srgbClr val="D1B179"/>
      </a:accent6>
      <a:hlink>
        <a:srgbClr val="DF0021"/>
      </a:hlink>
      <a:folHlink>
        <a:srgbClr val="F3F3F3"/>
      </a:folHlink>
    </a:clrScheme>
    <a:fontScheme name="UofC">
      <a:majorFont>
        <a:latin typeface="Open Sans Light"/>
        <a:ea typeface=""/>
        <a:cs typeface=""/>
      </a:majorFont>
      <a:minorFont>
        <a:latin typeface="Gentium Book Basic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2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">
      <a:majorFont>
        <a:latin typeface="Arial"/>
        <a:ea typeface=""/>
        <a:cs typeface=""/>
        <a:font script="Jpan" typeface="ＭＳ Ｐゴシック"/>
        <a:font script="Hang" typeface="돋움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Times New Roman"/>
        <a:ea typeface=""/>
        <a:cs typeface=""/>
        <a:font script="Jpan" typeface="ＭＳ Ｐ明朝"/>
        <a:font script="Hang" typeface="바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2017 a-network-ppt-template" id="{987B2BAC-812B-6A4C-A481-8B2FF4646180}" vid="{F81CF725-48A4-CF46-B81D-450F67A7C71E}"/>
    </a:ext>
  </a:extLst>
</a:theme>
</file>

<file path=ppt/theme/theme4.xml><?xml version="1.0" encoding="utf-8"?>
<a:theme xmlns:a="http://schemas.openxmlformats.org/drawingml/2006/main" name="Main Event">
  <a:themeElements>
    <a:clrScheme name="Main Event">
      <a:dk1>
        <a:sysClr val="windowText" lastClr="000000"/>
      </a:dk1>
      <a:lt1>
        <a:sysClr val="window" lastClr="FFFFFF"/>
      </a:lt1>
      <a:dk2>
        <a:srgbClr val="424242"/>
      </a:dk2>
      <a:lt2>
        <a:srgbClr val="C8C8C8"/>
      </a:lt2>
      <a:accent1>
        <a:srgbClr val="B80E0F"/>
      </a:accent1>
      <a:accent2>
        <a:srgbClr val="A6987D"/>
      </a:accent2>
      <a:accent3>
        <a:srgbClr val="7F9A71"/>
      </a:accent3>
      <a:accent4>
        <a:srgbClr val="64969F"/>
      </a:accent4>
      <a:accent5>
        <a:srgbClr val="9B75B2"/>
      </a:accent5>
      <a:accent6>
        <a:srgbClr val="80737A"/>
      </a:accent6>
      <a:hlink>
        <a:srgbClr val="F21213"/>
      </a:hlink>
      <a:folHlink>
        <a:srgbClr val="B6A394"/>
      </a:folHlink>
    </a:clrScheme>
    <a:fontScheme name="Main Event">
      <a:majorFont>
        <a:latin typeface="Impact" panose="020B080603090205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Impact" panose="020B080603090205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Main Event">
      <a:fillStyleLst>
        <a:solidFill>
          <a:schemeClr val="phClr"/>
        </a:solidFill>
        <a:solidFill>
          <a:schemeClr val="phClr">
            <a:tint val="69000"/>
            <a:satMod val="105000"/>
            <a:lumMod val="110000"/>
          </a:schemeClr>
        </a:solidFill>
        <a:blipFill>
          <a:blip xmlns:r="http://schemas.openxmlformats.org/officeDocument/2006/relationships" r:embed="rId1">
            <a:duotone>
              <a:schemeClr val="phClr">
                <a:shade val="88000"/>
                <a:lumMod val="88000"/>
              </a:schemeClr>
              <a:schemeClr val="phClr"/>
            </a:duotone>
          </a:blip>
          <a:tile tx="0" ty="0" sx="100000" sy="100000" flip="none" algn="tl"/>
        </a:blipFill>
      </a:fillStyleLst>
      <a:lnStyleLst>
        <a:ln w="9525" cap="flat" cmpd="sng" algn="ctr">
          <a:solidFill>
            <a:schemeClr val="phClr">
              <a:shade val="60000"/>
            </a:schemeClr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25400" dist="127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88000"/>
                <a:lumMod val="88000"/>
              </a:schemeClr>
            </a:gs>
          </a:gsLst>
          <a:lin ang="5400000" scaled="0"/>
        </a:gradFill>
        <a:blipFill>
          <a:blip xmlns:r="http://schemas.openxmlformats.org/officeDocument/2006/relationships" r:embed="rId2">
            <a:duotone>
              <a:schemeClr val="phClr">
                <a:shade val="48000"/>
                <a:satMod val="110000"/>
                <a:lumMod val="40000"/>
              </a:schemeClr>
              <a:schemeClr val="phClr">
                <a:tint val="90000"/>
                <a:lumMod val="106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Main Event" id="{AC372BB4-D83D-411E-B849-B641926BA760}" vid="{F1EFBDE3-1A95-4E3D-81AD-1F53D65BEA01}"/>
    </a:ext>
  </a:extLst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8be56858-bf0c-43d6-954d-be7222281d29" xsi:nil="true"/>
    <MediaServiceKeyPoints xmlns="84d239ad-7bc8-48c0-ae8f-78d88d16f586" xsi:nil="true"/>
    <lcf76f155ced4ddcb4097134ff3c332f xmlns="84d239ad-7bc8-48c0-ae8f-78d88d16f586">
      <Terms xmlns="http://schemas.microsoft.com/office/infopath/2007/PartnerControls"/>
    </lcf76f155ced4ddcb4097134ff3c332f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FCA4E1AE2116014B9EA493346571BE05" ma:contentTypeVersion="14" ma:contentTypeDescription="Create a new document." ma:contentTypeScope="" ma:versionID="dbaf8ec9a95c50d9e6410542495c7921">
  <xsd:schema xmlns:xsd="http://www.w3.org/2001/XMLSchema" xmlns:xs="http://www.w3.org/2001/XMLSchema" xmlns:p="http://schemas.microsoft.com/office/2006/metadata/properties" xmlns:ns2="84d239ad-7bc8-48c0-ae8f-78d88d16f586" xmlns:ns3="b3011e26-bdde-4601-9b6b-54bf51ef06a6" xmlns:ns4="8be56858-bf0c-43d6-954d-be7222281d29" targetNamespace="http://schemas.microsoft.com/office/2006/metadata/properties" ma:root="true" ma:fieldsID="d64abf5f09bf452ddfc7f2ac7d71ce30" ns2:_="" ns3:_="" ns4:_="">
    <xsd:import namespace="84d239ad-7bc8-48c0-ae8f-78d88d16f586"/>
    <xsd:import namespace="b3011e26-bdde-4601-9b6b-54bf51ef06a6"/>
    <xsd:import namespace="8be56858-bf0c-43d6-954d-be7222281d29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LengthInSeconds" minOccurs="0"/>
                <xsd:element ref="ns2:MediaServiceAutoKeyPoints" minOccurs="0"/>
                <xsd:element ref="ns2:MediaServiceKeyPoints" minOccurs="0"/>
                <xsd:element ref="ns3:SharedWithUsers" minOccurs="0"/>
                <xsd:element ref="ns3:SharedWithDetails" minOccurs="0"/>
                <xsd:element ref="ns2:lcf76f155ced4ddcb4097134ff3c332f" minOccurs="0"/>
                <xsd:element ref="ns4:TaxCatchAll" minOccurs="0"/>
                <xsd:element ref="ns2:MediaServiceOCR" minOccurs="0"/>
                <xsd:element ref="ns2:MediaServiceGenerationTime" minOccurs="0"/>
                <xsd:element ref="ns2:MediaServiceEventHashCode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84d239ad-7bc8-48c0-ae8f-78d88d16f586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1" nillable="true" ma:displayName="Length (seconds)" ma:internalName="MediaLengthInSeconds" ma:readOnly="true">
      <xsd:simpleType>
        <xsd:restriction base="dms:Unknown"/>
      </xsd:simpleType>
    </xsd:element>
    <xsd:element name="MediaServiceAutoKeyPoints" ma:index="12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3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lcf76f155ced4ddcb4097134ff3c332f" ma:index="17" nillable="true" ma:taxonomy="true" ma:internalName="lcf76f155ced4ddcb4097134ff3c332f" ma:taxonomyFieldName="MediaServiceImageTags" ma:displayName="Image Tags" ma:readOnly="false" ma:fieldId="{5cf76f15-5ced-4ddc-b409-7134ff3c332f}" ma:taxonomyMulti="true" ma:sspId="ce7ed257-b896-4b55-84f7-2c4d79b9c33f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9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20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21" nillable="true" ma:displayName="MediaServiceEventHashCode" ma:hidden="true" ma:internalName="MediaServiceEventHashCode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3011e26-bdde-4601-9b6b-54bf51ef06a6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8be56858-bf0c-43d6-954d-be7222281d29" elementFormDefault="qualified">
    <xsd:import namespace="http://schemas.microsoft.com/office/2006/documentManagement/types"/>
    <xsd:import namespace="http://schemas.microsoft.com/office/infopath/2007/PartnerControls"/>
    <xsd:element name="TaxCatchAll" ma:index="18" nillable="true" ma:displayName="Taxonomy Catch All Column" ma:hidden="true" ma:list="{fa9af70e-2880-4b75-a08c-9a9347a07aa8}" ma:internalName="TaxCatchAll" ma:showField="CatchAllData" ma:web="b3011e26-bdde-4601-9b6b-54bf51ef06a6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AF229B82-2C15-48C7-81C4-60933CA1C9E6}">
  <ds:schemaRefs>
    <ds:schemaRef ds:uri="http://schemas.microsoft.com/office/2006/metadata/properties"/>
    <ds:schemaRef ds:uri="http://schemas.microsoft.com/office/infopath/2007/PartnerControls"/>
    <ds:schemaRef ds:uri="http://schemas.microsoft.com/sharepoint/v3"/>
    <ds:schemaRef ds:uri="71af3243-3dd4-4a8d-8c0d-dd76da1f02a5"/>
    <ds:schemaRef ds:uri="230e9df3-be65-4c73-a93b-d1236ebd677e"/>
  </ds:schemaRefs>
</ds:datastoreItem>
</file>

<file path=customXml/itemProps2.xml><?xml version="1.0" encoding="utf-8"?>
<ds:datastoreItem xmlns:ds="http://schemas.openxmlformats.org/officeDocument/2006/customXml" ds:itemID="{1D54AA91-552D-40E2-8864-B88E9FAC0064}"/>
</file>

<file path=customXml/itemProps3.xml><?xml version="1.0" encoding="utf-8"?>
<ds:datastoreItem xmlns:ds="http://schemas.openxmlformats.org/officeDocument/2006/customXml" ds:itemID="{F37CE065-66B7-4F0E-946A-AB3C0E53962A}">
  <ds:schemaRefs>
    <ds:schemaRef ds:uri="http://schemas.microsoft.com/sharepoint/v3/contenttype/forms"/>
  </ds:schemaRefs>
</ds:datastoreItem>
</file>

<file path=docMetadata/LabelInfo.xml><?xml version="1.0" encoding="utf-8"?>
<clbl:labelList xmlns:clbl="http://schemas.microsoft.com/office/2020/mipLabelMetadata"/>
</file>

<file path=docProps/app.xml><?xml version="1.0" encoding="utf-8"?>
<Properties xmlns="http://schemas.openxmlformats.org/officeDocument/2006/extended-properties" xmlns:vt="http://schemas.openxmlformats.org/officeDocument/2006/docPropsVTypes">
  <Template>Integral</Template>
  <TotalTime>7996</TotalTime>
  <Words>1272</Words>
  <Application>Microsoft Office PowerPoint</Application>
  <PresentationFormat>Widescreen</PresentationFormat>
  <Paragraphs>191</Paragraphs>
  <Slides>28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17</vt:i4>
      </vt:variant>
      <vt:variant>
        <vt:lpstr>Theme</vt:lpstr>
      </vt:variant>
      <vt:variant>
        <vt:i4>4</vt:i4>
      </vt:variant>
      <vt:variant>
        <vt:lpstr>Slide Titles</vt:lpstr>
      </vt:variant>
      <vt:variant>
        <vt:i4>28</vt:i4>
      </vt:variant>
    </vt:vector>
  </HeadingPairs>
  <TitlesOfParts>
    <vt:vector size="49" baseType="lpstr">
      <vt:lpstr>Arial</vt:lpstr>
      <vt:lpstr>Arial Black</vt:lpstr>
      <vt:lpstr>Calibri</vt:lpstr>
      <vt:lpstr>Consolas</vt:lpstr>
      <vt:lpstr>Gentium Book Basic</vt:lpstr>
      <vt:lpstr>Impact</vt:lpstr>
      <vt:lpstr>Open Sans</vt:lpstr>
      <vt:lpstr>Open Sans Condensed</vt:lpstr>
      <vt:lpstr>Open Sans ExtraBold</vt:lpstr>
      <vt:lpstr>Open Sans Light</vt:lpstr>
      <vt:lpstr>Open Sans SemiBold</vt:lpstr>
      <vt:lpstr>Poppins</vt:lpstr>
      <vt:lpstr>Roboto</vt:lpstr>
      <vt:lpstr>Source Sans Pro Web</vt:lpstr>
      <vt:lpstr>Times New Roman</vt:lpstr>
      <vt:lpstr>Tw Cen MT</vt:lpstr>
      <vt:lpstr>UniversLight</vt:lpstr>
      <vt:lpstr>Office Theme</vt:lpstr>
      <vt:lpstr>1_Office Theme</vt:lpstr>
      <vt:lpstr>2_Office Theme</vt:lpstr>
      <vt:lpstr>Main Event</vt:lpstr>
      <vt:lpstr>Best Practices For Accessibility In Canvas</vt:lpstr>
      <vt:lpstr>Introduction:  Samantha Groh</vt:lpstr>
      <vt:lpstr>Presentation outline</vt:lpstr>
      <vt:lpstr>What is Digital accessibility?</vt:lpstr>
      <vt:lpstr>Why is student accessibility important?</vt:lpstr>
      <vt:lpstr>Section 508, WCAG &amp; VPAT </vt:lpstr>
      <vt:lpstr>Section 508</vt:lpstr>
      <vt:lpstr>WCAG</vt:lpstr>
      <vt:lpstr>WCAG Success criteria</vt:lpstr>
      <vt:lpstr>VPAT</vt:lpstr>
      <vt:lpstr>VPAT Example</vt:lpstr>
      <vt:lpstr>VPAT Example 2</vt:lpstr>
      <vt:lpstr>POUR CATEGORIES</vt:lpstr>
      <vt:lpstr>How do I make my web content/site more accessible?</vt:lpstr>
      <vt:lpstr>Canvas accessibility  </vt:lpstr>
      <vt:lpstr>headings </vt:lpstr>
      <vt:lpstr>Alt text for images </vt:lpstr>
      <vt:lpstr>Tables </vt:lpstr>
      <vt:lpstr>Use descriptive text for links </vt:lpstr>
      <vt:lpstr>Closed captioning for video </vt:lpstr>
      <vt:lpstr>Canvas student view &amp; validate links</vt:lpstr>
      <vt:lpstr>Canvas features for accessibility </vt:lpstr>
      <vt:lpstr>Canvas accessibility checker access &amp; score</vt:lpstr>
      <vt:lpstr>Canvas accessibility checker  review</vt:lpstr>
      <vt:lpstr>Canvas accessibility by page</vt:lpstr>
      <vt:lpstr>summary</vt:lpstr>
      <vt:lpstr>Questions?</vt:lpstr>
      <vt:lpstr>THANK YOU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Best practices for accessibility in canvas</dc:title>
  <dc:creator>Groh, Samantha (vandevs)</dc:creator>
  <cp:lastModifiedBy>Groh, Samantha (vandevs)</cp:lastModifiedBy>
  <cp:revision>3</cp:revision>
  <dcterms:created xsi:type="dcterms:W3CDTF">2022-09-29T02:38:40Z</dcterms:created>
  <dcterms:modified xsi:type="dcterms:W3CDTF">2022-10-04T16:01:12Z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0x010100FCA4E1AE2116014B9EA493346571BE05</vt:lpwstr>
  </property>
</Properties>
</file>