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87" r:id="rId7"/>
    <p:sldId id="284" r:id="rId8"/>
    <p:sldId id="283" r:id="rId9"/>
    <p:sldId id="281" r:id="rId10"/>
    <p:sldId id="282" r:id="rId11"/>
    <p:sldId id="262" r:id="rId12"/>
    <p:sldId id="268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BE6B88-5647-4D11-91DD-725CA9E61087}" v="17" dt="2022-10-05T23:23:06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93476" autoAdjust="0"/>
  </p:normalViewPr>
  <p:slideViewPr>
    <p:cSldViewPr snapToGrid="0">
      <p:cViewPr varScale="1">
        <p:scale>
          <a:sx n="105" d="100"/>
          <a:sy n="105" d="100"/>
        </p:scale>
        <p:origin x="5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8FA83-9AFF-4A97-A944-9F7F6305BE21}" type="datetimeFigureOut">
              <a:t>10/5/2022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A44EF-134D-4BE9-84B9-65ED3896D83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74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A44EF-134D-4BE9-84B9-65ED3896D837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056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A44EF-134D-4BE9-84B9-65ED3896D8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252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A44EF-134D-4BE9-84B9-65ED3896D8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02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A44EF-134D-4BE9-84B9-65ED3896D8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3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DA44EF-134D-4BE9-84B9-65ED3896D8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0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igitalAccess@uc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1.safelinks.protection.outlook.com/?url=https%3A%2F%2Faccessibilityresources.mediaspace.kaltura.com%2Fmedia%2FEquatio%2BDemo%2BTextHelp%2B09-19-2022%2F1_cjkjmlh7&amp;data=05%7C01%7Criggsda%40ucmail.uc.edu%7C3cd61e4a13674872796008daa6f30175%7Cf5222e6c5fc648eb8f0373db18203b63%7C1%7C0%7C638005859873521773%7CUnknown%7CTWFpbGZsb3d8eyJWIjoiMC4wLjAwMDAiLCJQIjoiV2luMzIiLCJBTiI6Ik1haWwiLCJXVCI6Mn0%3D%7C3000%7C%7C%7C&amp;sdata=KrSfWUEbyzOpplS%2Fin1cJr91n3AebttEDCfcw%2F8CLW0%3D&amp;reserved=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tuc.service-now.com/kb?id=kb_article_view&amp;sysparm_article=KB0011801" TargetMode="External"/><Relationship Id="rId2" Type="http://schemas.openxmlformats.org/officeDocument/2006/relationships/hyperlink" Target="https://www.texthelp.com/products/equatio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hrome.google.com/webstore/detail/equatio-math-made-digital/hjngolefdpdnooamgdldlkjgmdcmcjnc?hl=en-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quatio.texthelp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nam11.safelinks.protection.outlook.com/?url=https%3A%2F%2Faccessibilityresources.mediaspace.kaltura.com%2Fmedia%2FEquatio%2BDemo%2BTextHelp%2B09-19-2022%2F1_cjkjmlh7&amp;data=05%7C01%7Criggsda%40ucmail.uc.edu%7C3cd61e4a13674872796008daa6f30175%7Cf5222e6c5fc648eb8f0373db18203b63%7C1%7C0%7C638005859873521773%7CUnknown%7CTWFpbGZsb3d8eyJWIjoiMC4wLjAwMDAiLCJQIjoiV2luMzIiLCJBTiI6Ik1haWwiLCJXVCI6Mn0%3D%7C3000%7C%7C%7C&amp;sdata=KrSfWUEbyzOpplS%2Fin1cJr91n3AebttEDCfcw%2F8CLW0%3D&amp;reserved=0" TargetMode="External"/><Relationship Id="rId7" Type="http://schemas.openxmlformats.org/officeDocument/2006/relationships/hyperlink" Target="https://www.youtube.com/playlist?list=PLvSZbmGbKpCRz3o-FmU9AkEpURs9-Z0nH" TargetMode="External"/><Relationship Id="rId2" Type="http://schemas.openxmlformats.org/officeDocument/2006/relationships/hyperlink" Target="https://ituc.service-now.com/kb?id=kb_article_view&amp;sysparm_article=KB001180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cademy.texthelp.com/equatio/learning-resources/" TargetMode="External"/><Relationship Id="rId5" Type="http://schemas.openxmlformats.org/officeDocument/2006/relationships/hyperlink" Target="https://academy.texthelp.com/equatio/equatio-menu/" TargetMode="External"/><Relationship Id="rId4" Type="http://schemas.openxmlformats.org/officeDocument/2006/relationships/hyperlink" Target="http://text.help/eqresourc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en-US" b="1" dirty="0" err="1"/>
              <a:t>Equatio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Making math more accessible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096" y="4392020"/>
            <a:ext cx="4630048" cy="161446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algn="l"/>
            <a:r>
              <a:rPr lang="en-US" dirty="0">
                <a:cs typeface="Calibri"/>
              </a:rPr>
              <a:t>Presented by: </a:t>
            </a:r>
          </a:p>
          <a:p>
            <a:pPr algn="l"/>
            <a:r>
              <a:rPr lang="en-US" dirty="0">
                <a:cs typeface="Calibri"/>
              </a:rPr>
              <a:t>Diana Riggs</a:t>
            </a:r>
          </a:p>
          <a:p>
            <a:pPr algn="l"/>
            <a:r>
              <a:rPr lang="en-US" i="1" dirty="0">
                <a:cs typeface="Calibri"/>
              </a:rPr>
              <a:t>Electronic &amp; Digital Accessibility Specialist,</a:t>
            </a:r>
          </a:p>
          <a:p>
            <a:pPr algn="l"/>
            <a:r>
              <a:rPr lang="en-US" i="1" dirty="0">
                <a:cs typeface="Calibri"/>
              </a:rPr>
              <a:t>UC Accessibility Resources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 descr="EquatIO mascot character holding its hands up in  a lifting position, appearing to lift shapes in the background">
            <a:extLst>
              <a:ext uri="{FF2B5EF4-FFF2-40B4-BE49-F238E27FC236}">
                <a16:creationId xmlns:a16="http://schemas.microsoft.com/office/drawing/2014/main" id="{26AF2548-FDCC-F9F2-F459-3635F6059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0798" y="2790454"/>
            <a:ext cx="1322509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E725A-1DA8-F5C1-39A2-222B728F8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C3851-D655-7F2A-C2B7-079C40666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Please spread the word about </a:t>
            </a:r>
            <a:r>
              <a:rPr lang="en-US" dirty="0" err="1">
                <a:cs typeface="Calibri"/>
              </a:rPr>
              <a:t>Equatio</a:t>
            </a:r>
            <a:r>
              <a:rPr lang="en-US" dirty="0">
                <a:cs typeface="Calibri"/>
              </a:rPr>
              <a:t>!</a:t>
            </a:r>
          </a:p>
          <a:p>
            <a:r>
              <a:rPr lang="en-US" dirty="0">
                <a:cs typeface="Calibri"/>
              </a:rPr>
              <a:t>Questions? Contact </a:t>
            </a:r>
            <a:r>
              <a:rPr lang="en-US" dirty="0">
                <a:cs typeface="Calibri"/>
                <a:hlinkClick r:id="rId2"/>
              </a:rPr>
              <a:t>DigitalAccess@uc.edu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Thank you for your time!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0345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BD5B7-9914-BAB4-80A5-A616451C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Session 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A0BED-E56A-3FF5-8D1B-5F8CE0178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  <a:buFont typeface="Arial" panose="020F0302020204030204"/>
            </a:pPr>
            <a:r>
              <a:rPr lang="en-US" dirty="0">
                <a:latin typeface="Arial"/>
                <a:cs typeface="Arial"/>
              </a:rPr>
              <a:t>What is </a:t>
            </a:r>
            <a:r>
              <a:rPr lang="en-US" dirty="0" err="1">
                <a:latin typeface="Arial"/>
                <a:cs typeface="Arial"/>
              </a:rPr>
              <a:t>Equatio</a:t>
            </a:r>
            <a:r>
              <a:rPr lang="en-US" dirty="0">
                <a:latin typeface="Arial"/>
                <a:cs typeface="Arial"/>
              </a:rPr>
              <a:t>?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Arial" panose="020F0302020204030204"/>
            </a:pPr>
            <a:r>
              <a:rPr lang="en-US" dirty="0">
                <a:latin typeface="Arial"/>
                <a:cs typeface="Arial"/>
              </a:rPr>
              <a:t>How can it be used and by whom?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Arial" panose="020F0302020204030204"/>
            </a:pPr>
            <a:r>
              <a:rPr lang="en-US" dirty="0">
                <a:latin typeface="Arial"/>
                <a:cs typeface="Arial"/>
              </a:rPr>
              <a:t>Accessing </a:t>
            </a:r>
            <a:r>
              <a:rPr lang="en-US" dirty="0" err="1">
                <a:latin typeface="Arial"/>
                <a:cs typeface="Arial"/>
              </a:rPr>
              <a:t>Equatio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ct val="20000"/>
              </a:spcBef>
              <a:buFont typeface="Arial" panose="020F0302020204030204"/>
            </a:pPr>
            <a:r>
              <a:rPr lang="en-US" dirty="0" err="1">
                <a:latin typeface="Arial"/>
                <a:cs typeface="Arial"/>
              </a:rPr>
              <a:t>Equatio</a:t>
            </a:r>
            <a:r>
              <a:rPr lang="en-US" dirty="0">
                <a:latin typeface="Arial"/>
                <a:cs typeface="Arial"/>
              </a:rPr>
              <a:t>: a whirlwind tour</a:t>
            </a:r>
          </a:p>
          <a:p>
            <a:pPr lvl="1">
              <a:lnSpc>
                <a:spcPct val="100000"/>
              </a:lnSpc>
              <a:spcBef>
                <a:spcPct val="20000"/>
              </a:spcBef>
              <a:buFont typeface="Arial" panose="020F0302020204030204"/>
            </a:pPr>
            <a:r>
              <a:rPr lang="en-US" dirty="0"/>
              <a:t>A full </a:t>
            </a:r>
            <a:r>
              <a:rPr lang="en-US" dirty="0" err="1">
                <a:hlinkClick r:id="rId3" tooltip="Original URL: https://accessibilityresources.mediaspace.kaltura.com/media/Equatio+Demo+TextHelp+09-19-2022/1_cjkjmlh7. Click or tap if you trust this link."/>
              </a:rPr>
              <a:t>Equatio</a:t>
            </a:r>
            <a:r>
              <a:rPr lang="en-US" dirty="0">
                <a:hlinkClick r:id="rId3" tooltip="Original URL: https://accessibilityresources.mediaspace.kaltura.com/media/Equatio+Demo+TextHelp+09-19-2022/1_cjkjmlh7. Click or tap if you trust this link."/>
              </a:rPr>
              <a:t> demo recording</a:t>
            </a:r>
            <a:r>
              <a:rPr lang="en-US" dirty="0"/>
              <a:t> is available</a:t>
            </a:r>
          </a:p>
          <a:p>
            <a:pPr>
              <a:lnSpc>
                <a:spcPct val="100000"/>
              </a:lnSpc>
              <a:spcBef>
                <a:spcPct val="20000"/>
              </a:spcBef>
              <a:buFont typeface="Arial" panose="020F0302020204030204"/>
            </a:pPr>
            <a:r>
              <a:rPr lang="en-US" dirty="0">
                <a:latin typeface="Arial"/>
                <a:cs typeface="Arial"/>
              </a:rPr>
              <a:t>Wrap-up: resources &amp; contact info</a:t>
            </a:r>
          </a:p>
        </p:txBody>
      </p:sp>
    </p:spTree>
    <p:extLst>
      <p:ext uri="{BB962C8B-B14F-4D97-AF65-F5344CB8AC3E}">
        <p14:creationId xmlns:p14="http://schemas.microsoft.com/office/powerpoint/2010/main" val="1426329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A50C3-0B47-44E2-BD97-D306E9DD0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Equatio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0DCE7-12F3-4DA9-A0D8-4446142EC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Equation editor</a:t>
            </a:r>
          </a:p>
          <a:p>
            <a:pPr lvl="1"/>
            <a:r>
              <a:rPr lang="en-US" dirty="0"/>
              <a:t>A tool that produces mathematical expressions and notations </a:t>
            </a:r>
          </a:p>
          <a:p>
            <a:pPr lvl="2"/>
            <a:r>
              <a:rPr lang="en-US" dirty="0"/>
              <a:t>AKA: things that don't exist on the standard keyboard</a:t>
            </a:r>
          </a:p>
          <a:p>
            <a:pPr lvl="1"/>
            <a:r>
              <a:rPr lang="en-US" dirty="0"/>
              <a:t>Essential tool for anyone creating math and science content (online and in publication)</a:t>
            </a:r>
          </a:p>
          <a:p>
            <a:r>
              <a:rPr lang="en-US" dirty="0"/>
              <a:t>A collection of tools that offers multiple methods of creating, communicating, manipulating &amp; interacting with digital mathematical expressions and STEM concepts</a:t>
            </a:r>
          </a:p>
        </p:txBody>
      </p:sp>
    </p:spTree>
    <p:extLst>
      <p:ext uri="{BB962C8B-B14F-4D97-AF65-F5344CB8AC3E}">
        <p14:creationId xmlns:p14="http://schemas.microsoft.com/office/powerpoint/2010/main" val="2857716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9D97E-399D-D32A-3439-7B6B31E0A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 panose="020F0302020204030204"/>
              </a:rPr>
              <a:t>How does </a:t>
            </a:r>
            <a:r>
              <a:rPr lang="en-US" dirty="0" err="1">
                <a:cs typeface="Calibri Light" panose="020F0302020204030204"/>
              </a:rPr>
              <a:t>Equatio</a:t>
            </a:r>
            <a:r>
              <a:rPr lang="en-US" dirty="0">
                <a:cs typeface="Calibri Light" panose="020F0302020204030204"/>
              </a:rPr>
              <a:t> make math accessible?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F95B1-0CCF-7E76-4AAF-50D03BFC7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Multiple input &amp; output methods to generate math</a:t>
            </a:r>
          </a:p>
          <a:p>
            <a:r>
              <a:rPr lang="en-US" dirty="0">
                <a:cs typeface="Calibri"/>
              </a:rPr>
              <a:t>Users can employ the collection of tools in different combinations to accomplish different tasks</a:t>
            </a:r>
          </a:p>
        </p:txBody>
      </p:sp>
    </p:spTree>
    <p:extLst>
      <p:ext uri="{BB962C8B-B14F-4D97-AF65-F5344CB8AC3E}">
        <p14:creationId xmlns:p14="http://schemas.microsoft.com/office/powerpoint/2010/main" val="69898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0F1A-C71D-EF69-0DB5-8DDF609C6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Equatio</a:t>
            </a:r>
            <a:r>
              <a:rPr lang="en-US" dirty="0">
                <a:cs typeface="Calibri Light"/>
              </a:rPr>
              <a:t> Across Campus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B65A2-DBDA-329F-A0A0-A9BA20114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b="1" dirty="0">
                <a:ea typeface="+mn-lt"/>
                <a:cs typeface="+mn-lt"/>
              </a:rPr>
              <a:t>Students</a:t>
            </a:r>
          </a:p>
          <a:p>
            <a:pPr lvl="1"/>
            <a:r>
              <a:rPr lang="en-US" dirty="0">
                <a:ea typeface="+mn-lt"/>
                <a:cs typeface="+mn-lt"/>
              </a:rPr>
              <a:t>Gain access to more tools to create and interact with math in more/digital/accessible ways </a:t>
            </a:r>
          </a:p>
          <a:p>
            <a:pPr lvl="1"/>
            <a:r>
              <a:rPr lang="en-US" dirty="0">
                <a:ea typeface="+mn-lt"/>
                <a:cs typeface="+mn-lt"/>
              </a:rPr>
              <a:t>Engage in independent, multi-modal learning </a:t>
            </a:r>
          </a:p>
          <a:p>
            <a:pPr lvl="1"/>
            <a:r>
              <a:rPr lang="en-US" dirty="0">
                <a:ea typeface="+mn-lt"/>
                <a:cs typeface="+mn-lt"/>
              </a:rPr>
              <a:t>Learn to demonstrate competencies more effectively and make deeper connections with content</a:t>
            </a:r>
          </a:p>
          <a:p>
            <a:r>
              <a:rPr lang="en-US" b="1" dirty="0">
                <a:ea typeface="+mn-lt"/>
                <a:cs typeface="+mn-lt"/>
              </a:rPr>
              <a:t>Instructors</a:t>
            </a:r>
          </a:p>
          <a:p>
            <a:pPr lvl="1"/>
            <a:r>
              <a:rPr lang="en-US" dirty="0">
                <a:ea typeface="+mn-lt"/>
                <a:cs typeface="+mn-lt"/>
              </a:rPr>
              <a:t>Create accessible digital math more easily</a:t>
            </a:r>
          </a:p>
          <a:p>
            <a:pPr lvl="1"/>
            <a:r>
              <a:rPr lang="en-US" dirty="0">
                <a:ea typeface="+mn-lt"/>
                <a:cs typeface="+mn-lt"/>
              </a:rPr>
              <a:t>Teach and demonstrate math and STEM concepts in more/digital/accessible ways </a:t>
            </a:r>
          </a:p>
          <a:p>
            <a:r>
              <a:rPr lang="en-US" b="1" dirty="0">
                <a:ea typeface="+mn-lt"/>
                <a:cs typeface="+mn-lt"/>
              </a:rPr>
              <a:t>Academic content creators </a:t>
            </a:r>
          </a:p>
          <a:p>
            <a:pPr lvl="1"/>
            <a:r>
              <a:rPr lang="en-US" dirty="0">
                <a:ea typeface="+mn-lt"/>
                <a:cs typeface="+mn-lt"/>
              </a:rPr>
              <a:t>Create digital math in a variety of formats </a:t>
            </a:r>
          </a:p>
          <a:p>
            <a:r>
              <a:rPr lang="en-US" b="1" dirty="0">
                <a:ea typeface="+mn-lt"/>
                <a:cs typeface="+mn-lt"/>
              </a:rPr>
              <a:t>Student support service providers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Share resources and skills build with students in academic settings like tutoring, etc. </a:t>
            </a:r>
          </a:p>
          <a:p>
            <a:r>
              <a:rPr lang="en-US" b="1" dirty="0">
                <a:ea typeface="+mn-lt"/>
                <a:cs typeface="+mn-lt"/>
              </a:rPr>
              <a:t>Collaboration</a:t>
            </a:r>
          </a:p>
          <a:p>
            <a:pPr lvl="1"/>
            <a:r>
              <a:rPr lang="en-US" dirty="0">
                <a:ea typeface="+mn-lt"/>
                <a:cs typeface="+mn-lt"/>
              </a:rPr>
              <a:t>Connect with </a:t>
            </a:r>
            <a:r>
              <a:rPr lang="en-US" dirty="0" err="1">
                <a:ea typeface="+mn-lt"/>
                <a:cs typeface="+mn-lt"/>
              </a:rPr>
              <a:t>Equatio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mathspace</a:t>
            </a:r>
            <a:r>
              <a:rPr lang="en-US" dirty="0">
                <a:ea typeface="+mn-lt"/>
                <a:cs typeface="+mn-lt"/>
              </a:rPr>
              <a:t> for assignments, tutoring, group study, etc.</a:t>
            </a:r>
          </a:p>
        </p:txBody>
      </p:sp>
    </p:spTree>
    <p:extLst>
      <p:ext uri="{BB962C8B-B14F-4D97-AF65-F5344CB8AC3E}">
        <p14:creationId xmlns:p14="http://schemas.microsoft.com/office/powerpoint/2010/main" val="1266167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BB331-C8B2-02FB-D067-38CBC619B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n-lt"/>
                <a:cs typeface="+mn-lt"/>
              </a:rPr>
              <a:t>Anyone can try </a:t>
            </a:r>
            <a:r>
              <a:rPr lang="en-US" dirty="0" err="1">
                <a:ea typeface="+mn-lt"/>
                <a:cs typeface="+mn-lt"/>
                <a:hlinkClick r:id="rId2"/>
              </a:rPr>
              <a:t>Equatio</a:t>
            </a:r>
            <a:r>
              <a:rPr lang="en-US" dirty="0">
                <a:ea typeface="+mn-lt"/>
                <a:cs typeface="+mn-lt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23710-678E-72A3-913A-7BD5462F2C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Free 30-day trial with access to all features (no credit card required)</a:t>
            </a:r>
          </a:p>
          <a:p>
            <a:r>
              <a:rPr lang="en-US" dirty="0">
                <a:ea typeface="+mn-lt"/>
                <a:cs typeface="+mn-lt"/>
              </a:rPr>
              <a:t>Full premium access is available to all UC students and employee</a:t>
            </a:r>
          </a:p>
          <a:p>
            <a:pPr lvl="1"/>
            <a:r>
              <a:rPr lang="en-US" dirty="0">
                <a:ea typeface="+mn-lt"/>
                <a:cs typeface="+mn-lt"/>
              </a:rPr>
              <a:t>Sign in with your UC email account to activate</a:t>
            </a:r>
          </a:p>
          <a:p>
            <a:pPr lvl="1"/>
            <a:r>
              <a:rPr lang="en-US" dirty="0" err="1">
                <a:hlinkClick r:id="rId3"/>
              </a:rPr>
              <a:t>Equatio</a:t>
            </a:r>
            <a:r>
              <a:rPr lang="en-US" dirty="0">
                <a:hlinkClick r:id="rId3"/>
              </a:rPr>
              <a:t> access instructions</a:t>
            </a:r>
            <a:r>
              <a:rPr lang="en-US" dirty="0"/>
              <a:t> for UC students &amp; employees</a:t>
            </a:r>
          </a:p>
        </p:txBody>
      </p:sp>
    </p:spTree>
    <p:extLst>
      <p:ext uri="{BB962C8B-B14F-4D97-AF65-F5344CB8AC3E}">
        <p14:creationId xmlns:p14="http://schemas.microsoft.com/office/powerpoint/2010/main" val="4093770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92869D2-C5A6-409C-88DA-1E06E3466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Equatio</a:t>
            </a:r>
            <a:r>
              <a:rPr lang="en-US" dirty="0"/>
              <a:t> Platforms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412A3BC-7598-401F-A85F-C31A541D8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Google Chrome Extension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Office 365: Word, Excel, PowerPoint &amp; OneNote</a:t>
            </a:r>
          </a:p>
          <a:p>
            <a:pPr lvl="1"/>
            <a:r>
              <a:rPr lang="en-US" dirty="0">
                <a:ea typeface="+mn-lt"/>
                <a:cs typeface="+mn-lt"/>
              </a:rPr>
              <a:t>Google Docs, Forms (and Form Responses), Slides, &amp; Drawings </a:t>
            </a:r>
          </a:p>
          <a:p>
            <a:r>
              <a:rPr lang="en-US" dirty="0" err="1">
                <a:ea typeface="+mn-lt"/>
                <a:cs typeface="+mn-lt"/>
                <a:hlinkClick r:id="rId4"/>
              </a:rPr>
              <a:t>mathspace</a:t>
            </a:r>
            <a:r>
              <a:rPr lang="en-US" dirty="0">
                <a:ea typeface="+mn-lt"/>
                <a:cs typeface="+mn-lt"/>
                <a:hlinkClick r:id="rId4"/>
              </a:rPr>
              <a:t> web app</a:t>
            </a:r>
            <a:endParaRPr lang="en-US" dirty="0">
              <a:ea typeface="+mn-lt"/>
              <a:cs typeface="+mn-lt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Compatible with Chrome, Firefox &amp; Safari</a:t>
            </a:r>
          </a:p>
          <a:p>
            <a:r>
              <a:rPr lang="en-US" dirty="0">
                <a:ea typeface="+mn-lt"/>
                <a:cs typeface="+mn-lt"/>
              </a:rPr>
              <a:t>Desktop app</a:t>
            </a:r>
          </a:p>
          <a:p>
            <a:pPr lvl="1"/>
            <a:r>
              <a:rPr lang="en-US" dirty="0">
                <a:ea typeface="+mn-lt"/>
                <a:cs typeface="+mn-lt"/>
              </a:rPr>
              <a:t>Windows: Word, PowerPoint</a:t>
            </a:r>
          </a:p>
          <a:p>
            <a:pPr lvl="1"/>
            <a:r>
              <a:rPr lang="en-US" dirty="0">
                <a:ea typeface="+mn-lt"/>
                <a:cs typeface="+mn-lt"/>
              </a:rPr>
              <a:t>Mac: Word</a:t>
            </a:r>
          </a:p>
          <a:p>
            <a:r>
              <a:rPr lang="en-US" dirty="0">
                <a:ea typeface="+mn-lt"/>
                <a:cs typeface="+mn-lt"/>
              </a:rPr>
              <a:t>Integration with Canvas at UC: </a:t>
            </a:r>
          </a:p>
          <a:p>
            <a:pPr lvl="1"/>
            <a:r>
              <a:rPr lang="en-US" dirty="0">
                <a:ea typeface="+mn-lt"/>
                <a:cs typeface="+mn-lt"/>
              </a:rPr>
              <a:t>in development as of Fall 2022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91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9913-4972-0871-BBA0-2FD738B47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Demo Time!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3E623-F7E1-0347-1D49-B1A15EEDF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30 minutes is not enough for a full feature tour</a:t>
            </a:r>
          </a:p>
          <a:p>
            <a:r>
              <a:rPr lang="en-US" dirty="0"/>
              <a:t>Today’s demo</a:t>
            </a:r>
            <a:r>
              <a:rPr lang="en-US"/>
              <a:t>: mini step-by-step user case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8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C3C70-8C50-8633-841F-ECF2CCD1C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Resources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71812-B513-1493-6689-EEDE2F421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err="1">
                <a:hlinkClick r:id="rId2"/>
              </a:rPr>
              <a:t>Equatio</a:t>
            </a:r>
            <a:r>
              <a:rPr lang="en-US" dirty="0">
                <a:hlinkClick r:id="rId2"/>
              </a:rPr>
              <a:t> access instructions</a:t>
            </a:r>
            <a:r>
              <a:rPr lang="en-US" dirty="0"/>
              <a:t> for UC students &amp; employees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err="1">
                <a:hlinkClick r:id="rId3" tooltip="Original URL: https://accessibilityresources.mediaspace.kaltura.com/media/Equatio+Demo+TextHelp+09-19-2022/1_cjkjmlh7. Click or tap if you trust this link."/>
              </a:rPr>
              <a:t>Equatio</a:t>
            </a:r>
            <a:r>
              <a:rPr lang="en-US" dirty="0">
                <a:hlinkClick r:id="rId3" tooltip="Original URL: https://accessibilityresources.mediaspace.kaltura.com/media/Equatio+Demo+TextHelp+09-19-2022/1_cjkjmlh7. Click or tap if you trust this link."/>
              </a:rPr>
              <a:t> demo recording</a:t>
            </a:r>
            <a:r>
              <a:rPr lang="en-US" dirty="0"/>
              <a:t> by </a:t>
            </a:r>
            <a:r>
              <a:rPr lang="en-US" dirty="0" err="1"/>
              <a:t>TextHelp</a:t>
            </a:r>
            <a:r>
              <a:rPr lang="en-US" dirty="0"/>
              <a:t> rep for UC</a:t>
            </a:r>
          </a:p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en-US" dirty="0" err="1">
                <a:hlinkClick r:id="rId4"/>
              </a:rPr>
              <a:t>Equatio</a:t>
            </a:r>
            <a:r>
              <a:rPr lang="en-US" dirty="0">
                <a:hlinkClick r:id="rId4"/>
              </a:rPr>
              <a:t> User Resources</a:t>
            </a:r>
            <a:r>
              <a:rPr lang="en-US" dirty="0"/>
              <a:t> from demo</a:t>
            </a:r>
          </a:p>
          <a:p>
            <a:r>
              <a:rPr lang="en-US" dirty="0" err="1">
                <a:ea typeface="+mn-lt"/>
                <a:cs typeface="+mn-lt"/>
                <a:hlinkClick r:id="rId5"/>
              </a:rPr>
              <a:t>Equatio</a:t>
            </a:r>
            <a:r>
              <a:rPr lang="en-US" dirty="0">
                <a:ea typeface="+mn-lt"/>
                <a:cs typeface="+mn-lt"/>
                <a:hlinkClick r:id="rId5"/>
              </a:rPr>
              <a:t> Feature Tour</a:t>
            </a:r>
            <a:endParaRPr lang="en-US" dirty="0">
              <a:ea typeface="+mn-lt"/>
              <a:cs typeface="+mn-lt"/>
              <a:hlinkClick r:id="rId6"/>
            </a:endParaRPr>
          </a:p>
          <a:p>
            <a:r>
              <a:rPr lang="en-US" dirty="0" err="1">
                <a:ea typeface="+mn-lt"/>
                <a:cs typeface="+mn-lt"/>
                <a:hlinkClick r:id="rId6"/>
              </a:rPr>
              <a:t>Equatio</a:t>
            </a:r>
            <a:r>
              <a:rPr lang="en-US" dirty="0">
                <a:ea typeface="+mn-lt"/>
                <a:cs typeface="+mn-lt"/>
                <a:hlinkClick r:id="rId6"/>
              </a:rPr>
              <a:t> Learning Resources</a:t>
            </a:r>
            <a:endParaRPr lang="en-US" dirty="0">
              <a:ea typeface="+mn-lt"/>
              <a:cs typeface="+mn-lt"/>
            </a:endParaRPr>
          </a:p>
          <a:p>
            <a:r>
              <a:rPr lang="en-US" dirty="0" err="1">
                <a:ea typeface="+mn-lt"/>
                <a:cs typeface="+mn-lt"/>
                <a:hlinkClick r:id="rId7"/>
              </a:rPr>
              <a:t>Equatio</a:t>
            </a:r>
            <a:r>
              <a:rPr lang="en-US" dirty="0">
                <a:ea typeface="+mn-lt"/>
                <a:cs typeface="+mn-lt"/>
                <a:hlinkClick r:id="rId7"/>
              </a:rPr>
              <a:t> Demo Videos</a:t>
            </a:r>
            <a:r>
              <a:rPr lang="en-US" dirty="0">
                <a:ea typeface="+mn-lt"/>
                <a:cs typeface="+mn-lt"/>
              </a:rPr>
              <a:t> (YouTube)</a:t>
            </a:r>
          </a:p>
        </p:txBody>
      </p:sp>
    </p:spTree>
    <p:extLst>
      <p:ext uri="{BB962C8B-B14F-4D97-AF65-F5344CB8AC3E}">
        <p14:creationId xmlns:p14="http://schemas.microsoft.com/office/powerpoint/2010/main" val="3352345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A4E1AE2116014B9EA493346571BE05" ma:contentTypeVersion="14" ma:contentTypeDescription="Create a new document." ma:contentTypeScope="" ma:versionID="dbaf8ec9a95c50d9e6410542495c7921">
  <xsd:schema xmlns:xsd="http://www.w3.org/2001/XMLSchema" xmlns:xs="http://www.w3.org/2001/XMLSchema" xmlns:p="http://schemas.microsoft.com/office/2006/metadata/properties" xmlns:ns2="84d239ad-7bc8-48c0-ae8f-78d88d16f586" xmlns:ns3="b3011e26-bdde-4601-9b6b-54bf51ef06a6" xmlns:ns4="8be56858-bf0c-43d6-954d-be7222281d29" targetNamespace="http://schemas.microsoft.com/office/2006/metadata/properties" ma:root="true" ma:fieldsID="d64abf5f09bf452ddfc7f2ac7d71ce30" ns2:_="" ns3:_="" ns4:_="">
    <xsd:import namespace="84d239ad-7bc8-48c0-ae8f-78d88d16f586"/>
    <xsd:import namespace="b3011e26-bdde-4601-9b6b-54bf51ef06a6"/>
    <xsd:import namespace="8be56858-bf0c-43d6-954d-be7222281d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239ad-7bc8-48c0-ae8f-78d88d16f5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e7ed257-b896-4b55-84f7-2c4d79b9c3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11e26-bdde-4601-9b6b-54bf51ef06a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e56858-bf0c-43d6-954d-be7222281d29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a9af70e-2880-4b75-a08c-9a9347a07aa8}" ma:internalName="TaxCatchAll" ma:showField="CatchAllData" ma:web="b3011e26-bdde-4601-9b6b-54bf51ef06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d239ad-7bc8-48c0-ae8f-78d88d16f586">
      <Terms xmlns="http://schemas.microsoft.com/office/infopath/2007/PartnerControls"/>
    </lcf76f155ced4ddcb4097134ff3c332f>
    <TaxCatchAll xmlns="8be56858-bf0c-43d6-954d-be7222281d29" xsi:nil="true"/>
  </documentManagement>
</p:properties>
</file>

<file path=customXml/itemProps1.xml><?xml version="1.0" encoding="utf-8"?>
<ds:datastoreItem xmlns:ds="http://schemas.openxmlformats.org/officeDocument/2006/customXml" ds:itemID="{E4622332-7363-4B25-8961-B5E544E042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5C6D4-9312-436A-A2DE-7A4A710983B7}"/>
</file>

<file path=customXml/itemProps3.xml><?xml version="1.0" encoding="utf-8"?>
<ds:datastoreItem xmlns:ds="http://schemas.openxmlformats.org/officeDocument/2006/customXml" ds:itemID="{50BF79FA-7192-46F4-81AA-4F64D9E8E944}">
  <ds:schemaRefs>
    <ds:schemaRef ds:uri="http://schemas.microsoft.com/office/2006/documentManagement/types"/>
    <ds:schemaRef ds:uri="http://purl.org/dc/terms/"/>
    <ds:schemaRef ds:uri="7a95b062-d6b4-4b45-9189-fa9dfa2d29e8"/>
    <ds:schemaRef ds:uri="http://schemas.openxmlformats.org/package/2006/metadata/core-properties"/>
    <ds:schemaRef ds:uri="8c98cada-a048-4866-9d8a-8a9c5efa73cb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1552</TotalTime>
  <Words>443</Words>
  <Application>Microsoft Office PowerPoint</Application>
  <PresentationFormat>Widescreen</PresentationFormat>
  <Paragraphs>71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Equatio: Making math more accessible</vt:lpstr>
      <vt:lpstr>Session Outline</vt:lpstr>
      <vt:lpstr>What is Equatio?</vt:lpstr>
      <vt:lpstr>How does Equatio make math accessible?</vt:lpstr>
      <vt:lpstr>Equatio Across Campus</vt:lpstr>
      <vt:lpstr>Anyone can try Equatio!</vt:lpstr>
      <vt:lpstr>Equatio Platforms</vt:lpstr>
      <vt:lpstr>Demo Time!</vt:lpstr>
      <vt:lpstr>Resources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Riggs, Diana (riggsda)</cp:lastModifiedBy>
  <cp:revision>1011</cp:revision>
  <dcterms:created xsi:type="dcterms:W3CDTF">2022-07-27T18:54:40Z</dcterms:created>
  <dcterms:modified xsi:type="dcterms:W3CDTF">2022-10-05T23:23:36Z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0x010100FCA4E1AE2116014B9EA493346571BE05</vt:lpwstr>
  </property>
</Properties>
</file>