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16"/>
  </p:notesMasterIdLst>
  <p:sldIdLst>
    <p:sldId id="259" r:id="rId6"/>
    <p:sldId id="277" r:id="rId7"/>
    <p:sldId id="281" r:id="rId8"/>
    <p:sldId id="282" r:id="rId9"/>
    <p:sldId id="284" r:id="rId10"/>
    <p:sldId id="285" r:id="rId11"/>
    <p:sldId id="279" r:id="rId12"/>
    <p:sldId id="280" r:id="rId13"/>
    <p:sldId id="286" r:id="rId14"/>
    <p:sldId id="28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1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49" d="100"/>
          <a:sy n="149" d="100"/>
        </p:scale>
        <p:origin x="560" y="32"/>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2A25F-8796-8E40-8254-F51F925CFD04}" type="datetimeFigureOut">
              <a:rPr lang="en-US" smtClean="0"/>
              <a:t>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C2914-FB39-BB40-80BD-E38239601355}" type="slidenum">
              <a:rPr lang="en-US" smtClean="0"/>
              <a:t>‹#›</a:t>
            </a:fld>
            <a:endParaRPr lang="en-US"/>
          </a:p>
        </p:txBody>
      </p:sp>
    </p:spTree>
    <p:extLst>
      <p:ext uri="{BB962C8B-B14F-4D97-AF65-F5344CB8AC3E}">
        <p14:creationId xmlns:p14="http://schemas.microsoft.com/office/powerpoint/2010/main" val="212365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9968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25372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42185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249613"/>
            <a:ext cx="6400800" cy="623428"/>
          </a:xfrm>
          <a:prstGeom prst="rect">
            <a:avLst/>
          </a:prstGeom>
        </p:spPr>
        <p:txBody>
          <a:bodyPr/>
          <a:lstStyle>
            <a:lvl1pPr marL="0" indent="0" algn="ctr">
              <a:buNone/>
              <a:defRPr sz="32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C2560D-EC28-3B41-86E8-18F1CE0113B4}" type="datetimeFigureOut">
              <a:rPr lang="en-US" smtClean="0"/>
              <a:t>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2262"/>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22691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jp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37559" y="1100610"/>
            <a:ext cx="5763391" cy="2012837"/>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grpSp>
        <p:nvGrpSpPr>
          <p:cNvPr id="7" name="Group 6" descr="UC Accessibility Network Logo"/>
          <p:cNvGrpSpPr/>
          <p:nvPr userDrawn="1"/>
        </p:nvGrpSpPr>
        <p:grpSpPr>
          <a:xfrm>
            <a:off x="6705600" y="4114487"/>
            <a:ext cx="2078831" cy="714268"/>
            <a:chOff x="6705600" y="4114487"/>
            <a:chExt cx="2078831" cy="714268"/>
          </a:xfrm>
        </p:grpSpPr>
        <p:sp>
          <p:nvSpPr>
            <p:cNvPr id="8" name="Rectangle 7"/>
            <p:cNvSpPr/>
            <p:nvPr userDrawn="1"/>
          </p:nvSpPr>
          <p:spPr>
            <a:xfrm>
              <a:off x="6705600" y="4139956"/>
              <a:ext cx="2078831" cy="660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51540" y="4114487"/>
              <a:ext cx="1984076" cy="714268"/>
            </a:xfrm>
            <a:prstGeom prst="rect">
              <a:avLst/>
            </a:prstGeom>
          </p:spPr>
        </p:pic>
      </p:gr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2" r:id="rId1"/>
    <p:sldLayoutId id="2147493456" r:id="rId2"/>
    <p:sldLayoutId id="214749345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9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94582" y="4123315"/>
            <a:ext cx="1891479" cy="660591"/>
          </a:xfrm>
          <a:prstGeom prst="rect">
            <a:avLst/>
          </a:prstGeom>
        </p:spPr>
      </p:pic>
      <p:sp>
        <p:nvSpPr>
          <p:cNvPr id="2" name="Title Placeholder 1"/>
          <p:cNvSpPr>
            <a:spLocks noGrp="1"/>
          </p:cNvSpPr>
          <p:nvPr>
            <p:ph type="title"/>
          </p:nvPr>
        </p:nvSpPr>
        <p:spPr>
          <a:xfrm>
            <a:off x="457200" y="2270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71575"/>
            <a:ext cx="8229600" cy="2857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cxnSp>
        <p:nvCxnSpPr>
          <p:cNvPr id="13" name="Straight Connector 12"/>
          <p:cNvCxnSpPr/>
          <p:nvPr userDrawn="1"/>
        </p:nvCxnSpPr>
        <p:spPr>
          <a:xfrm>
            <a:off x="457200" y="1085850"/>
            <a:ext cx="8229600" cy="0"/>
          </a:xfrm>
          <a:prstGeom prst="line">
            <a:avLst/>
          </a:prstGeom>
          <a:ln>
            <a:solidFill>
              <a:srgbClr val="E00122"/>
            </a:solidFill>
          </a:ln>
        </p:spPr>
        <p:style>
          <a:lnRef idx="2">
            <a:schemeClr val="accent2"/>
          </a:lnRef>
          <a:fillRef idx="0">
            <a:schemeClr val="accent2"/>
          </a:fillRef>
          <a:effectRef idx="1">
            <a:schemeClr val="accent2"/>
          </a:effectRef>
          <a:fontRef idx="minor">
            <a:schemeClr val="tx1"/>
          </a:fontRef>
        </p:style>
      </p:cxnSp>
      <p:grpSp>
        <p:nvGrpSpPr>
          <p:cNvPr id="10" name="Group 9" descr="UC Accessibility Network Logo"/>
          <p:cNvGrpSpPr/>
          <p:nvPr userDrawn="1"/>
        </p:nvGrpSpPr>
        <p:grpSpPr>
          <a:xfrm>
            <a:off x="6705600" y="4114487"/>
            <a:ext cx="2078831" cy="714268"/>
            <a:chOff x="6705600" y="4114487"/>
            <a:chExt cx="2078831" cy="714268"/>
          </a:xfrm>
        </p:grpSpPr>
        <p:sp>
          <p:nvSpPr>
            <p:cNvPr id="7" name="Rectangle 6"/>
            <p:cNvSpPr/>
            <p:nvPr userDrawn="1"/>
          </p:nvSpPr>
          <p:spPr>
            <a:xfrm>
              <a:off x="6705600" y="4139956"/>
              <a:ext cx="2078831" cy="660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51540" y="4114487"/>
              <a:ext cx="1984076" cy="714268"/>
            </a:xfrm>
            <a:prstGeom prst="rect">
              <a:avLst/>
            </a:prstGeom>
          </p:spPr>
        </p:pic>
      </p:grpSp>
    </p:spTree>
    <p:extLst>
      <p:ext uri="{BB962C8B-B14F-4D97-AF65-F5344CB8AC3E}">
        <p14:creationId xmlns:p14="http://schemas.microsoft.com/office/powerpoint/2010/main" val="1672792686"/>
      </p:ext>
    </p:extLst>
  </p:cSld>
  <p:clrMap bg1="lt1" tx1="dk1" bg2="lt2" tx2="dk2" accent1="accent1" accent2="accent2" accent3="accent3" accent4="accent4" accent5="accent5" accent6="accent6" hlink="hlink" folHlink="folHlink"/>
  <p:sldLayoutIdLst>
    <p:sldLayoutId id="2147493468" r:id="rId1"/>
    <p:sldLayoutId id="2147493479" r:id="rId2"/>
    <p:sldLayoutId id="2147493469" r:id="rId3"/>
    <p:sldLayoutId id="2147493470" r:id="rId4"/>
    <p:sldLayoutId id="2147493471" r:id="rId5"/>
    <p:sldLayoutId id="2147493472" r:id="rId6"/>
    <p:sldLayoutId id="2147493473" r:id="rId7"/>
    <p:sldLayoutId id="2147493475" r:id="rId8"/>
    <p:sldLayoutId id="2147493476" r:id="rId9"/>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228600" algn="l" defTabSz="457200" rtl="0" eaLnBrk="1" latinLnBrk="0" hangingPunct="1">
        <a:lnSpc>
          <a:spcPct val="90000"/>
        </a:lnSpc>
        <a:spcBef>
          <a:spcPts val="0"/>
        </a:spcBef>
        <a:spcAft>
          <a:spcPts val="1200"/>
        </a:spcAft>
        <a:buClr>
          <a:srgbClr val="E00122"/>
        </a:buClr>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1200"/>
        </a:spcAft>
        <a:buClr>
          <a:srgbClr val="E00122"/>
        </a:buClr>
        <a:buFont typeface="Arial"/>
        <a:buChar char="–"/>
        <a:defRPr sz="2400" kern="1200">
          <a:solidFill>
            <a:schemeClr val="tx1"/>
          </a:solidFill>
          <a:latin typeface="+mn-lt"/>
          <a:ea typeface="+mn-ea"/>
          <a:cs typeface="+mn-cs"/>
        </a:defRPr>
      </a:lvl2pPr>
      <a:lvl3pPr marL="1143000" indent="-171450" algn="l" defTabSz="457200" rtl="0" eaLnBrk="1" latinLnBrk="0" hangingPunct="1">
        <a:lnSpc>
          <a:spcPct val="90000"/>
        </a:lnSpc>
        <a:spcBef>
          <a:spcPts val="0"/>
        </a:spcBef>
        <a:spcAft>
          <a:spcPts val="1200"/>
        </a:spcAft>
        <a:buClr>
          <a:srgbClr val="E00122"/>
        </a:buClr>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1200"/>
        </a:spcAft>
        <a:buClr>
          <a:srgbClr val="E00122"/>
        </a:buClr>
        <a:buFont typeface="Arial"/>
        <a:buChar char="–"/>
        <a:defRPr sz="1800" kern="1200">
          <a:solidFill>
            <a:schemeClr val="tx1"/>
          </a:solidFill>
          <a:latin typeface="+mn-lt"/>
          <a:ea typeface="+mn-ea"/>
          <a:cs typeface="+mn-cs"/>
        </a:defRPr>
      </a:lvl4pPr>
      <a:lvl5pPr marL="1943100" indent="-165100" algn="l" defTabSz="457200" rtl="0" eaLnBrk="1" latinLnBrk="0" hangingPunct="1">
        <a:lnSpc>
          <a:spcPct val="90000"/>
        </a:lnSpc>
        <a:spcBef>
          <a:spcPts val="0"/>
        </a:spcBef>
        <a:spcAft>
          <a:spcPts val="1200"/>
        </a:spcAft>
        <a:buClr>
          <a:srgbClr val="E0012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2100" y="3259138"/>
            <a:ext cx="9055100" cy="779003"/>
          </a:xfrm>
          <a:prstGeom prst="rect">
            <a:avLst/>
          </a:prstGeom>
        </p:spPr>
        <p:txBody>
          <a:bodyPr/>
          <a:lstStyle/>
          <a:p>
            <a:r>
              <a:rPr lang="en-US" sz="3200" dirty="0"/>
              <a:t>UC’s Mobile App: Helping with Accessibility</a:t>
            </a:r>
          </a:p>
        </p:txBody>
      </p:sp>
      <p:sp>
        <p:nvSpPr>
          <p:cNvPr id="2" name="Subtitle 1"/>
          <p:cNvSpPr>
            <a:spLocks noGrp="1"/>
          </p:cNvSpPr>
          <p:nvPr>
            <p:ph type="subTitle" idx="1"/>
          </p:nvPr>
        </p:nvSpPr>
        <p:spPr>
          <a:xfrm>
            <a:off x="1619250" y="3864020"/>
            <a:ext cx="6400800" cy="623428"/>
          </a:xfrm>
        </p:spPr>
        <p:txBody>
          <a:bodyPr/>
          <a:lstStyle/>
          <a:p>
            <a:pPr>
              <a:spcBef>
                <a:spcPts val="0"/>
              </a:spcBef>
            </a:pPr>
            <a:r>
              <a:rPr lang="en-US" sz="2400" dirty="0"/>
              <a:t>Jackie </a:t>
            </a:r>
            <a:r>
              <a:rPr lang="en-US" sz="2400" dirty="0" err="1"/>
              <a:t>Freiermuth</a:t>
            </a:r>
            <a:endParaRPr lang="en-US" sz="2400" dirty="0"/>
          </a:p>
          <a:p>
            <a:pPr>
              <a:spcBef>
                <a:spcPts val="0"/>
              </a:spcBef>
            </a:pPr>
            <a:r>
              <a:rPr lang="en-US" sz="2400" dirty="0"/>
              <a:t>07/22/2020</a:t>
            </a:r>
          </a:p>
        </p:txBody>
      </p:sp>
    </p:spTree>
    <p:extLst>
      <p:ext uri="{BB962C8B-B14F-4D97-AF65-F5344CB8AC3E}">
        <p14:creationId xmlns:p14="http://schemas.microsoft.com/office/powerpoint/2010/main" val="334990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B4AA-92F8-C74A-A8CD-169A5D2A5049}"/>
              </a:ext>
            </a:extLst>
          </p:cNvPr>
          <p:cNvSpPr>
            <a:spLocks noGrp="1"/>
          </p:cNvSpPr>
          <p:nvPr>
            <p:ph type="title"/>
          </p:nvPr>
        </p:nvSpPr>
        <p:spPr/>
        <p:txBody>
          <a:bodyPr/>
          <a:lstStyle/>
          <a:p>
            <a:r>
              <a:rPr lang="en-US" b="1" dirty="0"/>
              <a:t>Future Additions</a:t>
            </a:r>
          </a:p>
        </p:txBody>
      </p:sp>
      <p:sp>
        <p:nvSpPr>
          <p:cNvPr id="3" name="Content Placeholder 2">
            <a:extLst>
              <a:ext uri="{FF2B5EF4-FFF2-40B4-BE49-F238E27FC236}">
                <a16:creationId xmlns:a16="http://schemas.microsoft.com/office/drawing/2014/main" id="{FF870360-8F5A-3546-8CD7-79436450892F}"/>
              </a:ext>
            </a:extLst>
          </p:cNvPr>
          <p:cNvSpPr>
            <a:spLocks noGrp="1"/>
          </p:cNvSpPr>
          <p:nvPr>
            <p:ph idx="1"/>
          </p:nvPr>
        </p:nvSpPr>
        <p:spPr>
          <a:xfrm>
            <a:off x="457200" y="1321204"/>
            <a:ext cx="8229600" cy="2857188"/>
          </a:xfrm>
        </p:spPr>
        <p:txBody>
          <a:bodyPr/>
          <a:lstStyle/>
          <a:p>
            <a:r>
              <a:rPr lang="en-US" sz="2000" dirty="0"/>
              <a:t>Student Events </a:t>
            </a:r>
          </a:p>
          <a:p>
            <a:r>
              <a:rPr lang="en-US" sz="2000" dirty="0"/>
              <a:t>Student Organizations</a:t>
            </a:r>
          </a:p>
          <a:p>
            <a:r>
              <a:rPr lang="en-US" sz="2000" dirty="0"/>
              <a:t>Marketplace</a:t>
            </a:r>
          </a:p>
          <a:p>
            <a:r>
              <a:rPr lang="en-US" sz="2000" dirty="0"/>
              <a:t>Personalized learning</a:t>
            </a:r>
          </a:p>
          <a:p>
            <a:r>
              <a:rPr lang="en-US" sz="2000" dirty="0"/>
              <a:t>Indoor wayfinding</a:t>
            </a:r>
          </a:p>
          <a:p>
            <a:endParaRPr lang="en-US" dirty="0"/>
          </a:p>
        </p:txBody>
      </p:sp>
      <p:pic>
        <p:nvPicPr>
          <p:cNvPr id="7" name="Picture 6">
            <a:extLst>
              <a:ext uri="{FF2B5EF4-FFF2-40B4-BE49-F238E27FC236}">
                <a16:creationId xmlns:a16="http://schemas.microsoft.com/office/drawing/2014/main" id="{C50383AC-E75E-7648-8EAC-8ECAED5B67F4}"/>
              </a:ext>
            </a:extLst>
          </p:cNvPr>
          <p:cNvPicPr>
            <a:picLocks noChangeAspect="1"/>
          </p:cNvPicPr>
          <p:nvPr/>
        </p:nvPicPr>
        <p:blipFill>
          <a:blip r:embed="rId2"/>
          <a:stretch>
            <a:fillRect/>
          </a:stretch>
        </p:blipFill>
        <p:spPr>
          <a:xfrm>
            <a:off x="4435359" y="977882"/>
            <a:ext cx="4392447" cy="4567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949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A23A-DEEB-455A-A9A5-1F32C700C829}"/>
              </a:ext>
            </a:extLst>
          </p:cNvPr>
          <p:cNvSpPr>
            <a:spLocks noGrp="1"/>
          </p:cNvSpPr>
          <p:nvPr>
            <p:ph type="title"/>
          </p:nvPr>
        </p:nvSpPr>
        <p:spPr>
          <a:xfrm>
            <a:off x="457200" y="227075"/>
            <a:ext cx="8229600" cy="857250"/>
          </a:xfrm>
        </p:spPr>
        <p:txBody>
          <a:bodyPr/>
          <a:lstStyle/>
          <a:p>
            <a:r>
              <a:rPr lang="en-US" dirty="0"/>
              <a:t>UC Mobile App</a:t>
            </a:r>
          </a:p>
        </p:txBody>
      </p:sp>
      <p:sp>
        <p:nvSpPr>
          <p:cNvPr id="5" name="Content Placeholder 4">
            <a:extLst>
              <a:ext uri="{FF2B5EF4-FFF2-40B4-BE49-F238E27FC236}">
                <a16:creationId xmlns:a16="http://schemas.microsoft.com/office/drawing/2014/main" id="{82C080DE-F8E3-4B48-BBBE-28FAF8594430}"/>
              </a:ext>
            </a:extLst>
          </p:cNvPr>
          <p:cNvSpPr>
            <a:spLocks noGrp="1"/>
          </p:cNvSpPr>
          <p:nvPr>
            <p:ph idx="1"/>
          </p:nvPr>
        </p:nvSpPr>
        <p:spPr>
          <a:xfrm>
            <a:off x="457200" y="1718506"/>
            <a:ext cx="5439398" cy="2857188"/>
          </a:xfrm>
        </p:spPr>
        <p:txBody>
          <a:bodyPr>
            <a:normAutofit/>
          </a:bodyPr>
          <a:lstStyle/>
          <a:p>
            <a:pPr marL="114300" indent="0">
              <a:buNone/>
            </a:pPr>
            <a:r>
              <a:rPr lang="en-US" sz="3200" dirty="0"/>
              <a:t>Multiple experiences across </a:t>
            </a:r>
          </a:p>
          <a:p>
            <a:pPr marL="114300" indent="0">
              <a:buNone/>
            </a:pPr>
            <a:r>
              <a:rPr lang="en-US" sz="3200" dirty="0"/>
              <a:t>one accessible platform</a:t>
            </a:r>
          </a:p>
          <a:p>
            <a:pPr marL="114300" indent="0">
              <a:buNone/>
            </a:pPr>
            <a:endParaRPr lang="en-US" sz="3200" dirty="0"/>
          </a:p>
        </p:txBody>
      </p:sp>
      <p:pic>
        <p:nvPicPr>
          <p:cNvPr id="4" name="Picture 3">
            <a:extLst>
              <a:ext uri="{FF2B5EF4-FFF2-40B4-BE49-F238E27FC236}">
                <a16:creationId xmlns:a16="http://schemas.microsoft.com/office/drawing/2014/main" id="{B803CABC-EF86-DD43-8235-13ED99ABB819}"/>
              </a:ext>
            </a:extLst>
          </p:cNvPr>
          <p:cNvPicPr>
            <a:picLocks noChangeAspect="1"/>
          </p:cNvPicPr>
          <p:nvPr/>
        </p:nvPicPr>
        <p:blipFill>
          <a:blip r:embed="rId2"/>
          <a:stretch>
            <a:fillRect/>
          </a:stretch>
        </p:blipFill>
        <p:spPr>
          <a:xfrm>
            <a:off x="6007693" y="575350"/>
            <a:ext cx="2874051" cy="51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630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F7DF-91C5-824C-96BA-4543B4CFE749}"/>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55F8E556-50C4-9648-B95D-E0DC5CE5CEFA}"/>
              </a:ext>
            </a:extLst>
          </p:cNvPr>
          <p:cNvSpPr>
            <a:spLocks noGrp="1"/>
          </p:cNvSpPr>
          <p:nvPr>
            <p:ph idx="1"/>
          </p:nvPr>
        </p:nvSpPr>
        <p:spPr>
          <a:xfrm>
            <a:off x="457200" y="1368128"/>
            <a:ext cx="8229600" cy="2857188"/>
          </a:xfrm>
        </p:spPr>
        <p:txBody>
          <a:bodyPr numCol="2">
            <a:normAutofit/>
          </a:bodyPr>
          <a:lstStyle/>
          <a:p>
            <a:r>
              <a:rPr lang="en-US" sz="2000" dirty="0"/>
              <a:t>Maps, Wayfinding</a:t>
            </a:r>
          </a:p>
          <a:p>
            <a:r>
              <a:rPr lang="en-US" sz="2000" dirty="0"/>
              <a:t>Shuttle routes</a:t>
            </a:r>
          </a:p>
          <a:p>
            <a:r>
              <a:rPr lang="en-US" sz="2000" dirty="0"/>
              <a:t>Campus Tours</a:t>
            </a:r>
          </a:p>
          <a:p>
            <a:r>
              <a:rPr lang="en-US" sz="2000" dirty="0"/>
              <a:t>Single Sign on for Student tools </a:t>
            </a:r>
          </a:p>
          <a:p>
            <a:r>
              <a:rPr lang="en-US" sz="2000" dirty="0"/>
              <a:t>Directories</a:t>
            </a:r>
          </a:p>
          <a:p>
            <a:r>
              <a:rPr lang="en-US" sz="2000" dirty="0"/>
              <a:t>Surveys</a:t>
            </a:r>
          </a:p>
          <a:p>
            <a:r>
              <a:rPr lang="en-US" sz="2000" dirty="0"/>
              <a:t>Event Schedules</a:t>
            </a:r>
          </a:p>
          <a:p>
            <a:r>
              <a:rPr lang="en-US" sz="2000" dirty="0"/>
              <a:t>News</a:t>
            </a:r>
          </a:p>
          <a:p>
            <a:r>
              <a:rPr lang="en-US" sz="2000" dirty="0"/>
              <a:t>Social Media Integration </a:t>
            </a:r>
          </a:p>
          <a:p>
            <a:r>
              <a:rPr lang="en-US" sz="2000" dirty="0"/>
              <a:t>Personalization</a:t>
            </a:r>
          </a:p>
        </p:txBody>
      </p:sp>
    </p:spTree>
    <p:extLst>
      <p:ext uri="{BB962C8B-B14F-4D97-AF65-F5344CB8AC3E}">
        <p14:creationId xmlns:p14="http://schemas.microsoft.com/office/powerpoint/2010/main" val="59974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AC13-26CD-BA49-94BE-1E0874030B73}"/>
              </a:ext>
            </a:extLst>
          </p:cNvPr>
          <p:cNvSpPr>
            <a:spLocks noGrp="1"/>
          </p:cNvSpPr>
          <p:nvPr>
            <p:ph type="title"/>
          </p:nvPr>
        </p:nvSpPr>
        <p:spPr/>
        <p:txBody>
          <a:bodyPr/>
          <a:lstStyle/>
          <a:p>
            <a:r>
              <a:rPr lang="en-US" dirty="0"/>
              <a:t>Wayfinding</a:t>
            </a:r>
          </a:p>
        </p:txBody>
      </p:sp>
      <p:pic>
        <p:nvPicPr>
          <p:cNvPr id="4" name="Picture 3">
            <a:extLst>
              <a:ext uri="{FF2B5EF4-FFF2-40B4-BE49-F238E27FC236}">
                <a16:creationId xmlns:a16="http://schemas.microsoft.com/office/drawing/2014/main" id="{7C77A475-1A26-E84C-9886-EA9FD324B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968" y="655700"/>
            <a:ext cx="6047213" cy="4047601"/>
          </a:xfrm>
          <a:prstGeom prst="rect">
            <a:avLst/>
          </a:prstGeom>
        </p:spPr>
      </p:pic>
    </p:spTree>
    <p:extLst>
      <p:ext uri="{BB962C8B-B14F-4D97-AF65-F5344CB8AC3E}">
        <p14:creationId xmlns:p14="http://schemas.microsoft.com/office/powerpoint/2010/main" val="26050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B3C86-6319-E745-86B4-D088A61E73E9}"/>
              </a:ext>
            </a:extLst>
          </p:cNvPr>
          <p:cNvPicPr>
            <a:picLocks noChangeAspect="1"/>
          </p:cNvPicPr>
          <p:nvPr/>
        </p:nvPicPr>
        <p:blipFill>
          <a:blip r:embed="rId2"/>
          <a:stretch>
            <a:fillRect/>
          </a:stretch>
        </p:blipFill>
        <p:spPr>
          <a:xfrm>
            <a:off x="4572000" y="1576066"/>
            <a:ext cx="2298395" cy="398799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F710B1C-FDE0-4445-A7C3-19B25D13F468}"/>
              </a:ext>
            </a:extLst>
          </p:cNvPr>
          <p:cNvPicPr>
            <a:picLocks noChangeAspect="1"/>
          </p:cNvPicPr>
          <p:nvPr/>
        </p:nvPicPr>
        <p:blipFill>
          <a:blip r:embed="rId3"/>
          <a:stretch>
            <a:fillRect/>
          </a:stretch>
        </p:blipFill>
        <p:spPr>
          <a:xfrm>
            <a:off x="6876202" y="1986331"/>
            <a:ext cx="2233151" cy="408486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E2071D2-CE06-074A-B1FF-4E9C9AA97871}"/>
              </a:ext>
            </a:extLst>
          </p:cNvPr>
          <p:cNvSpPr>
            <a:spLocks noGrp="1"/>
          </p:cNvSpPr>
          <p:nvPr>
            <p:ph type="title"/>
          </p:nvPr>
        </p:nvSpPr>
        <p:spPr/>
        <p:txBody>
          <a:bodyPr/>
          <a:lstStyle/>
          <a:p>
            <a:r>
              <a:rPr lang="en-US" dirty="0"/>
              <a:t>Personalized Content</a:t>
            </a:r>
          </a:p>
        </p:txBody>
      </p:sp>
      <p:sp>
        <p:nvSpPr>
          <p:cNvPr id="3" name="Content Placeholder 2">
            <a:extLst>
              <a:ext uri="{FF2B5EF4-FFF2-40B4-BE49-F238E27FC236}">
                <a16:creationId xmlns:a16="http://schemas.microsoft.com/office/drawing/2014/main" id="{17202EB4-3506-054F-A9D2-5A1267D73190}"/>
              </a:ext>
            </a:extLst>
          </p:cNvPr>
          <p:cNvSpPr>
            <a:spLocks noGrp="1"/>
          </p:cNvSpPr>
          <p:nvPr>
            <p:ph idx="1"/>
          </p:nvPr>
        </p:nvSpPr>
        <p:spPr/>
        <p:txBody>
          <a:bodyPr/>
          <a:lstStyle/>
          <a:p>
            <a:r>
              <a:rPr lang="en-US" dirty="0"/>
              <a:t>Bearcat Tracker</a:t>
            </a:r>
          </a:p>
          <a:p>
            <a:r>
              <a:rPr lang="en-US" dirty="0"/>
              <a:t>Transfer Students</a:t>
            </a:r>
          </a:p>
          <a:p>
            <a:r>
              <a:rPr lang="en-US" dirty="0"/>
              <a:t>New Student Orientation</a:t>
            </a:r>
          </a:p>
        </p:txBody>
      </p:sp>
    </p:spTree>
    <p:extLst>
      <p:ext uri="{BB962C8B-B14F-4D97-AF65-F5344CB8AC3E}">
        <p14:creationId xmlns:p14="http://schemas.microsoft.com/office/powerpoint/2010/main" val="399971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71D2-CE06-074A-B1FF-4E9C9AA97871}"/>
              </a:ext>
            </a:extLst>
          </p:cNvPr>
          <p:cNvSpPr>
            <a:spLocks noGrp="1"/>
          </p:cNvSpPr>
          <p:nvPr>
            <p:ph type="title"/>
          </p:nvPr>
        </p:nvSpPr>
        <p:spPr/>
        <p:txBody>
          <a:bodyPr/>
          <a:lstStyle/>
          <a:p>
            <a:r>
              <a:rPr lang="en-US" dirty="0"/>
              <a:t>Canopy Portal</a:t>
            </a:r>
          </a:p>
        </p:txBody>
      </p:sp>
      <p:sp>
        <p:nvSpPr>
          <p:cNvPr id="3" name="Content Placeholder 2">
            <a:extLst>
              <a:ext uri="{FF2B5EF4-FFF2-40B4-BE49-F238E27FC236}">
                <a16:creationId xmlns:a16="http://schemas.microsoft.com/office/drawing/2014/main" id="{17202EB4-3506-054F-A9D2-5A1267D73190}"/>
              </a:ext>
            </a:extLst>
          </p:cNvPr>
          <p:cNvSpPr>
            <a:spLocks noGrp="1"/>
          </p:cNvSpPr>
          <p:nvPr>
            <p:ph idx="1"/>
          </p:nvPr>
        </p:nvSpPr>
        <p:spPr>
          <a:xfrm>
            <a:off x="457200" y="1338262"/>
            <a:ext cx="8229600" cy="2857188"/>
          </a:xfrm>
        </p:spPr>
        <p:txBody>
          <a:bodyPr/>
          <a:lstStyle/>
          <a:p>
            <a:r>
              <a:rPr lang="en-US" dirty="0"/>
              <a:t>Two platforms, One app </a:t>
            </a:r>
          </a:p>
        </p:txBody>
      </p:sp>
      <p:pic>
        <p:nvPicPr>
          <p:cNvPr id="5" name="Picture 4">
            <a:extLst>
              <a:ext uri="{FF2B5EF4-FFF2-40B4-BE49-F238E27FC236}">
                <a16:creationId xmlns:a16="http://schemas.microsoft.com/office/drawing/2014/main" id="{5354F533-E06B-A346-B0CE-5307151F2374}"/>
              </a:ext>
            </a:extLst>
          </p:cNvPr>
          <p:cNvPicPr>
            <a:picLocks noChangeAspect="1"/>
          </p:cNvPicPr>
          <p:nvPr/>
        </p:nvPicPr>
        <p:blipFill>
          <a:blip r:embed="rId2"/>
          <a:stretch>
            <a:fillRect/>
          </a:stretch>
        </p:blipFill>
        <p:spPr>
          <a:xfrm>
            <a:off x="4809175" y="415082"/>
            <a:ext cx="3952374" cy="51435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109E2A7-A6C2-D945-AF8A-6D08A2C9B2FD}"/>
              </a:ext>
            </a:extLst>
          </p:cNvPr>
          <p:cNvPicPr>
            <a:picLocks noChangeAspect="1"/>
          </p:cNvPicPr>
          <p:nvPr/>
        </p:nvPicPr>
        <p:blipFill>
          <a:blip r:embed="rId3"/>
          <a:stretch>
            <a:fillRect/>
          </a:stretch>
        </p:blipFill>
        <p:spPr>
          <a:xfrm>
            <a:off x="3182990" y="2324455"/>
            <a:ext cx="2076079" cy="3741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940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0ABA-749A-E244-85F4-422FF7650C87}"/>
              </a:ext>
            </a:extLst>
          </p:cNvPr>
          <p:cNvSpPr>
            <a:spLocks noGrp="1"/>
          </p:cNvSpPr>
          <p:nvPr>
            <p:ph type="title"/>
          </p:nvPr>
        </p:nvSpPr>
        <p:spPr/>
        <p:txBody>
          <a:bodyPr/>
          <a:lstStyle/>
          <a:p>
            <a:r>
              <a:rPr lang="en-US" b="1" dirty="0"/>
              <a:t>Communication</a:t>
            </a:r>
            <a:endParaRPr lang="en-US" dirty="0"/>
          </a:p>
        </p:txBody>
      </p:sp>
      <p:sp>
        <p:nvSpPr>
          <p:cNvPr id="3" name="Content Placeholder 2">
            <a:extLst>
              <a:ext uri="{FF2B5EF4-FFF2-40B4-BE49-F238E27FC236}">
                <a16:creationId xmlns:a16="http://schemas.microsoft.com/office/drawing/2014/main" id="{A4F04D2D-80DA-B341-A9D6-407534905C3C}"/>
              </a:ext>
            </a:extLst>
          </p:cNvPr>
          <p:cNvSpPr>
            <a:spLocks noGrp="1"/>
          </p:cNvSpPr>
          <p:nvPr>
            <p:ph idx="1"/>
          </p:nvPr>
        </p:nvSpPr>
        <p:spPr>
          <a:xfrm>
            <a:off x="307647" y="1351038"/>
            <a:ext cx="8315060" cy="2857188"/>
          </a:xfrm>
        </p:spPr>
        <p:txBody>
          <a:bodyPr>
            <a:normAutofit/>
          </a:bodyPr>
          <a:lstStyle/>
          <a:p>
            <a:pPr marL="114300" indent="0">
              <a:buNone/>
            </a:pPr>
            <a:r>
              <a:rPr lang="en-US" sz="1600" dirty="0"/>
              <a:t>“Creating and maintaining an engaged student body requires a personalized communication strategy that starts with understanding the student lifecycle. Communicating the right information at the right time can be the glue that retains students from orientation to grad school, and beyond.” - </a:t>
            </a:r>
            <a:r>
              <a:rPr lang="en-US" sz="1600" dirty="0" err="1"/>
              <a:t>Modo</a:t>
            </a:r>
            <a:endParaRPr lang="en-US" sz="1600" dirty="0"/>
          </a:p>
          <a:p>
            <a:pPr marL="114300" indent="0">
              <a:buNone/>
            </a:pPr>
            <a:endParaRPr lang="en-US" sz="1600" dirty="0"/>
          </a:p>
        </p:txBody>
      </p:sp>
      <p:pic>
        <p:nvPicPr>
          <p:cNvPr id="7" name="Picture 6">
            <a:extLst>
              <a:ext uri="{FF2B5EF4-FFF2-40B4-BE49-F238E27FC236}">
                <a16:creationId xmlns:a16="http://schemas.microsoft.com/office/drawing/2014/main" id="{76F2BA5A-F5E1-C14E-BFD0-D30DD1BF68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7" t="2689" r="1352" b="1831"/>
          <a:stretch/>
        </p:blipFill>
        <p:spPr>
          <a:xfrm>
            <a:off x="4000263" y="2270625"/>
            <a:ext cx="4917085" cy="2660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98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0ABA-749A-E244-85F4-422FF7650C87}"/>
              </a:ext>
            </a:extLst>
          </p:cNvPr>
          <p:cNvSpPr>
            <a:spLocks noGrp="1"/>
          </p:cNvSpPr>
          <p:nvPr>
            <p:ph type="title"/>
          </p:nvPr>
        </p:nvSpPr>
        <p:spPr/>
        <p:txBody>
          <a:bodyPr/>
          <a:lstStyle/>
          <a:p>
            <a:r>
              <a:rPr lang="en-US" b="1" dirty="0"/>
              <a:t>Communication</a:t>
            </a:r>
            <a:endParaRPr lang="en-US" dirty="0"/>
          </a:p>
        </p:txBody>
      </p:sp>
      <p:sp>
        <p:nvSpPr>
          <p:cNvPr id="3" name="Content Placeholder 2">
            <a:extLst>
              <a:ext uri="{FF2B5EF4-FFF2-40B4-BE49-F238E27FC236}">
                <a16:creationId xmlns:a16="http://schemas.microsoft.com/office/drawing/2014/main" id="{A4F04D2D-80DA-B341-A9D6-407534905C3C}"/>
              </a:ext>
            </a:extLst>
          </p:cNvPr>
          <p:cNvSpPr>
            <a:spLocks noGrp="1"/>
          </p:cNvSpPr>
          <p:nvPr>
            <p:ph idx="1"/>
          </p:nvPr>
        </p:nvSpPr>
        <p:spPr>
          <a:xfrm>
            <a:off x="307647" y="1351038"/>
            <a:ext cx="6204248" cy="2857188"/>
          </a:xfrm>
        </p:spPr>
        <p:txBody>
          <a:bodyPr>
            <a:normAutofit/>
          </a:bodyPr>
          <a:lstStyle/>
          <a:p>
            <a:pPr marL="114300" indent="0">
              <a:buNone/>
            </a:pPr>
            <a:r>
              <a:rPr lang="en-US" sz="1600" dirty="0"/>
              <a:t>Personalized communication empowers both students and academic staff by enabling rich communication channels that can reach students, mentors and advisors with rich, timely and engaging information.</a:t>
            </a:r>
            <a:endParaRPr lang="en-US" sz="1600" i="1" dirty="0">
              <a:solidFill>
                <a:prstClr val="black"/>
              </a:solidFill>
            </a:endParaRPr>
          </a:p>
          <a:p>
            <a:pPr marL="114300" indent="0">
              <a:buNone/>
            </a:pPr>
            <a:endParaRPr lang="en-US" sz="1600" dirty="0"/>
          </a:p>
        </p:txBody>
      </p:sp>
      <p:pic>
        <p:nvPicPr>
          <p:cNvPr id="6" name="Picture 5">
            <a:extLst>
              <a:ext uri="{FF2B5EF4-FFF2-40B4-BE49-F238E27FC236}">
                <a16:creationId xmlns:a16="http://schemas.microsoft.com/office/drawing/2014/main" id="{27426C2F-56DA-2447-BA02-10FD90883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67" y="2203837"/>
            <a:ext cx="5725683" cy="4008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871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0ABA-749A-E244-85F4-422FF7650C87}"/>
              </a:ext>
            </a:extLst>
          </p:cNvPr>
          <p:cNvSpPr>
            <a:spLocks noGrp="1"/>
          </p:cNvSpPr>
          <p:nvPr>
            <p:ph type="title"/>
          </p:nvPr>
        </p:nvSpPr>
        <p:spPr>
          <a:xfrm>
            <a:off x="457200" y="306630"/>
            <a:ext cx="8229600" cy="857250"/>
          </a:xfrm>
        </p:spPr>
        <p:txBody>
          <a:bodyPr/>
          <a:lstStyle/>
          <a:p>
            <a:r>
              <a:rPr lang="en-US" b="1" dirty="0"/>
              <a:t>Analytics</a:t>
            </a:r>
            <a:endParaRPr lang="en-US" dirty="0"/>
          </a:p>
        </p:txBody>
      </p:sp>
      <p:sp>
        <p:nvSpPr>
          <p:cNvPr id="3" name="Content Placeholder 2">
            <a:extLst>
              <a:ext uri="{FF2B5EF4-FFF2-40B4-BE49-F238E27FC236}">
                <a16:creationId xmlns:a16="http://schemas.microsoft.com/office/drawing/2014/main" id="{A4F04D2D-80DA-B341-A9D6-407534905C3C}"/>
              </a:ext>
            </a:extLst>
          </p:cNvPr>
          <p:cNvSpPr>
            <a:spLocks noGrp="1"/>
          </p:cNvSpPr>
          <p:nvPr>
            <p:ph idx="1"/>
          </p:nvPr>
        </p:nvSpPr>
        <p:spPr>
          <a:xfrm>
            <a:off x="307647" y="1351038"/>
            <a:ext cx="6204248" cy="2857188"/>
          </a:xfrm>
        </p:spPr>
        <p:txBody>
          <a:bodyPr>
            <a:normAutofit/>
          </a:bodyPr>
          <a:lstStyle/>
          <a:p>
            <a:pPr marL="114300" indent="0">
              <a:buNone/>
            </a:pPr>
            <a:r>
              <a:rPr lang="en-US" sz="1600" dirty="0"/>
              <a:t>Tracking and Analyzing:</a:t>
            </a:r>
          </a:p>
          <a:p>
            <a:r>
              <a:rPr lang="en-US" sz="1600" dirty="0">
                <a:solidFill>
                  <a:prstClr val="black"/>
                </a:solidFill>
              </a:rPr>
              <a:t>Traffic</a:t>
            </a:r>
          </a:p>
          <a:p>
            <a:r>
              <a:rPr lang="en-US" sz="1600" dirty="0">
                <a:solidFill>
                  <a:prstClr val="black"/>
                </a:solidFill>
              </a:rPr>
              <a:t>Device Type </a:t>
            </a:r>
          </a:p>
          <a:p>
            <a:r>
              <a:rPr lang="en-US" sz="1600" dirty="0">
                <a:solidFill>
                  <a:prstClr val="black"/>
                </a:solidFill>
              </a:rPr>
              <a:t>Desktop vs Mobile</a:t>
            </a:r>
          </a:p>
          <a:p>
            <a:r>
              <a:rPr lang="en-US" sz="1600" dirty="0">
                <a:solidFill>
                  <a:prstClr val="black"/>
                </a:solidFill>
              </a:rPr>
              <a:t>Popular Modules</a:t>
            </a:r>
          </a:p>
          <a:p>
            <a:r>
              <a:rPr lang="en-US" sz="1600" dirty="0">
                <a:solidFill>
                  <a:prstClr val="black"/>
                </a:solidFill>
              </a:rPr>
              <a:t>Searches</a:t>
            </a:r>
          </a:p>
          <a:p>
            <a:pPr marL="114300" indent="0">
              <a:buNone/>
            </a:pPr>
            <a:endParaRPr lang="en-US" sz="1600" dirty="0"/>
          </a:p>
        </p:txBody>
      </p:sp>
      <p:pic>
        <p:nvPicPr>
          <p:cNvPr id="8" name="Picture 7">
            <a:extLst>
              <a:ext uri="{FF2B5EF4-FFF2-40B4-BE49-F238E27FC236}">
                <a16:creationId xmlns:a16="http://schemas.microsoft.com/office/drawing/2014/main" id="{4EDA691D-2D2E-774D-821A-355C5ED0FAD1}"/>
              </a:ext>
            </a:extLst>
          </p:cNvPr>
          <p:cNvPicPr>
            <a:picLocks noChangeAspect="1"/>
          </p:cNvPicPr>
          <p:nvPr/>
        </p:nvPicPr>
        <p:blipFill rotWithShape="1">
          <a:blip r:embed="rId2"/>
          <a:srcRect b="24513"/>
          <a:stretch/>
        </p:blipFill>
        <p:spPr>
          <a:xfrm>
            <a:off x="4138300" y="233780"/>
            <a:ext cx="4747189" cy="5641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369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a-network-ppt-template" id="{987B2BAC-812B-6A4C-A481-8B2FF4646180}" vid="{2746CBDC-DB3B-C243-8D9B-47DA4894E9E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a-network-ppt-template" id="{987B2BAC-812B-6A4C-A481-8B2FF4646180}" vid="{F81CF725-48A4-CF46-B81D-450F67A7C7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4528BDCE40A4DBC37B097278BD17C" ma:contentTypeVersion="11" ma:contentTypeDescription="Create a new document." ma:contentTypeScope="" ma:versionID="1dd08b8b65fd32232a7cafeac18bc712">
  <xsd:schema xmlns:xsd="http://www.w3.org/2001/XMLSchema" xmlns:xs="http://www.w3.org/2001/XMLSchema" xmlns:p="http://schemas.microsoft.com/office/2006/metadata/properties" xmlns:ns2="9f7fc48d-d98e-402d-9aea-f14995c039da" xmlns:ns3="233b1aaa-000a-44c1-a418-0dcdf034263d" targetNamespace="http://schemas.microsoft.com/office/2006/metadata/properties" ma:root="true" ma:fieldsID="1f1771e1dfad1a16f881cb257e97e2f7" ns2:_="" ns3:_="">
    <xsd:import namespace="9f7fc48d-d98e-402d-9aea-f14995c039da"/>
    <xsd:import namespace="233b1aaa-000a-44c1-a418-0dcdf03426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fc48d-d98e-402d-9aea-f14995c03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b1aaa-000a-44c1-a418-0dcdf03426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4DCD94-9A0F-4926-8993-C7E78BE44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fc48d-d98e-402d-9aea-f14995c039da"/>
    <ds:schemaRef ds:uri="233b1aaa-000a-44c1-a418-0dcdf0342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purl.org/dc/terms/"/>
    <ds:schemaRef ds:uri="http://schemas.microsoft.com/sharepoint/v3"/>
    <ds:schemaRef ds:uri="83e6a2e7-17f8-4bfa-ab26-d6b4d763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9b1fcff-c0da-488b-8f41-9b0c7094236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UCDigInclDayTemplate</Template>
  <TotalTime>698</TotalTime>
  <Words>162</Words>
  <Application>Microsoft Macintosh PowerPoint</Application>
  <PresentationFormat>On-screen Show (16:9)</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 New Roman</vt:lpstr>
      <vt:lpstr>Office Theme</vt:lpstr>
      <vt:lpstr>1_Office Theme</vt:lpstr>
      <vt:lpstr>UC’s Mobile App: Helping with Accessibility</vt:lpstr>
      <vt:lpstr>UC Mobile App</vt:lpstr>
      <vt:lpstr>Features</vt:lpstr>
      <vt:lpstr>Wayfinding</vt:lpstr>
      <vt:lpstr>Personalized Content</vt:lpstr>
      <vt:lpstr>Canopy Portal</vt:lpstr>
      <vt:lpstr>Communication</vt:lpstr>
      <vt:lpstr>Communication</vt:lpstr>
      <vt:lpstr>Analytics</vt:lpstr>
      <vt:lpstr>Future Additions</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Alderson, Andrew (aldersaw)</dc:creator>
  <cp:lastModifiedBy>Freiermuth, Jacquelyn (freierjp)</cp:lastModifiedBy>
  <cp:revision>11</cp:revision>
  <dcterms:created xsi:type="dcterms:W3CDTF">2019-05-10T14:02:10Z</dcterms:created>
  <dcterms:modified xsi:type="dcterms:W3CDTF">2020-07-21T13:31:35Z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0x01010055A4528BDCE40A4DBC37B097278BD17C</vt:lpwstr>
  </property>
</Properties>
</file>