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29"/>
  </p:notesMasterIdLst>
  <p:sldIdLst>
    <p:sldId id="259" r:id="rId6"/>
    <p:sldId id="295" r:id="rId7"/>
    <p:sldId id="294" r:id="rId8"/>
    <p:sldId id="277" r:id="rId9"/>
    <p:sldId id="296" r:id="rId10"/>
    <p:sldId id="298" r:id="rId11"/>
    <p:sldId id="297" r:id="rId12"/>
    <p:sldId id="299" r:id="rId13"/>
    <p:sldId id="300" r:id="rId14"/>
    <p:sldId id="287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85" r:id="rId23"/>
    <p:sldId id="290" r:id="rId24"/>
    <p:sldId id="284" r:id="rId25"/>
    <p:sldId id="291" r:id="rId26"/>
    <p:sldId id="292" r:id="rId27"/>
    <p:sldId id="293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39" d="100"/>
          <a:sy n="139" d="100"/>
        </p:scale>
        <p:origin x="176" y="53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2A25F-8796-8E40-8254-F51F925CFD0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C2914-FB39-BB40-80BD-E38239601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5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4C2914-FB39-BB40-80BD-E382396013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2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299680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25372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42185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49613"/>
            <a:ext cx="6400800" cy="6234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2226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2691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59" y="1100610"/>
            <a:ext cx="5763391" cy="20128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descr="UC Accessibility Network Logo"/>
          <p:cNvGrpSpPr/>
          <p:nvPr userDrawn="1"/>
        </p:nvGrpSpPr>
        <p:grpSpPr>
          <a:xfrm>
            <a:off x="6705600" y="4114487"/>
            <a:ext cx="2078831" cy="714268"/>
            <a:chOff x="6705600" y="4114487"/>
            <a:chExt cx="2078831" cy="714268"/>
          </a:xfrm>
        </p:grpSpPr>
        <p:sp>
          <p:nvSpPr>
            <p:cNvPr id="8" name="Rectangle 7"/>
            <p:cNvSpPr/>
            <p:nvPr userDrawn="1"/>
          </p:nvSpPr>
          <p:spPr>
            <a:xfrm>
              <a:off x="6705600" y="4139956"/>
              <a:ext cx="2078831" cy="66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540" y="4114487"/>
              <a:ext cx="1984076" cy="71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2" r:id="rId1"/>
    <p:sldLayoutId id="2147493456" r:id="rId2"/>
    <p:sldLayoutId id="214749345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97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2" y="4123315"/>
            <a:ext cx="1891479" cy="6605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1575"/>
            <a:ext cx="8229600" cy="2857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1085850"/>
            <a:ext cx="8229600" cy="0"/>
          </a:xfrm>
          <a:prstGeom prst="line">
            <a:avLst/>
          </a:prstGeom>
          <a:ln>
            <a:solidFill>
              <a:srgbClr val="E0012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10" name="Group 9" descr="UC Accessibility Network Logo"/>
          <p:cNvGrpSpPr/>
          <p:nvPr userDrawn="1"/>
        </p:nvGrpSpPr>
        <p:grpSpPr>
          <a:xfrm>
            <a:off x="6705600" y="4114487"/>
            <a:ext cx="2078831" cy="714268"/>
            <a:chOff x="6705600" y="4114487"/>
            <a:chExt cx="2078831" cy="714268"/>
          </a:xfrm>
        </p:grpSpPr>
        <p:sp>
          <p:nvSpPr>
            <p:cNvPr id="7" name="Rectangle 6"/>
            <p:cNvSpPr/>
            <p:nvPr userDrawn="1"/>
          </p:nvSpPr>
          <p:spPr>
            <a:xfrm>
              <a:off x="6705600" y="4139956"/>
              <a:ext cx="2078831" cy="660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540" y="4114487"/>
              <a:ext cx="1984076" cy="7142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7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79" r:id="rId2"/>
    <p:sldLayoutId id="2147493469" r:id="rId3"/>
    <p:sldLayoutId id="2147493470" r:id="rId4"/>
    <p:sldLayoutId id="2147493471" r:id="rId5"/>
    <p:sldLayoutId id="2147493472" r:id="rId6"/>
    <p:sldLayoutId id="2147493473" r:id="rId7"/>
    <p:sldLayoutId id="2147493475" r:id="rId8"/>
    <p:sldLayoutId id="2147493476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100" indent="-1651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E00122"/>
        </a:buClr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wuebkemp@ucmail.uc.ed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92100" y="3259138"/>
            <a:ext cx="9055100" cy="779003"/>
          </a:xfrm>
          <a:prstGeom prst="rect">
            <a:avLst/>
          </a:prstGeom>
        </p:spPr>
        <p:txBody>
          <a:bodyPr/>
          <a:lstStyle/>
          <a:p>
            <a:r>
              <a:rPr lang="en-US" sz="3200" dirty="0"/>
              <a:t>Using the Ally Course Accessibility Report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619250" y="3864020"/>
            <a:ext cx="6400800" cy="6234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Megan Wuebker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July 22, 2020</a:t>
            </a:r>
          </a:p>
        </p:txBody>
      </p:sp>
    </p:spTree>
    <p:extLst>
      <p:ext uri="{BB962C8B-B14F-4D97-AF65-F5344CB8AC3E}">
        <p14:creationId xmlns:p14="http://schemas.microsoft.com/office/powerpoint/2010/main" val="3349904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EDFC-9CFF-1F4D-B33B-ADEC0629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content does Ally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4E64E-7D60-5648-A243-05E7FAA36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+mj-lt"/>
              </a:rPr>
              <a:t>PDF files</a:t>
            </a:r>
          </a:p>
          <a:p>
            <a:r>
              <a:rPr lang="en-US" dirty="0">
                <a:latin typeface="+mj-lt"/>
              </a:rPr>
              <a:t>Microsoft</a:t>
            </a:r>
            <a:r>
              <a:rPr lang="en-US" baseline="30000" dirty="0">
                <a:latin typeface="+mj-lt"/>
              </a:rPr>
              <a:t>®</a:t>
            </a:r>
            <a:r>
              <a:rPr lang="en-US" dirty="0">
                <a:latin typeface="+mj-lt"/>
              </a:rPr>
              <a:t> Word files</a:t>
            </a:r>
          </a:p>
          <a:p>
            <a:r>
              <a:rPr lang="en-US" dirty="0">
                <a:latin typeface="+mj-lt"/>
              </a:rPr>
              <a:t>Microsoft</a:t>
            </a:r>
            <a:r>
              <a:rPr lang="en-US" baseline="30000" dirty="0">
                <a:latin typeface="+mj-lt"/>
              </a:rPr>
              <a:t>®</a:t>
            </a:r>
            <a:r>
              <a:rPr lang="en-US" dirty="0">
                <a:latin typeface="+mj-lt"/>
              </a:rPr>
              <a:t> PowerPoint</a:t>
            </a:r>
            <a:r>
              <a:rPr lang="en-US" baseline="30000" dirty="0">
                <a:latin typeface="+mj-lt"/>
              </a:rPr>
              <a:t>®</a:t>
            </a:r>
            <a:r>
              <a:rPr lang="en-US" dirty="0">
                <a:latin typeface="+mj-lt"/>
              </a:rPr>
              <a:t> files</a:t>
            </a:r>
          </a:p>
          <a:p>
            <a:r>
              <a:rPr lang="en-US" dirty="0">
                <a:latin typeface="+mj-lt"/>
              </a:rPr>
              <a:t>OpenOffice/LibreOffice files</a:t>
            </a:r>
          </a:p>
          <a:p>
            <a:r>
              <a:rPr lang="en-US" dirty="0">
                <a:latin typeface="+mj-lt"/>
              </a:rPr>
              <a:t>Uploaded HTML files</a:t>
            </a:r>
          </a:p>
          <a:p>
            <a:r>
              <a:rPr lang="en-US" dirty="0">
                <a:latin typeface="+mj-lt"/>
              </a:rPr>
              <a:t>Image files (JPG, JPEG, GIF, PNG, BPM, TIFF)</a:t>
            </a:r>
          </a:p>
          <a:p>
            <a:r>
              <a:rPr lang="en-US" dirty="0">
                <a:latin typeface="+mj-lt"/>
              </a:rPr>
              <a:t>WYSIWYG/VTBE content </a:t>
            </a:r>
            <a:r>
              <a:rPr lang="en-US" i="1" dirty="0">
                <a:latin typeface="+mj-lt"/>
              </a:rPr>
              <a:t>(only appears in the course accessibility report and the institutional report)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9734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F97E-CC3C-D243-B6CE-CF13BDEF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can I see the breakdown of my content types?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9C5A6-7CA8-0F4C-AF57-1E7B9C5A0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661" y="1253109"/>
            <a:ext cx="4332678" cy="26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35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563C-2DDD-BD42-AA45-06B8DBAF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the WYSIWYG editor?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67D11-002B-DE41-879A-08FABB4EA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WYSIWYG stands for “what you see is what you get.”</a:t>
            </a:r>
          </a:p>
          <a:p>
            <a:r>
              <a:rPr lang="en-US" dirty="0">
                <a:latin typeface="+mj-lt"/>
              </a:rPr>
              <a:t>This is the type of text editor in Canvas, also known as the Rich Content Editor.</a:t>
            </a:r>
          </a:p>
          <a:p>
            <a:r>
              <a:rPr lang="en-US" dirty="0">
                <a:latin typeface="+mj-lt"/>
              </a:rPr>
              <a:t>Ally checks the content created through the WYSIWYG editor for accessibility issues.</a:t>
            </a:r>
          </a:p>
        </p:txBody>
      </p:sp>
    </p:spTree>
    <p:extLst>
      <p:ext uri="{BB962C8B-B14F-4D97-AF65-F5344CB8AC3E}">
        <p14:creationId xmlns:p14="http://schemas.microsoft.com/office/powerpoint/2010/main" val="384809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5142-AC1E-3543-BC02-23524F16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WYSIWYG content is checked?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6BEE3-1436-6443-AA40-47EB456D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</a:rPr>
              <a:t>Announcements</a:t>
            </a:r>
          </a:p>
          <a:p>
            <a:r>
              <a:rPr lang="en-US" dirty="0">
                <a:latin typeface="+mj-lt"/>
              </a:rPr>
              <a:t>Assignments</a:t>
            </a:r>
          </a:p>
          <a:p>
            <a:r>
              <a:rPr lang="en-US" dirty="0">
                <a:latin typeface="+mj-lt"/>
              </a:rPr>
              <a:t>Discussion topics</a:t>
            </a:r>
          </a:p>
          <a:p>
            <a:r>
              <a:rPr lang="en-US" dirty="0">
                <a:latin typeface="+mj-lt"/>
              </a:rPr>
              <a:t>Quiz description</a:t>
            </a:r>
          </a:p>
          <a:p>
            <a:r>
              <a:rPr lang="en-US" dirty="0">
                <a:latin typeface="+mj-lt"/>
              </a:rPr>
              <a:t>Syllabus</a:t>
            </a:r>
          </a:p>
          <a:p>
            <a:r>
              <a:rPr lang="en-US" dirty="0">
                <a:latin typeface="+mj-lt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710685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F5B6-DBA6-CE49-BCED-89A12333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choose what to fix?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04AA21-6714-6342-8F10-37C0008A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988" y="1230884"/>
            <a:ext cx="3310023" cy="26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5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10EEA-7814-EC4F-85E2-9E8F1048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do I determine what’s most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F44C-F193-7245-90D1-AC5111A92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Issues are listed in order of priority from severe to minor. </a:t>
            </a:r>
          </a:p>
          <a:p>
            <a:r>
              <a:rPr lang="en-US" dirty="0">
                <a:latin typeface="+mj-lt"/>
              </a:rPr>
              <a:t>Those at the top of the list should be addressed first. </a:t>
            </a:r>
          </a:p>
          <a:p>
            <a:r>
              <a:rPr lang="en-US" dirty="0">
                <a:latin typeface="+mj-lt"/>
              </a:rPr>
              <a:t>Ally looks at the number of students impacted, how often the issue occurs, and the accessibility score to determine the priority.</a:t>
            </a:r>
          </a:p>
        </p:txBody>
      </p:sp>
    </p:spTree>
    <p:extLst>
      <p:ext uri="{BB962C8B-B14F-4D97-AF65-F5344CB8AC3E}">
        <p14:creationId xmlns:p14="http://schemas.microsoft.com/office/powerpoint/2010/main" val="3342741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BCB3-D4D4-D043-A5AF-4E85C20DE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the severity indicators mean?</a:t>
            </a:r>
          </a:p>
        </p:txBody>
      </p:sp>
      <p:pic>
        <p:nvPicPr>
          <p:cNvPr id="8" name="Picture 7" descr="Severe: these issues are the greatest risk to accessibility and require the most attention.&#10;Major: These issues impact accessiblity, and while not severe, require attention.&#10;Minor: These issues should be considered for a better accessibility score. ">
            <a:extLst>
              <a:ext uri="{FF2B5EF4-FFF2-40B4-BE49-F238E27FC236}">
                <a16:creationId xmlns:a16="http://schemas.microsoft.com/office/drawing/2014/main" id="{AA3AD353-1BDD-0648-80C8-E0388F66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1689100"/>
            <a:ext cx="85979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41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24A06-537F-3A41-833B-49A80D2B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happens when I select an issue to fix?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DE93-D0CB-9C42-BFF6-DF89D584A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>
              <a:latin typeface="+mj-lt"/>
            </a:endParaRPr>
          </a:p>
          <a:p>
            <a:pPr marL="114300" indent="0" algn="ctr">
              <a:buNone/>
            </a:pPr>
            <a:r>
              <a:rPr lang="en-US" dirty="0">
                <a:latin typeface="+mj-lt"/>
              </a:rPr>
              <a:t>The instructor feedback panel will appear, and you’ll go through the process as if you were accessing the content from a gauge in your course. </a:t>
            </a:r>
          </a:p>
        </p:txBody>
      </p:sp>
    </p:spTree>
    <p:extLst>
      <p:ext uri="{BB962C8B-B14F-4D97-AF65-F5344CB8AC3E}">
        <p14:creationId xmlns:p14="http://schemas.microsoft.com/office/powerpoint/2010/main" val="1234395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F1AD-77D7-8D48-A74A-00BB04E6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Faculty FAQs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62BE2-E9A4-0C45-A8AD-AB84D2D61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83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9719-B297-EA49-AE30-2A050A73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 Ally already in in my Canvas course?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03F92-193F-0F4F-997A-CEC61167B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>
                <a:latin typeface="+mj-lt"/>
              </a:rPr>
              <a:t>Yes! Ally has been enabled for all courses in Canvas. </a:t>
            </a:r>
          </a:p>
        </p:txBody>
      </p:sp>
    </p:spTree>
    <p:extLst>
      <p:ext uri="{BB962C8B-B14F-4D97-AF65-F5344CB8AC3E}">
        <p14:creationId xmlns:p14="http://schemas.microsoft.com/office/powerpoint/2010/main" val="3989607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38D9-7011-4A48-9AD8-683BCA71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B5DC5-10FE-264E-B415-A2E0401C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Attendees will be able to:</a:t>
            </a:r>
          </a:p>
          <a:p>
            <a:pPr lvl="1"/>
            <a:r>
              <a:rPr lang="en-US" dirty="0">
                <a:latin typeface="+mj-lt"/>
              </a:rPr>
              <a:t>Find the Ally course accessibility report in their Canvas course</a:t>
            </a:r>
          </a:p>
          <a:p>
            <a:pPr lvl="1"/>
            <a:r>
              <a:rPr lang="en-US" dirty="0">
                <a:latin typeface="+mj-lt"/>
              </a:rPr>
              <a:t>Identify how to use the course accessibility report to improve issues based on severity and ease of remediation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93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EFF2-C860-904F-8A46-F4A37E20D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students see the CAR?</a:t>
            </a:r>
          </a:p>
        </p:txBody>
      </p:sp>
      <p:pic>
        <p:nvPicPr>
          <p:cNvPr id="7" name="Content Placeholder 6" descr="NO">
            <a:extLst>
              <a:ext uri="{FF2B5EF4-FFF2-40B4-BE49-F238E27FC236}">
                <a16:creationId xmlns:a16="http://schemas.microsoft.com/office/drawing/2014/main" id="{0C9E3D98-D8B4-D441-A6CC-56BF51286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352" y="1384106"/>
            <a:ext cx="3511296" cy="237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4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A893-2561-F646-9D73-7A187D58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I have to fix everything at once?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ECA86-AC3B-9245-B86B-68CB4167F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No! </a:t>
            </a:r>
          </a:p>
          <a:p>
            <a:r>
              <a:rPr lang="en-US" dirty="0">
                <a:latin typeface="+mj-lt"/>
              </a:rPr>
              <a:t>Our goal is continuous quality improvement:</a:t>
            </a:r>
          </a:p>
          <a:p>
            <a:pPr lvl="1"/>
            <a:r>
              <a:rPr lang="en-US" dirty="0">
                <a:latin typeface="+mj-lt"/>
              </a:rPr>
              <a:t>For historic content that is no longer available, work with your college ID, the libraries, or the Accessibility Network to make this content accessible.</a:t>
            </a:r>
          </a:p>
          <a:p>
            <a:pPr lvl="1"/>
            <a:r>
              <a:rPr lang="en-US" dirty="0">
                <a:latin typeface="+mj-lt"/>
              </a:rPr>
              <a:t>Make sure new content is accessible when it’s created.</a:t>
            </a:r>
          </a:p>
        </p:txBody>
      </p:sp>
    </p:spTree>
    <p:extLst>
      <p:ext uri="{BB962C8B-B14F-4D97-AF65-F5344CB8AC3E}">
        <p14:creationId xmlns:p14="http://schemas.microsoft.com/office/powerpoint/2010/main" val="860271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5794-A21E-CB40-AB56-19CE3F679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Content Placeholder 4" descr="Blod black question mark">
            <a:extLst>
              <a:ext uri="{FF2B5EF4-FFF2-40B4-BE49-F238E27FC236}">
                <a16:creationId xmlns:a16="http://schemas.microsoft.com/office/drawing/2014/main" id="{00D76BED-C70D-1949-8681-B7150B646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652" y="1193879"/>
            <a:ext cx="2590375" cy="3271689"/>
          </a:xfrm>
        </p:spPr>
      </p:pic>
    </p:spTree>
    <p:extLst>
      <p:ext uri="{BB962C8B-B14F-4D97-AF65-F5344CB8AC3E}">
        <p14:creationId xmlns:p14="http://schemas.microsoft.com/office/powerpoint/2010/main" val="487357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C25EF-0598-B144-B12B-BCE62C22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more information: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E29AB-72F6-E44A-8E42-3D56CAB30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US" dirty="0">
              <a:latin typeface="+mj-lt"/>
            </a:endParaRPr>
          </a:p>
          <a:p>
            <a:pPr marL="114300" indent="0" algn="ctr">
              <a:buNone/>
            </a:pPr>
            <a:r>
              <a:rPr lang="en-US" dirty="0">
                <a:latin typeface="+mj-lt"/>
              </a:rPr>
              <a:t>Megan Wuebker</a:t>
            </a:r>
          </a:p>
          <a:p>
            <a:pPr marL="114300" indent="0" algn="ctr">
              <a:buNone/>
            </a:pPr>
            <a:r>
              <a:rPr lang="en-US" dirty="0">
                <a:latin typeface="+mj-lt"/>
                <a:hlinkClick r:id="rId2"/>
              </a:rPr>
              <a:t>wuebkemp@ucmail.uc.edu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85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646F-2796-0445-B45A-32C38FB3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Ally?</a:t>
            </a:r>
          </a:p>
        </p:txBody>
      </p:sp>
      <p:pic>
        <p:nvPicPr>
          <p:cNvPr id="4" name="Content Placeholder 3" descr="Ally logo">
            <a:extLst>
              <a:ext uri="{FF2B5EF4-FFF2-40B4-BE49-F238E27FC236}">
                <a16:creationId xmlns:a16="http://schemas.microsoft.com/office/drawing/2014/main" id="{0D4F99AB-0F3B-F841-86E3-04F3B6F36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785" r="-402"/>
          <a:stretch/>
        </p:blipFill>
        <p:spPr>
          <a:xfrm>
            <a:off x="2088344" y="1675638"/>
            <a:ext cx="4967312" cy="17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1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A23A-DEEB-455A-A9A5-1F32C700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07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Ally course accessibility report?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080DE-F8E3-4B48-BBBE-28FAF8594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114300" indent="0" algn="ctr">
              <a:buNone/>
            </a:pPr>
            <a:r>
              <a:rPr lang="en-US" dirty="0">
                <a:latin typeface="+mj-lt"/>
              </a:rPr>
              <a:t>The Ally course accessibility report (CAR) provides an accessibility summary and overview at the course level. </a:t>
            </a:r>
          </a:p>
        </p:txBody>
      </p:sp>
    </p:spTree>
    <p:extLst>
      <p:ext uri="{BB962C8B-B14F-4D97-AF65-F5344CB8AC3E}">
        <p14:creationId xmlns:p14="http://schemas.microsoft.com/office/powerpoint/2010/main" val="2796300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789B3-E839-4E43-A0E1-D0D39B83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the CAR?</a:t>
            </a:r>
          </a:p>
        </p:txBody>
      </p:sp>
      <p:pic>
        <p:nvPicPr>
          <p:cNvPr id="6" name="Picture 5" descr="A screenshot of the Canvas course menu">
            <a:extLst>
              <a:ext uri="{FF2B5EF4-FFF2-40B4-BE49-F238E27FC236}">
                <a16:creationId xmlns:a16="http://schemas.microsoft.com/office/drawing/2014/main" id="{9FFCEE7E-279C-674B-9F6C-A61F7C3F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191" y="1157334"/>
            <a:ext cx="1794881" cy="3759091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191956BF-E760-A54A-A758-CA9E5593F6F1}"/>
              </a:ext>
            </a:extLst>
          </p:cNvPr>
          <p:cNvSpPr/>
          <p:nvPr/>
        </p:nvSpPr>
        <p:spPr>
          <a:xfrm>
            <a:off x="3355848" y="4572000"/>
            <a:ext cx="1655064" cy="344425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ight Arrow 9" descr="Arrow pointing at &quot;accessiblity report&quot; in the Canvas course menu">
            <a:extLst>
              <a:ext uri="{FF2B5EF4-FFF2-40B4-BE49-F238E27FC236}">
                <a16:creationId xmlns:a16="http://schemas.microsoft.com/office/drawing/2014/main" id="{571BF1E8-94C8-0945-A411-E9BA47E9EF99}"/>
              </a:ext>
            </a:extLst>
          </p:cNvPr>
          <p:cNvSpPr/>
          <p:nvPr/>
        </p:nvSpPr>
        <p:spPr>
          <a:xfrm rot="10800000">
            <a:off x="5148072" y="4469750"/>
            <a:ext cx="950976" cy="4831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9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7C8A-35DB-7B40-A74C-533FBAD0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CAR look like?</a:t>
            </a:r>
          </a:p>
        </p:txBody>
      </p:sp>
      <p:pic>
        <p:nvPicPr>
          <p:cNvPr id="4" name="Content Placeholder 3" descr="Screen shot of the Ally course accessibility report">
            <a:extLst>
              <a:ext uri="{FF2B5EF4-FFF2-40B4-BE49-F238E27FC236}">
                <a16:creationId xmlns:a16="http://schemas.microsoft.com/office/drawing/2014/main" id="{E22E5372-7242-AE43-95E1-785B50C68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267" y="1171575"/>
            <a:ext cx="403946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76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83221-9F56-F84B-9E20-AB9B3BDA7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included in the CAR?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048D7-A378-784E-A426-5550DFDA9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+mj-lt"/>
              </a:rPr>
              <a:t>The CAR includes </a:t>
            </a:r>
            <a:r>
              <a:rPr lang="en-US" i="1" dirty="0">
                <a:latin typeface="+mj-lt"/>
              </a:rPr>
              <a:t>Overview</a:t>
            </a:r>
            <a:r>
              <a:rPr lang="en-US" dirty="0">
                <a:latin typeface="+mj-lt"/>
              </a:rPr>
              <a:t> and </a:t>
            </a:r>
            <a:r>
              <a:rPr lang="en-US" i="1" dirty="0">
                <a:latin typeface="+mj-lt"/>
              </a:rPr>
              <a:t>Content</a:t>
            </a:r>
            <a:r>
              <a:rPr lang="en-US" dirty="0">
                <a:latin typeface="+mj-lt"/>
              </a:rPr>
              <a:t> tabs so that you can get the big picture as well as specific details about the accessibility of your digital course content.</a:t>
            </a:r>
          </a:p>
          <a:p>
            <a:pPr lvl="1"/>
            <a:r>
              <a:rPr lang="en-US" dirty="0">
                <a:latin typeface="+mj-lt"/>
              </a:rPr>
              <a:t>The </a:t>
            </a:r>
            <a:r>
              <a:rPr lang="en-US" i="1" dirty="0">
                <a:latin typeface="+mj-lt"/>
              </a:rPr>
              <a:t>Overview</a:t>
            </a:r>
            <a:r>
              <a:rPr lang="en-US" dirty="0">
                <a:latin typeface="+mj-lt"/>
              </a:rPr>
              <a:t> tab shows the accessibility score for the course, course content grouped by content type, and a list of all issues identified in the course</a:t>
            </a:r>
          </a:p>
          <a:p>
            <a:pPr lvl="1"/>
            <a:r>
              <a:rPr lang="en-US" dirty="0">
                <a:latin typeface="+mj-lt"/>
              </a:rPr>
              <a:t>The </a:t>
            </a:r>
            <a:r>
              <a:rPr lang="en-US" i="1" dirty="0">
                <a:latin typeface="+mj-lt"/>
              </a:rPr>
              <a:t>Content</a:t>
            </a:r>
            <a:r>
              <a:rPr lang="en-US" dirty="0">
                <a:latin typeface="+mj-lt"/>
              </a:rPr>
              <a:t> tab shows you the content with accessibility issues.</a:t>
            </a:r>
          </a:p>
        </p:txBody>
      </p:sp>
    </p:spTree>
    <p:extLst>
      <p:ext uri="{BB962C8B-B14F-4D97-AF65-F5344CB8AC3E}">
        <p14:creationId xmlns:p14="http://schemas.microsoft.com/office/powerpoint/2010/main" val="359157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81028-9960-DE43-9992-B23978A78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the accessibility score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45D6E-3343-5E41-A73A-11B89C1EA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latin typeface="+mj-lt"/>
              </a:rPr>
              <a:t>Scores range from Low to ”Perfect”: </a:t>
            </a:r>
          </a:p>
          <a:p>
            <a:endParaRPr lang="en-US" dirty="0"/>
          </a:p>
        </p:txBody>
      </p:sp>
      <p:pic>
        <p:nvPicPr>
          <p:cNvPr id="4" name="Content Placeholder 3" descr="Ally feedback gauges: Low, Medium, High, and Perfect">
            <a:extLst>
              <a:ext uri="{FF2B5EF4-FFF2-40B4-BE49-F238E27FC236}">
                <a16:creationId xmlns:a16="http://schemas.microsoft.com/office/drawing/2014/main" id="{19F85AB9-6EE9-CA46-899B-91C792A5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61" y="1664208"/>
            <a:ext cx="4027265" cy="254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64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DC982-49AC-C945-99BD-A92A2007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”Perfect” means it’s fully accessible…right?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1D150-5CDE-4849-B536-E7D60947A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Nope. It means Ally didn't identify any accessibility issues, but further improvements may still be possible. </a:t>
            </a:r>
          </a:p>
          <a:p>
            <a:r>
              <a:rPr lang="en-US" dirty="0"/>
              <a:t>What may be ”perfectly accessible” for one student may be completely inaccessible for another.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93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 a-network-ppt-template" id="{987B2BAC-812B-6A4C-A481-8B2FF4646180}" vid="{2746CBDC-DB3B-C243-8D9B-47DA4894E9E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7 a-network-ppt-template" id="{987B2BAC-812B-6A4C-A481-8B2FF4646180}" vid="{F81CF725-48A4-CF46-B81D-450F67A7C7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4528BDCE40A4DBC37B097278BD17C" ma:contentTypeVersion="11" ma:contentTypeDescription="Create a new document." ma:contentTypeScope="" ma:versionID="1dd08b8b65fd32232a7cafeac18bc712">
  <xsd:schema xmlns:xsd="http://www.w3.org/2001/XMLSchema" xmlns:xs="http://www.w3.org/2001/XMLSchema" xmlns:p="http://schemas.microsoft.com/office/2006/metadata/properties" xmlns:ns2="9f7fc48d-d98e-402d-9aea-f14995c039da" xmlns:ns3="233b1aaa-000a-44c1-a418-0dcdf034263d" targetNamespace="http://schemas.microsoft.com/office/2006/metadata/properties" ma:root="true" ma:fieldsID="1f1771e1dfad1a16f881cb257e97e2f7" ns2:_="" ns3:_="">
    <xsd:import namespace="9f7fc48d-d98e-402d-9aea-f14995c039da"/>
    <xsd:import namespace="233b1aaa-000a-44c1-a418-0dcdf03426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fc48d-d98e-402d-9aea-f14995c039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b1aaa-000a-44c1-a418-0dcdf034263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purl.org/dc/terms/"/>
    <ds:schemaRef ds:uri="http://schemas.microsoft.com/sharepoint/v3"/>
    <ds:schemaRef ds:uri="83e6a2e7-17f8-4bfa-ab26-d6b4d76312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9b1fcff-c0da-488b-8f41-9b0c7094236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74DCD94-9A0F-4926-8993-C7E78BE44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7fc48d-d98e-402d-9aea-f14995c039da"/>
    <ds:schemaRef ds:uri="233b1aaa-000a-44c1-a418-0dcdf03426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UCDigInclDayTemplate</Template>
  <TotalTime>361</TotalTime>
  <Words>567</Words>
  <Application>Microsoft Macintosh PowerPoint</Application>
  <PresentationFormat>On-screen Show (16:9)</PresentationFormat>
  <Paragraphs>68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1_Office Theme</vt:lpstr>
      <vt:lpstr>Using the Ally Course Accessibility Report</vt:lpstr>
      <vt:lpstr>Learning Outcomes</vt:lpstr>
      <vt:lpstr>What is Ally?</vt:lpstr>
      <vt:lpstr>What is the Ally course accessibility report? </vt:lpstr>
      <vt:lpstr>Where can I find the CAR?</vt:lpstr>
      <vt:lpstr>What does the CAR look like?</vt:lpstr>
      <vt:lpstr>What is included in the CAR?</vt:lpstr>
      <vt:lpstr>What does the accessibility score mean?</vt:lpstr>
      <vt:lpstr>”Perfect” means it’s fully accessible…right?</vt:lpstr>
      <vt:lpstr>What content does Ally check?</vt:lpstr>
      <vt:lpstr>How can I see the breakdown of my content types? </vt:lpstr>
      <vt:lpstr>What about the WYSIWYG editor?</vt:lpstr>
      <vt:lpstr>What WYSIWYG content is checked?</vt:lpstr>
      <vt:lpstr>How do I choose what to fix?</vt:lpstr>
      <vt:lpstr>How do I determine what’s most important?</vt:lpstr>
      <vt:lpstr>What do the severity indicators mean?</vt:lpstr>
      <vt:lpstr>What happens when I select an issue to fix?</vt:lpstr>
      <vt:lpstr>Faculty FAQs</vt:lpstr>
      <vt:lpstr>Is Ally already in in my Canvas course? </vt:lpstr>
      <vt:lpstr>Can students see the CAR?</vt:lpstr>
      <vt:lpstr>Do I have to fix everything at once?</vt:lpstr>
      <vt:lpstr>Questions</vt:lpstr>
      <vt:lpstr>For more information:</vt:lpstr>
    </vt:vector>
  </TitlesOfParts>
  <Company>University of Cincinnati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Alderson, Andrew (aldersaw)</dc:creator>
  <cp:lastModifiedBy>Megan Wuebker</cp:lastModifiedBy>
  <cp:revision>10</cp:revision>
  <dcterms:created xsi:type="dcterms:W3CDTF">2019-05-10T14:02:10Z</dcterms:created>
  <dcterms:modified xsi:type="dcterms:W3CDTF">2020-07-20T20:17:13Z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0x01010055A4528BDCE40A4DBC37B097278BD17C</vt:lpwstr>
  </property>
</Properties>
</file>