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8"/>
  </p:notesMasterIdLst>
  <p:sldIdLst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8" r:id="rId15"/>
    <p:sldId id="269" r:id="rId16"/>
    <p:sldId id="270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86438" autoAdjust="0"/>
  </p:normalViewPr>
  <p:slideViewPr>
    <p:cSldViewPr snapToGrid="0" snapToObjects="1">
      <p:cViewPr varScale="1">
        <p:scale>
          <a:sx n="127" d="100"/>
          <a:sy n="127" d="100"/>
        </p:scale>
        <p:origin x="328" y="176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2A25F-8796-8E40-8254-F51F925CFD0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C2914-FB39-BB40-80BD-E3823960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5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299680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5372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42185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9613"/>
            <a:ext cx="6400800" cy="6234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226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2691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59" y="1100610"/>
            <a:ext cx="5763391" cy="20128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descr="UC Accessibility Network Logo"/>
          <p:cNvGrpSpPr/>
          <p:nvPr userDrawn="1"/>
        </p:nvGrpSpPr>
        <p:grpSpPr>
          <a:xfrm>
            <a:off x="6705600" y="4114487"/>
            <a:ext cx="2078831" cy="714268"/>
            <a:chOff x="6705600" y="4114487"/>
            <a:chExt cx="2078831" cy="714268"/>
          </a:xfrm>
        </p:grpSpPr>
        <p:sp>
          <p:nvSpPr>
            <p:cNvPr id="8" name="Rectangle 7"/>
            <p:cNvSpPr/>
            <p:nvPr userDrawn="1"/>
          </p:nvSpPr>
          <p:spPr>
            <a:xfrm>
              <a:off x="6705600" y="4139956"/>
              <a:ext cx="2078831" cy="6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1540" y="4114487"/>
              <a:ext cx="1984076" cy="7142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2" r:id="rId1"/>
    <p:sldLayoutId id="2147493456" r:id="rId2"/>
    <p:sldLayoutId id="214749345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9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82" y="4123315"/>
            <a:ext cx="1891479" cy="6605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1575"/>
            <a:ext cx="8229600" cy="285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085850"/>
            <a:ext cx="8229600" cy="0"/>
          </a:xfrm>
          <a:prstGeom prst="line">
            <a:avLst/>
          </a:prstGeom>
          <a:ln>
            <a:solidFill>
              <a:srgbClr val="E0012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" name="Group 9" descr="UC Accessibility Network Logo"/>
          <p:cNvGrpSpPr/>
          <p:nvPr userDrawn="1"/>
        </p:nvGrpSpPr>
        <p:grpSpPr>
          <a:xfrm>
            <a:off x="6705600" y="4114487"/>
            <a:ext cx="2078831" cy="714268"/>
            <a:chOff x="6705600" y="4114487"/>
            <a:chExt cx="2078831" cy="714268"/>
          </a:xfrm>
        </p:grpSpPr>
        <p:sp>
          <p:nvSpPr>
            <p:cNvPr id="7" name="Rectangle 6"/>
            <p:cNvSpPr/>
            <p:nvPr userDrawn="1"/>
          </p:nvSpPr>
          <p:spPr>
            <a:xfrm>
              <a:off x="6705600" y="4139956"/>
              <a:ext cx="2078831" cy="6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1540" y="4114487"/>
              <a:ext cx="1984076" cy="7142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2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9" r:id="rId2"/>
    <p:sldLayoutId id="2147493469" r:id="rId3"/>
    <p:sldLayoutId id="2147493470" r:id="rId4"/>
    <p:sldLayoutId id="2147493471" r:id="rId5"/>
    <p:sldLayoutId id="2147493472" r:id="rId6"/>
    <p:sldLayoutId id="2147493473" r:id="rId7"/>
    <p:sldLayoutId id="2147493475" r:id="rId8"/>
    <p:sldLayoutId id="2147493476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7145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1651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.edu/about/accessibility-network/web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19250" y="3805526"/>
            <a:ext cx="6400800" cy="6234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Katie Lane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July 22, 2020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92100" y="3259138"/>
            <a:ext cx="9055100" cy="779003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/>
              <a:t>Web: How to avoid common accessibility pitfalls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9904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4A674-FF7D-42A8-8C46-01CDDDF9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AAED3-0A97-47A1-B37F-CDE1D3664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29600" cy="320359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" pitchFamily="2" charset="0"/>
              </a:rPr>
              <a:t>Hyperlinks provide users a way to quickly navigate to other pages, send email, or navigate to a different part of a page directly from the body of your page</a:t>
            </a:r>
          </a:p>
          <a:p>
            <a:r>
              <a:rPr lang="en-US" sz="2400" dirty="0">
                <a:latin typeface="Helvetica" pitchFamily="2" charset="0"/>
              </a:rPr>
              <a:t>Proper CSS should include standardized formatting for presentation of links. You shouldn’t add extra formatting to your links. </a:t>
            </a:r>
          </a:p>
        </p:txBody>
      </p:sp>
    </p:spTree>
    <p:extLst>
      <p:ext uri="{BB962C8B-B14F-4D97-AF65-F5344CB8AC3E}">
        <p14:creationId xmlns:p14="http://schemas.microsoft.com/office/powerpoint/2010/main" val="4283527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C1F4-1274-41EC-A0FF-07E6C8BCE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Hyperlinks: 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31DD-4414-43C9-9F25-7B060DEF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Helvetica" pitchFamily="2" charset="0"/>
              </a:rPr>
              <a:t>All hyperlinks should be descriptive and unique</a:t>
            </a:r>
          </a:p>
          <a:p>
            <a:pPr lvl="1"/>
            <a:r>
              <a:rPr lang="en-US" sz="2000" dirty="0">
                <a:latin typeface="Helvetica" pitchFamily="2" charset="0"/>
              </a:rPr>
              <a:t>Don’t use </a:t>
            </a:r>
            <a:r>
              <a:rPr lang="en-US" sz="2000" dirty="0" err="1">
                <a:latin typeface="Helvetica" pitchFamily="2" charset="0"/>
              </a:rPr>
              <a:t>TinyURLs</a:t>
            </a:r>
            <a:r>
              <a:rPr lang="en-US" sz="2000" dirty="0">
                <a:latin typeface="Helvetica" pitchFamily="2" charset="0"/>
              </a:rPr>
              <a:t> and avoid “Click Here,” or “Read More”</a:t>
            </a:r>
          </a:p>
          <a:p>
            <a:r>
              <a:rPr lang="en-US" sz="2000" dirty="0">
                <a:latin typeface="Helvetica" pitchFamily="2" charset="0"/>
              </a:rPr>
              <a:t>When using back to back hyperlinks, separate them with semicolons or comma, and do not include them in the hyperlinks</a:t>
            </a:r>
          </a:p>
          <a:p>
            <a:r>
              <a:rPr lang="en-US" sz="2000" dirty="0">
                <a:latin typeface="Helvetica" pitchFamily="2" charset="0"/>
              </a:rPr>
              <a:t>You may include the URL in addition to the descriptive hyperlink if you page is intended to be printed, but do not hyperlink the URL</a:t>
            </a:r>
          </a:p>
          <a:p>
            <a:r>
              <a:rPr lang="en-US" sz="2000" dirty="0">
                <a:latin typeface="Helvetica" pitchFamily="2" charset="0"/>
              </a:rPr>
              <a:t>Hyperlink Demonstration </a:t>
            </a:r>
            <a:r>
              <a:rPr lang="en-US" sz="2000" dirty="0">
                <a:latin typeface="Helvetica" pitchFamily="2" charset="0"/>
                <a:sym typeface="Wingdings" pitchFamily="2" charset="2"/>
              </a:rPr>
              <a:t> AEM</a:t>
            </a:r>
            <a:endParaRPr lang="en-US" sz="2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0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5492-BFBC-4F13-8237-8C51EF723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Web Accessibility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CDBFA8-73D0-F741-A68B-52AC9AF4F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285718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Helvetica" pitchFamily="2" charset="0"/>
              </a:rPr>
              <a:t>Accessibility Network </a:t>
            </a:r>
          </a:p>
          <a:p>
            <a:pPr lvl="1"/>
            <a:r>
              <a:rPr lang="en-US" sz="1600" dirty="0">
                <a:latin typeface="Helvetica" pitchFamily="2" charset="0"/>
              </a:rPr>
              <a:t>Web Accessibility: </a:t>
            </a:r>
            <a:r>
              <a:rPr lang="en-US" sz="1600" dirty="0">
                <a:latin typeface="Helvetica" pitchFamily="2" charset="0"/>
                <a:hlinkClick r:id="rId2"/>
              </a:rPr>
              <a:t>https://www.uc.edu/about/accessibility-network/web.html</a:t>
            </a:r>
            <a:r>
              <a:rPr lang="en-US" sz="1600" dirty="0"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906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508A-9501-4B59-966C-B19D6F133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D0DE4-5D22-4A5D-9CFA-78DB8B75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In this session we will: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Helvetica" pitchFamily="2" charset="0"/>
              </a:rPr>
              <a:t>Identify common web accessibility barriers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Helvetica" pitchFamily="2" charset="0"/>
              </a:rPr>
              <a:t>Understand how these three accessibility barriers impact assistive technology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Helvetica" pitchFamily="2" charset="0"/>
              </a:rPr>
              <a:t>Learn best practices to avoid creating these barriers</a:t>
            </a:r>
          </a:p>
          <a:p>
            <a:endParaRPr lang="en-US" sz="2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BE68D-DF80-D544-AA65-E6A4F105A30C}"/>
              </a:ext>
            </a:extLst>
          </p:cNvPr>
          <p:cNvSpPr/>
          <p:nvPr/>
        </p:nvSpPr>
        <p:spPr>
          <a:xfrm>
            <a:off x="354208" y="1191330"/>
            <a:ext cx="69503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all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IMAGE ALTERNATIVE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9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83150-0FA1-49F5-B3D3-4E0444A63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Image Alternative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2AB90-76C2-4F7F-9198-45D4FBE30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29600" cy="290367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Helvetica" pitchFamily="2" charset="0"/>
              </a:rPr>
              <a:t>Commonly called “Alt-text,” “Alt-Tags,” or “Alt-Descriptions”</a:t>
            </a:r>
          </a:p>
          <a:p>
            <a:r>
              <a:rPr lang="en-US" sz="2400" dirty="0">
                <a:latin typeface="Helvetica" pitchFamily="2" charset="0"/>
              </a:rPr>
              <a:t>Describes the experience you want the user to have viewing your image</a:t>
            </a:r>
          </a:p>
          <a:p>
            <a:r>
              <a:rPr lang="en-US" sz="2400" dirty="0">
                <a:latin typeface="Helvetica" pitchFamily="2" charset="0"/>
              </a:rPr>
              <a:t>Best = 140 characters, no more than 250</a:t>
            </a:r>
          </a:p>
          <a:p>
            <a:r>
              <a:rPr lang="en-US" sz="2400" dirty="0">
                <a:latin typeface="Helvetica" pitchFamily="2" charset="0"/>
              </a:rPr>
              <a:t>If you need more, consider putting the information in the body of your webpage</a:t>
            </a:r>
          </a:p>
          <a:p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5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272A-8893-4704-8FC0-184B3A7C1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Alt-Text: 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24F90-7044-42C0-B7B8-ECE8D1A7F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Helvetica" pitchFamily="2" charset="0"/>
              </a:rPr>
              <a:t>Don’t be too descriptive</a:t>
            </a:r>
          </a:p>
          <a:p>
            <a:r>
              <a:rPr lang="en-US" sz="2400" dirty="0">
                <a:latin typeface="Helvetica" pitchFamily="2" charset="0"/>
              </a:rPr>
              <a:t>Not descriptive enough</a:t>
            </a:r>
          </a:p>
          <a:p>
            <a:r>
              <a:rPr lang="en-US" sz="2400" dirty="0">
                <a:latin typeface="Helvetica" pitchFamily="2" charset="0"/>
              </a:rPr>
              <a:t>Tagging decorative images</a:t>
            </a:r>
          </a:p>
          <a:p>
            <a:r>
              <a:rPr lang="en-US" sz="2400" dirty="0">
                <a:latin typeface="Helvetica" pitchFamily="2" charset="0"/>
              </a:rPr>
              <a:t>Images with text or primarily text</a:t>
            </a:r>
          </a:p>
          <a:p>
            <a:r>
              <a:rPr lang="en-US" sz="2400" dirty="0">
                <a:latin typeface="Helvetica" pitchFamily="2" charset="0"/>
              </a:rPr>
              <a:t>Always check your alt-text</a:t>
            </a:r>
          </a:p>
          <a:p>
            <a:r>
              <a:rPr lang="en-US" sz="2400" dirty="0">
                <a:latin typeface="Helvetica" pitchFamily="2" charset="0"/>
              </a:rPr>
              <a:t>Alt-Text Demonstration </a:t>
            </a:r>
            <a:r>
              <a:rPr lang="en-US" sz="2400" dirty="0">
                <a:latin typeface="Helvetica" pitchFamily="2" charset="0"/>
                <a:sym typeface="Wingdings" pitchFamily="2" charset="2"/>
              </a:rPr>
              <a:t> AEM</a:t>
            </a:r>
            <a:endParaRPr lang="en-US" sz="2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13E04F2-CCEF-624F-BDA8-360224D04B03}"/>
              </a:ext>
            </a:extLst>
          </p:cNvPr>
          <p:cNvSpPr txBox="1">
            <a:spLocks/>
          </p:cNvSpPr>
          <p:nvPr/>
        </p:nvSpPr>
        <p:spPr>
          <a:xfrm>
            <a:off x="722313" y="2522262"/>
            <a:ext cx="7772400" cy="102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9468CC-BE90-0E4B-A33E-EFBB4EE138EF}"/>
              </a:ext>
            </a:extLst>
          </p:cNvPr>
          <p:cNvSpPr/>
          <p:nvPr/>
        </p:nvSpPr>
        <p:spPr>
          <a:xfrm>
            <a:off x="364260" y="1231524"/>
            <a:ext cx="28905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all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8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7EA2-324F-4C25-A8FC-D730612A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Headings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8CDB3-6361-4B25-970E-7488557E1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" pitchFamily="2" charset="0"/>
              </a:rPr>
              <a:t>Headings are styles applied to text that alter the font</a:t>
            </a:r>
          </a:p>
          <a:p>
            <a:r>
              <a:rPr lang="en-US" sz="2400" dirty="0">
                <a:latin typeface="Helvetica" pitchFamily="2" charset="0"/>
              </a:rPr>
              <a:t>More importantly, the are used on the web to denote major content sections within the body of the page</a:t>
            </a:r>
          </a:p>
          <a:p>
            <a:r>
              <a:rPr lang="en-US" sz="2400" dirty="0">
                <a:latin typeface="Helvetica" pitchFamily="2" charset="0"/>
              </a:rPr>
              <a:t>For assistive technology, they are used to navigate to these sections, like bookmarks or a 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40353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D76CC-9807-40F2-A1D5-3D547754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Headings: What not to do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A80B7-C72F-46CE-9D67-BFB793023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Helvetica" pitchFamily="2" charset="0"/>
              </a:rPr>
              <a:t>Headings are not for style purposes</a:t>
            </a:r>
          </a:p>
          <a:p>
            <a:r>
              <a:rPr lang="en-US" sz="2400" dirty="0">
                <a:latin typeface="Helvetica" pitchFamily="2" charset="0"/>
              </a:rPr>
              <a:t>Don’t simply use fonts/formatting to denote headings</a:t>
            </a:r>
          </a:p>
          <a:p>
            <a:r>
              <a:rPr lang="en-US" sz="2400" dirty="0">
                <a:latin typeface="Helvetica" pitchFamily="2" charset="0"/>
              </a:rPr>
              <a:t>Headings must be unique</a:t>
            </a:r>
          </a:p>
          <a:p>
            <a:r>
              <a:rPr lang="en-US" sz="2400" dirty="0">
                <a:latin typeface="Helvetica" pitchFamily="2" charset="0"/>
              </a:rPr>
              <a:t>Headings should be under 120 characters</a:t>
            </a:r>
          </a:p>
          <a:p>
            <a:r>
              <a:rPr lang="en-US" sz="2400" dirty="0">
                <a:latin typeface="Helvetica" pitchFamily="2" charset="0"/>
              </a:rPr>
              <a:t>Headings should always be logical, and hierarchical</a:t>
            </a:r>
          </a:p>
          <a:p>
            <a:r>
              <a:rPr lang="en-US" sz="2400" dirty="0">
                <a:latin typeface="Helvetica" pitchFamily="2" charset="0"/>
              </a:rPr>
              <a:t>Headings Demonstration </a:t>
            </a:r>
            <a:r>
              <a:rPr lang="en-US" sz="2400" dirty="0">
                <a:latin typeface="Helvetica" pitchFamily="2" charset="0"/>
                <a:sym typeface="Wingdings" pitchFamily="2" charset="2"/>
              </a:rPr>
              <a:t> AEM</a:t>
            </a:r>
            <a:endParaRPr lang="en-US" sz="2400" dirty="0">
              <a:latin typeface="Helvetica" pitchFamily="2" charset="0"/>
            </a:endParaRPr>
          </a:p>
          <a:p>
            <a:pPr marL="114300" indent="0">
              <a:buNone/>
            </a:pPr>
            <a:endParaRPr lang="en-US" sz="2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13E04F2-CCEF-624F-BDA8-360224D04B03}"/>
              </a:ext>
            </a:extLst>
          </p:cNvPr>
          <p:cNvSpPr txBox="1">
            <a:spLocks/>
          </p:cNvSpPr>
          <p:nvPr/>
        </p:nvSpPr>
        <p:spPr>
          <a:xfrm>
            <a:off x="722313" y="2522262"/>
            <a:ext cx="7772400" cy="102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9468CC-BE90-0E4B-A33E-EFBB4EE138EF}"/>
              </a:ext>
            </a:extLst>
          </p:cNvPr>
          <p:cNvSpPr/>
          <p:nvPr/>
        </p:nvSpPr>
        <p:spPr>
          <a:xfrm>
            <a:off x="364260" y="1231524"/>
            <a:ext cx="34868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all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Hyperlinks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6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 a-network-ppt-template" id="{987B2BAC-812B-6A4C-A481-8B2FF4646180}" vid="{2746CBDC-DB3B-C243-8D9B-47DA4894E9E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 a-network-ppt-template" id="{987B2BAC-812B-6A4C-A481-8B2FF4646180}" vid="{F81CF725-48A4-CF46-B81D-450F67A7C7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4528BDCE40A4DBC37B097278BD17C" ma:contentTypeVersion="11" ma:contentTypeDescription="Create a new document." ma:contentTypeScope="" ma:versionID="1dd08b8b65fd32232a7cafeac18bc712">
  <xsd:schema xmlns:xsd="http://www.w3.org/2001/XMLSchema" xmlns:xs="http://www.w3.org/2001/XMLSchema" xmlns:p="http://schemas.microsoft.com/office/2006/metadata/properties" xmlns:ns2="9f7fc48d-d98e-402d-9aea-f14995c039da" xmlns:ns3="233b1aaa-000a-44c1-a418-0dcdf034263d" targetNamespace="http://schemas.microsoft.com/office/2006/metadata/properties" ma:root="true" ma:fieldsID="1f1771e1dfad1a16f881cb257e97e2f7" ns2:_="" ns3:_="">
    <xsd:import namespace="9f7fc48d-d98e-402d-9aea-f14995c039da"/>
    <xsd:import namespace="233b1aaa-000a-44c1-a418-0dcdf03426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fc48d-d98e-402d-9aea-f14995c039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b1aaa-000a-44c1-a418-0dcdf0342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A15819-C63C-4D7E-A643-8E8454844F48}"/>
</file>

<file path=docProps/app.xml><?xml version="1.0" encoding="utf-8"?>
<Properties xmlns="http://schemas.openxmlformats.org/officeDocument/2006/extended-properties" xmlns:vt="http://schemas.openxmlformats.org/officeDocument/2006/docPropsVTypes">
  <Template>UCDigInclDayTemplate</Template>
  <TotalTime>7088</TotalTime>
  <Words>386</Words>
  <Application>Microsoft Macintosh PowerPoint</Application>
  <PresentationFormat>On-screen Show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</vt:lpstr>
      <vt:lpstr>Times New Roman</vt:lpstr>
      <vt:lpstr>Wingdings</vt:lpstr>
      <vt:lpstr>Office Theme</vt:lpstr>
      <vt:lpstr>1_Office Theme</vt:lpstr>
      <vt:lpstr>Web: How to avoid common accessibility pitfalls</vt:lpstr>
      <vt:lpstr>Learning Objectives</vt:lpstr>
      <vt:lpstr>PowerPoint Presentation</vt:lpstr>
      <vt:lpstr>Introduction to Image Alternative Text</vt:lpstr>
      <vt:lpstr>Alt-Text: What not to do</vt:lpstr>
      <vt:lpstr>PowerPoint Presentation</vt:lpstr>
      <vt:lpstr>Introduction to Headings</vt:lpstr>
      <vt:lpstr>Headings: What not to do </vt:lpstr>
      <vt:lpstr>PowerPoint Presentation</vt:lpstr>
      <vt:lpstr>Introduction to Hyperlinks</vt:lpstr>
      <vt:lpstr>Hyperlinks: What not to do</vt:lpstr>
      <vt:lpstr>Resources for Web Accessibility</vt:lpstr>
    </vt:vector>
  </TitlesOfParts>
  <Company>University of Cincinnati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Alderson, Andrew (aldersaw)</dc:creator>
  <cp:lastModifiedBy>Lane, Katie (botsiske)</cp:lastModifiedBy>
  <cp:revision>27</cp:revision>
  <dcterms:created xsi:type="dcterms:W3CDTF">2019-05-10T14:02:10Z</dcterms:created>
  <dcterms:modified xsi:type="dcterms:W3CDTF">2020-07-21T14:49:47Z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0x01010055A4528BDCE40A4DBC37B097278BD17C</vt:lpwstr>
  </property>
</Properties>
</file>