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 id="2147493467" r:id="rId5"/>
  </p:sldMasterIdLst>
  <p:notesMasterIdLst>
    <p:notesMasterId r:id="rId47"/>
  </p:notesMasterIdLst>
  <p:sldIdLst>
    <p:sldId id="259" r:id="rId6"/>
    <p:sldId id="282" r:id="rId7"/>
    <p:sldId id="331" r:id="rId8"/>
    <p:sldId id="310" r:id="rId9"/>
    <p:sldId id="277" r:id="rId10"/>
    <p:sldId id="257" r:id="rId11"/>
    <p:sldId id="312" r:id="rId12"/>
    <p:sldId id="313" r:id="rId13"/>
    <p:sldId id="317" r:id="rId14"/>
    <p:sldId id="327" r:id="rId15"/>
    <p:sldId id="326" r:id="rId16"/>
    <p:sldId id="283" r:id="rId17"/>
    <p:sldId id="318" r:id="rId18"/>
    <p:sldId id="328" r:id="rId19"/>
    <p:sldId id="323" r:id="rId20"/>
    <p:sldId id="320" r:id="rId21"/>
    <p:sldId id="319" r:id="rId22"/>
    <p:sldId id="324" r:id="rId23"/>
    <p:sldId id="325" r:id="rId24"/>
    <p:sldId id="286" r:id="rId25"/>
    <p:sldId id="290" r:id="rId26"/>
    <p:sldId id="329" r:id="rId27"/>
    <p:sldId id="330" r:id="rId28"/>
    <p:sldId id="292" r:id="rId29"/>
    <p:sldId id="289" r:id="rId30"/>
    <p:sldId id="332" r:id="rId31"/>
    <p:sldId id="333" r:id="rId32"/>
    <p:sldId id="334" r:id="rId33"/>
    <p:sldId id="287" r:id="rId34"/>
    <p:sldId id="285" r:id="rId35"/>
    <p:sldId id="336" r:id="rId36"/>
    <p:sldId id="335" r:id="rId37"/>
    <p:sldId id="293" r:id="rId38"/>
    <p:sldId id="301" r:id="rId39"/>
    <p:sldId id="295" r:id="rId40"/>
    <p:sldId id="300" r:id="rId41"/>
    <p:sldId id="337" r:id="rId42"/>
    <p:sldId id="307" r:id="rId43"/>
    <p:sldId id="299" r:id="rId44"/>
    <p:sldId id="298" r:id="rId45"/>
    <p:sldId id="297" r:id="rId4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4913B"/>
    <a:srgbClr val="53682A"/>
    <a:srgbClr val="C3E09C"/>
    <a:srgbClr val="E0012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AA114B-53F1-4B68-A482-7B7AF04C3AE5}" v="1084" dt="2021-08-02T05:10:04.3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542" autoAdjust="0"/>
  </p:normalViewPr>
  <p:slideViewPr>
    <p:cSldViewPr snapToGrid="0">
      <p:cViewPr varScale="1">
        <p:scale>
          <a:sx n="135" d="100"/>
          <a:sy n="135" d="100"/>
        </p:scale>
        <p:origin x="924" y="108"/>
      </p:cViewPr>
      <p:guideLst>
        <p:guide pos="2880"/>
        <p:guide orient="horz" pos="16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lvert, Amanda (calveraa)" userId="83dba6f0-4685-4c0e-ab9a-8c7000b771b6" providerId="ADAL" clId="{D7ECBCB2-B2C8-463E-9D77-A5C8BA7D664C}"/>
    <pc:docChg chg="modSld sldOrd">
      <pc:chgData name="Calvert, Amanda (calveraa)" userId="83dba6f0-4685-4c0e-ab9a-8c7000b771b6" providerId="ADAL" clId="{D7ECBCB2-B2C8-463E-9D77-A5C8BA7D664C}" dt="2021-08-02T08:50:09.518" v="1"/>
      <pc:docMkLst>
        <pc:docMk/>
      </pc:docMkLst>
      <pc:sldChg chg="ord">
        <pc:chgData name="Calvert, Amanda (calveraa)" userId="83dba6f0-4685-4c0e-ab9a-8c7000b771b6" providerId="ADAL" clId="{D7ECBCB2-B2C8-463E-9D77-A5C8BA7D664C}" dt="2021-08-02T08:50:09.518" v="1"/>
        <pc:sldMkLst>
          <pc:docMk/>
          <pc:sldMk cId="1712750252" sldId="29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E7D399-99BF-4C8B-A489-D4556680F804}" type="doc">
      <dgm:prSet loTypeId="urn:microsoft.com/office/officeart/2005/8/layout/hProcess6" loCatId="process" qsTypeId="urn:microsoft.com/office/officeart/2005/8/quickstyle/simple1" qsCatId="simple" csTypeId="urn:microsoft.com/office/officeart/2005/8/colors/accent3_2" csCatId="accent3" phldr="1"/>
      <dgm:spPr/>
      <dgm:t>
        <a:bodyPr/>
        <a:lstStyle/>
        <a:p>
          <a:endParaRPr lang="en-US"/>
        </a:p>
      </dgm:t>
    </dgm:pt>
    <dgm:pt modelId="{150EBF6A-A9AD-4866-84A8-DA99BCDA6C82}">
      <dgm:prSet phldrT="[Text]" custT="1"/>
      <dgm:spPr>
        <a:solidFill>
          <a:srgbClr val="53682A"/>
        </a:solidFill>
      </dgm:spPr>
      <dgm:t>
        <a:bodyPr/>
        <a:lstStyle/>
        <a:p>
          <a:r>
            <a:rPr lang="en-US" sz="1000" b="1" dirty="0"/>
            <a:t>Submit A11y review request</a:t>
          </a:r>
        </a:p>
      </dgm:t>
    </dgm:pt>
    <dgm:pt modelId="{A2A275D6-AAD4-4579-8185-8C57E09801D3}" type="parTrans" cxnId="{74B815CD-8EBD-453E-9D62-CE9A8B2C301B}">
      <dgm:prSet/>
      <dgm:spPr/>
      <dgm:t>
        <a:bodyPr/>
        <a:lstStyle/>
        <a:p>
          <a:endParaRPr lang="en-US"/>
        </a:p>
      </dgm:t>
    </dgm:pt>
    <dgm:pt modelId="{F9C59846-7A47-4744-807C-A7B362F8CD6B}" type="sibTrans" cxnId="{74B815CD-8EBD-453E-9D62-CE9A8B2C301B}">
      <dgm:prSet/>
      <dgm:spPr/>
      <dgm:t>
        <a:bodyPr/>
        <a:lstStyle/>
        <a:p>
          <a:endParaRPr lang="en-US"/>
        </a:p>
      </dgm:t>
    </dgm:pt>
    <dgm:pt modelId="{87CD91F8-1E6D-470A-86E1-2CF90E814F35}">
      <dgm:prSet phldrT="[Text]" custT="1"/>
      <dgm:spPr>
        <a:noFill/>
        <a:ln>
          <a:solidFill>
            <a:srgbClr val="74913B"/>
          </a:solidFill>
        </a:ln>
      </dgm:spPr>
      <dgm:t>
        <a:bodyPr/>
        <a:lstStyle/>
        <a:p>
          <a:pPr>
            <a:buFont typeface="Arial" panose="020B0604020202020204" pitchFamily="34" charset="0"/>
            <a:buChar char="•"/>
          </a:pPr>
          <a:r>
            <a:rPr lang="en-US" sz="1000" b="1" dirty="0"/>
            <a:t>IT Service Portal</a:t>
          </a:r>
        </a:p>
      </dgm:t>
    </dgm:pt>
    <dgm:pt modelId="{F70D3D1A-018E-487D-B58A-3F02BB442A6F}" type="parTrans" cxnId="{9FAE747A-AC56-4808-9181-EA572A3B530E}">
      <dgm:prSet/>
      <dgm:spPr/>
      <dgm:t>
        <a:bodyPr/>
        <a:lstStyle/>
        <a:p>
          <a:endParaRPr lang="en-US"/>
        </a:p>
      </dgm:t>
    </dgm:pt>
    <dgm:pt modelId="{0A62F0B6-88EA-467A-A5FF-528F9725BC33}" type="sibTrans" cxnId="{9FAE747A-AC56-4808-9181-EA572A3B530E}">
      <dgm:prSet/>
      <dgm:spPr/>
      <dgm:t>
        <a:bodyPr/>
        <a:lstStyle/>
        <a:p>
          <a:endParaRPr lang="en-US"/>
        </a:p>
      </dgm:t>
    </dgm:pt>
    <dgm:pt modelId="{EA51BA3F-F84D-410D-95DD-F67358948D52}">
      <dgm:prSet phldrT="[Text]" custT="1"/>
      <dgm:spPr>
        <a:solidFill>
          <a:srgbClr val="53682A"/>
        </a:solidFill>
      </dgm:spPr>
      <dgm:t>
        <a:bodyPr/>
        <a:lstStyle/>
        <a:p>
          <a:r>
            <a:rPr lang="en-US" sz="1000" b="1" dirty="0"/>
            <a:t>Review</a:t>
          </a:r>
        </a:p>
      </dgm:t>
    </dgm:pt>
    <dgm:pt modelId="{671F629F-1E79-490A-A50F-09FE985443DD}" type="parTrans" cxnId="{1CF40459-E97D-4451-96B8-44392A198D9A}">
      <dgm:prSet/>
      <dgm:spPr/>
      <dgm:t>
        <a:bodyPr/>
        <a:lstStyle/>
        <a:p>
          <a:endParaRPr lang="en-US"/>
        </a:p>
      </dgm:t>
    </dgm:pt>
    <dgm:pt modelId="{842E558D-A411-4163-9396-A0500B95D0F4}" type="sibTrans" cxnId="{1CF40459-E97D-4451-96B8-44392A198D9A}">
      <dgm:prSet/>
      <dgm:spPr/>
      <dgm:t>
        <a:bodyPr/>
        <a:lstStyle/>
        <a:p>
          <a:endParaRPr lang="en-US"/>
        </a:p>
      </dgm:t>
    </dgm:pt>
    <dgm:pt modelId="{6E36B9ED-D30D-418B-B2B6-1045665CD1F8}">
      <dgm:prSet phldrT="[Text]" custT="1"/>
      <dgm:spPr>
        <a:noFill/>
        <a:ln>
          <a:solidFill>
            <a:srgbClr val="74913B"/>
          </a:solidFill>
        </a:ln>
      </dgm:spPr>
      <dgm:t>
        <a:bodyPr/>
        <a:lstStyle/>
        <a:p>
          <a:r>
            <a:rPr lang="en-US" sz="1000" b="1" dirty="0"/>
            <a:t>Assessment</a:t>
          </a:r>
        </a:p>
      </dgm:t>
    </dgm:pt>
    <dgm:pt modelId="{40A0E4DE-C605-43E0-BBB3-9BB54C49CD1E}" type="parTrans" cxnId="{35DAA452-097C-49A7-AD3D-49C482F47BD8}">
      <dgm:prSet/>
      <dgm:spPr/>
      <dgm:t>
        <a:bodyPr/>
        <a:lstStyle/>
        <a:p>
          <a:endParaRPr lang="en-US"/>
        </a:p>
      </dgm:t>
    </dgm:pt>
    <dgm:pt modelId="{473E195B-B19B-4DF4-8A6F-F23691679FBC}" type="sibTrans" cxnId="{35DAA452-097C-49A7-AD3D-49C482F47BD8}">
      <dgm:prSet/>
      <dgm:spPr/>
      <dgm:t>
        <a:bodyPr/>
        <a:lstStyle/>
        <a:p>
          <a:endParaRPr lang="en-US"/>
        </a:p>
      </dgm:t>
    </dgm:pt>
    <dgm:pt modelId="{C98A33D2-E10F-4786-93BC-3022A2819920}">
      <dgm:prSet phldrT="[Text]" custT="1"/>
      <dgm:spPr>
        <a:noFill/>
        <a:ln>
          <a:solidFill>
            <a:srgbClr val="74913B"/>
          </a:solidFill>
        </a:ln>
      </dgm:spPr>
      <dgm:t>
        <a:bodyPr/>
        <a:lstStyle/>
        <a:p>
          <a:r>
            <a:rPr lang="en-US" sz="1000" b="1" dirty="0"/>
            <a:t>Feedback</a:t>
          </a:r>
        </a:p>
      </dgm:t>
    </dgm:pt>
    <dgm:pt modelId="{E5EE597D-5124-4D3A-B2FF-AE3E313BBD90}" type="parTrans" cxnId="{0F5FCE2E-8524-4061-9A1F-98FC345BB3DE}">
      <dgm:prSet/>
      <dgm:spPr/>
      <dgm:t>
        <a:bodyPr/>
        <a:lstStyle/>
        <a:p>
          <a:endParaRPr lang="en-US"/>
        </a:p>
      </dgm:t>
    </dgm:pt>
    <dgm:pt modelId="{1783FEFF-D456-4E3F-B9E9-DA51195FDC8B}" type="sibTrans" cxnId="{0F5FCE2E-8524-4061-9A1F-98FC345BB3DE}">
      <dgm:prSet/>
      <dgm:spPr/>
      <dgm:t>
        <a:bodyPr/>
        <a:lstStyle/>
        <a:p>
          <a:endParaRPr lang="en-US"/>
        </a:p>
      </dgm:t>
    </dgm:pt>
    <dgm:pt modelId="{50BD7AEB-4891-466B-BE88-58D31A1CE30F}">
      <dgm:prSet phldrT="[Text]" custT="1"/>
      <dgm:spPr>
        <a:solidFill>
          <a:srgbClr val="53682A"/>
        </a:solidFill>
      </dgm:spPr>
      <dgm:t>
        <a:bodyPr/>
        <a:lstStyle/>
        <a:p>
          <a:r>
            <a:rPr lang="en-US" sz="1000" b="1" dirty="0"/>
            <a:t>Accessibility Testing</a:t>
          </a:r>
        </a:p>
      </dgm:t>
    </dgm:pt>
    <dgm:pt modelId="{24DE79BD-7545-4E9C-BBCA-3D2EC85B44F2}" type="parTrans" cxnId="{B6CBE049-71B8-458D-918F-1B12FE080F90}">
      <dgm:prSet/>
      <dgm:spPr/>
      <dgm:t>
        <a:bodyPr/>
        <a:lstStyle/>
        <a:p>
          <a:endParaRPr lang="en-US"/>
        </a:p>
      </dgm:t>
    </dgm:pt>
    <dgm:pt modelId="{9FBDE2E4-7771-4E84-8A43-4F4D72B4D9BB}" type="sibTrans" cxnId="{B6CBE049-71B8-458D-918F-1B12FE080F90}">
      <dgm:prSet/>
      <dgm:spPr/>
      <dgm:t>
        <a:bodyPr/>
        <a:lstStyle/>
        <a:p>
          <a:endParaRPr lang="en-US"/>
        </a:p>
      </dgm:t>
    </dgm:pt>
    <dgm:pt modelId="{C7CE553A-0CB3-4959-8ECB-D998680D2D83}">
      <dgm:prSet phldrT="[Text]" custT="1"/>
      <dgm:spPr>
        <a:noFill/>
        <a:ln>
          <a:solidFill>
            <a:srgbClr val="74913B"/>
          </a:solidFill>
        </a:ln>
      </dgm:spPr>
      <dgm:t>
        <a:bodyPr/>
        <a:lstStyle/>
        <a:p>
          <a:r>
            <a:rPr lang="en-US" sz="1000" b="1" dirty="0"/>
            <a:t>Kick-off</a:t>
          </a:r>
        </a:p>
      </dgm:t>
    </dgm:pt>
    <dgm:pt modelId="{5CEB18A3-440C-45D9-932D-6AF162725555}" type="parTrans" cxnId="{8309649B-2141-406D-B33E-E97C21FBC9DC}">
      <dgm:prSet/>
      <dgm:spPr/>
      <dgm:t>
        <a:bodyPr/>
        <a:lstStyle/>
        <a:p>
          <a:endParaRPr lang="en-US"/>
        </a:p>
      </dgm:t>
    </dgm:pt>
    <dgm:pt modelId="{9AB0DFB5-2387-442B-B63D-CBBEAABC57FE}" type="sibTrans" cxnId="{8309649B-2141-406D-B33E-E97C21FBC9DC}">
      <dgm:prSet/>
      <dgm:spPr/>
      <dgm:t>
        <a:bodyPr/>
        <a:lstStyle/>
        <a:p>
          <a:endParaRPr lang="en-US"/>
        </a:p>
      </dgm:t>
    </dgm:pt>
    <dgm:pt modelId="{FB82E402-9BB3-4767-ACEC-8FB3E38780EC}">
      <dgm:prSet phldrT="[Text]" custT="1"/>
      <dgm:spPr>
        <a:noFill/>
        <a:ln>
          <a:solidFill>
            <a:srgbClr val="74913B"/>
          </a:solidFill>
        </a:ln>
      </dgm:spPr>
      <dgm:t>
        <a:bodyPr/>
        <a:lstStyle/>
        <a:p>
          <a:r>
            <a:rPr lang="en-US" sz="1000" b="1" dirty="0"/>
            <a:t>A11y Test</a:t>
          </a:r>
        </a:p>
      </dgm:t>
    </dgm:pt>
    <dgm:pt modelId="{F4A37B75-B8FF-4382-BBC6-D92FC25AAA8B}" type="sibTrans" cxnId="{E5D7BEC2-5ACF-404E-ADA9-316FB82B0604}">
      <dgm:prSet/>
      <dgm:spPr/>
      <dgm:t>
        <a:bodyPr/>
        <a:lstStyle/>
        <a:p>
          <a:endParaRPr lang="en-US"/>
        </a:p>
      </dgm:t>
    </dgm:pt>
    <dgm:pt modelId="{6370885B-F346-4D2C-81C4-4C1EEC982DCA}" type="parTrans" cxnId="{E5D7BEC2-5ACF-404E-ADA9-316FB82B0604}">
      <dgm:prSet/>
      <dgm:spPr/>
      <dgm:t>
        <a:bodyPr/>
        <a:lstStyle/>
        <a:p>
          <a:endParaRPr lang="en-US"/>
        </a:p>
      </dgm:t>
    </dgm:pt>
    <dgm:pt modelId="{072A05B3-B3F7-4197-A833-5273CCE0B401}">
      <dgm:prSet phldrT="[Text]" custT="1"/>
      <dgm:spPr>
        <a:noFill/>
        <a:ln>
          <a:solidFill>
            <a:srgbClr val="74913B"/>
          </a:solidFill>
        </a:ln>
      </dgm:spPr>
      <dgm:t>
        <a:bodyPr/>
        <a:lstStyle/>
        <a:p>
          <a:r>
            <a:rPr lang="en-US" sz="1000" b="1" dirty="0"/>
            <a:t>Results</a:t>
          </a:r>
        </a:p>
      </dgm:t>
    </dgm:pt>
    <dgm:pt modelId="{5A8C1654-591A-43C2-B943-C1DBCB54DAFA}" type="parTrans" cxnId="{050B7744-48C1-4929-9B8A-287B714FE263}">
      <dgm:prSet/>
      <dgm:spPr/>
      <dgm:t>
        <a:bodyPr/>
        <a:lstStyle/>
        <a:p>
          <a:endParaRPr lang="en-US"/>
        </a:p>
      </dgm:t>
    </dgm:pt>
    <dgm:pt modelId="{4FEE15B4-2925-4CF9-BF62-ACF701F198B2}" type="sibTrans" cxnId="{050B7744-48C1-4929-9B8A-287B714FE263}">
      <dgm:prSet/>
      <dgm:spPr/>
      <dgm:t>
        <a:bodyPr/>
        <a:lstStyle/>
        <a:p>
          <a:endParaRPr lang="en-US"/>
        </a:p>
      </dgm:t>
    </dgm:pt>
    <dgm:pt modelId="{F1F6EF80-99C6-4773-91FD-3CBE7CFA879C}">
      <dgm:prSet phldrT="[Text]" custT="1"/>
      <dgm:spPr>
        <a:solidFill>
          <a:srgbClr val="53682A"/>
        </a:solidFill>
      </dgm:spPr>
      <dgm:t>
        <a:bodyPr/>
        <a:lstStyle/>
        <a:p>
          <a:r>
            <a:rPr lang="en-US" sz="1000" b="1" dirty="0"/>
            <a:t>Access Plan</a:t>
          </a:r>
        </a:p>
      </dgm:t>
    </dgm:pt>
    <dgm:pt modelId="{26E56A42-E3D5-47DD-8E14-871FF3201926}" type="parTrans" cxnId="{CDB4C87D-536F-4595-89F6-ED5B1D967AF4}">
      <dgm:prSet/>
      <dgm:spPr/>
      <dgm:t>
        <a:bodyPr/>
        <a:lstStyle/>
        <a:p>
          <a:endParaRPr lang="en-US"/>
        </a:p>
      </dgm:t>
    </dgm:pt>
    <dgm:pt modelId="{94F50F70-EA57-47B5-8587-F7924E85E785}" type="sibTrans" cxnId="{CDB4C87D-536F-4595-89F6-ED5B1D967AF4}">
      <dgm:prSet/>
      <dgm:spPr/>
      <dgm:t>
        <a:bodyPr/>
        <a:lstStyle/>
        <a:p>
          <a:endParaRPr lang="en-US"/>
        </a:p>
      </dgm:t>
    </dgm:pt>
    <dgm:pt modelId="{9FD57DE0-7804-457E-8D18-AA12983AA565}">
      <dgm:prSet phldrT="[Text]" custT="1"/>
      <dgm:spPr>
        <a:noFill/>
        <a:ln>
          <a:solidFill>
            <a:srgbClr val="74913B"/>
          </a:solidFill>
        </a:ln>
      </dgm:spPr>
      <dgm:t>
        <a:bodyPr/>
        <a:lstStyle/>
        <a:p>
          <a:r>
            <a:rPr lang="en-US" sz="1000" b="1" dirty="0"/>
            <a:t>A11y Summary</a:t>
          </a:r>
        </a:p>
      </dgm:t>
    </dgm:pt>
    <dgm:pt modelId="{CAEB0A21-B50B-4F33-953B-32BD54B3B365}" type="parTrans" cxnId="{56FD0CB6-0CF4-4A2A-9D5A-A7899658C70E}">
      <dgm:prSet/>
      <dgm:spPr/>
      <dgm:t>
        <a:bodyPr/>
        <a:lstStyle/>
        <a:p>
          <a:endParaRPr lang="en-US"/>
        </a:p>
      </dgm:t>
    </dgm:pt>
    <dgm:pt modelId="{A369FCF4-BC7F-4598-968A-D665E71FA90D}" type="sibTrans" cxnId="{56FD0CB6-0CF4-4A2A-9D5A-A7899658C70E}">
      <dgm:prSet/>
      <dgm:spPr/>
      <dgm:t>
        <a:bodyPr/>
        <a:lstStyle/>
        <a:p>
          <a:endParaRPr lang="en-US"/>
        </a:p>
      </dgm:t>
    </dgm:pt>
    <dgm:pt modelId="{0F0757ED-0C45-4FAA-929E-9D20BF83C25C}">
      <dgm:prSet phldrT="[Text]" custT="1"/>
      <dgm:spPr>
        <a:noFill/>
        <a:ln>
          <a:solidFill>
            <a:srgbClr val="74913B"/>
          </a:solidFill>
        </a:ln>
      </dgm:spPr>
      <dgm:t>
        <a:bodyPr/>
        <a:lstStyle/>
        <a:p>
          <a:r>
            <a:rPr lang="en-US" sz="1000" b="1" dirty="0"/>
            <a:t>Vendor Roadmap</a:t>
          </a:r>
        </a:p>
      </dgm:t>
    </dgm:pt>
    <dgm:pt modelId="{6223610D-DC54-44DE-947E-B4412F32117B}" type="parTrans" cxnId="{21C7B44C-FF7B-4667-9419-030EC4860FD2}">
      <dgm:prSet/>
      <dgm:spPr/>
      <dgm:t>
        <a:bodyPr/>
        <a:lstStyle/>
        <a:p>
          <a:endParaRPr lang="en-US"/>
        </a:p>
      </dgm:t>
    </dgm:pt>
    <dgm:pt modelId="{DB823B91-0539-4454-9ADB-193145893AFD}" type="sibTrans" cxnId="{21C7B44C-FF7B-4667-9419-030EC4860FD2}">
      <dgm:prSet/>
      <dgm:spPr/>
      <dgm:t>
        <a:bodyPr/>
        <a:lstStyle/>
        <a:p>
          <a:endParaRPr lang="en-US"/>
        </a:p>
      </dgm:t>
    </dgm:pt>
    <dgm:pt modelId="{6345BF87-BA1D-484F-8FF3-FEEAC7959208}">
      <dgm:prSet phldrT="[Text]" custT="1"/>
      <dgm:spPr>
        <a:noFill/>
        <a:ln>
          <a:solidFill>
            <a:srgbClr val="74913B"/>
          </a:solidFill>
        </a:ln>
      </dgm:spPr>
      <dgm:t>
        <a:bodyPr/>
        <a:lstStyle/>
        <a:p>
          <a:r>
            <a:rPr lang="en-US" sz="1000" b="1" dirty="0"/>
            <a:t>Temporary Accommodation Plan</a:t>
          </a:r>
        </a:p>
      </dgm:t>
    </dgm:pt>
    <dgm:pt modelId="{AFA198AC-2347-4D08-A3CE-EFC789872026}" type="parTrans" cxnId="{A0B0019F-7E87-4578-9229-85064E0AEB63}">
      <dgm:prSet/>
      <dgm:spPr/>
      <dgm:t>
        <a:bodyPr/>
        <a:lstStyle/>
        <a:p>
          <a:endParaRPr lang="en-US"/>
        </a:p>
      </dgm:t>
    </dgm:pt>
    <dgm:pt modelId="{633E58F5-BD8D-4A16-B283-066B0A031E44}" type="sibTrans" cxnId="{A0B0019F-7E87-4578-9229-85064E0AEB63}">
      <dgm:prSet/>
      <dgm:spPr/>
      <dgm:t>
        <a:bodyPr/>
        <a:lstStyle/>
        <a:p>
          <a:endParaRPr lang="en-US"/>
        </a:p>
      </dgm:t>
    </dgm:pt>
    <dgm:pt modelId="{7065D4DC-41C7-483D-A162-80EDDC5F9D05}" type="pres">
      <dgm:prSet presAssocID="{50E7D399-99BF-4C8B-A489-D4556680F804}" presName="theList" presStyleCnt="0">
        <dgm:presLayoutVars>
          <dgm:dir/>
          <dgm:animLvl val="lvl"/>
          <dgm:resizeHandles val="exact"/>
        </dgm:presLayoutVars>
      </dgm:prSet>
      <dgm:spPr/>
    </dgm:pt>
    <dgm:pt modelId="{FFBF3F56-0A4B-4E2F-9911-5417608DC0B4}" type="pres">
      <dgm:prSet presAssocID="{150EBF6A-A9AD-4866-84A8-DA99BCDA6C82}" presName="compNode" presStyleCnt="0"/>
      <dgm:spPr/>
    </dgm:pt>
    <dgm:pt modelId="{EDF77897-7603-47AF-A60E-2B489ED438E1}" type="pres">
      <dgm:prSet presAssocID="{150EBF6A-A9AD-4866-84A8-DA99BCDA6C82}" presName="noGeometry" presStyleCnt="0"/>
      <dgm:spPr/>
    </dgm:pt>
    <dgm:pt modelId="{B706034B-8F97-4ECB-A317-404F54D2887F}" type="pres">
      <dgm:prSet presAssocID="{150EBF6A-A9AD-4866-84A8-DA99BCDA6C82}" presName="childTextVisible" presStyleLbl="bgAccFollowNode1" presStyleIdx="0" presStyleCnt="4" custLinFactNeighborX="19993" custLinFactNeighborY="-2218">
        <dgm:presLayoutVars>
          <dgm:bulletEnabled val="1"/>
        </dgm:presLayoutVars>
      </dgm:prSet>
      <dgm:spPr/>
    </dgm:pt>
    <dgm:pt modelId="{D6A1A63B-D2DD-46B8-AE19-1EE477AF1DA2}" type="pres">
      <dgm:prSet presAssocID="{150EBF6A-A9AD-4866-84A8-DA99BCDA6C82}" presName="childTextHidden" presStyleLbl="bgAccFollowNode1" presStyleIdx="0" presStyleCnt="4"/>
      <dgm:spPr/>
    </dgm:pt>
    <dgm:pt modelId="{24E04526-A7AC-491C-A3BD-9B1120C7ABDE}" type="pres">
      <dgm:prSet presAssocID="{150EBF6A-A9AD-4866-84A8-DA99BCDA6C82}" presName="parentText" presStyleLbl="node1" presStyleIdx="0" presStyleCnt="4" custScaleX="148021" custScaleY="148021" custLinFactNeighborX="14640" custLinFactNeighborY="-6823">
        <dgm:presLayoutVars>
          <dgm:chMax val="1"/>
          <dgm:bulletEnabled val="1"/>
        </dgm:presLayoutVars>
      </dgm:prSet>
      <dgm:spPr/>
    </dgm:pt>
    <dgm:pt modelId="{ED74DBE0-9346-413D-9AF7-842270339EEC}" type="pres">
      <dgm:prSet presAssocID="{150EBF6A-A9AD-4866-84A8-DA99BCDA6C82}" presName="aSpace" presStyleCnt="0"/>
      <dgm:spPr/>
    </dgm:pt>
    <dgm:pt modelId="{1D4F59E8-7C0F-46AC-B534-7FC89A653261}" type="pres">
      <dgm:prSet presAssocID="{EA51BA3F-F84D-410D-95DD-F67358948D52}" presName="compNode" presStyleCnt="0"/>
      <dgm:spPr/>
    </dgm:pt>
    <dgm:pt modelId="{12567875-C448-4F41-A472-5983DFC5D320}" type="pres">
      <dgm:prSet presAssocID="{EA51BA3F-F84D-410D-95DD-F67358948D52}" presName="noGeometry" presStyleCnt="0"/>
      <dgm:spPr/>
    </dgm:pt>
    <dgm:pt modelId="{33A47557-7FCD-4142-A82A-C80053CD6A35}" type="pres">
      <dgm:prSet presAssocID="{EA51BA3F-F84D-410D-95DD-F67358948D52}" presName="childTextVisible" presStyleLbl="bgAccFollowNode1" presStyleIdx="1" presStyleCnt="4" custScaleX="111910" custLinFactNeighborX="15273" custLinFactNeighborY="-5290">
        <dgm:presLayoutVars>
          <dgm:bulletEnabled val="1"/>
        </dgm:presLayoutVars>
      </dgm:prSet>
      <dgm:spPr/>
    </dgm:pt>
    <dgm:pt modelId="{535CE0D4-59DC-42D9-B10F-AFE015EC858D}" type="pres">
      <dgm:prSet presAssocID="{EA51BA3F-F84D-410D-95DD-F67358948D52}" presName="childTextHidden" presStyleLbl="bgAccFollowNode1" presStyleIdx="1" presStyleCnt="4"/>
      <dgm:spPr/>
    </dgm:pt>
    <dgm:pt modelId="{1F12EB4F-F507-4278-AA06-5B161A85C3DA}" type="pres">
      <dgm:prSet presAssocID="{EA51BA3F-F84D-410D-95DD-F67358948D52}" presName="parentText" presStyleLbl="node1" presStyleIdx="1" presStyleCnt="4" custScaleX="144602" custScaleY="144602" custLinFactNeighborX="-15136" custLinFactNeighborY="-5080">
        <dgm:presLayoutVars>
          <dgm:chMax val="1"/>
          <dgm:bulletEnabled val="1"/>
        </dgm:presLayoutVars>
      </dgm:prSet>
      <dgm:spPr/>
    </dgm:pt>
    <dgm:pt modelId="{D241DA2C-0451-44E4-A5FA-1816E0BA55F6}" type="pres">
      <dgm:prSet presAssocID="{EA51BA3F-F84D-410D-95DD-F67358948D52}" presName="aSpace" presStyleCnt="0"/>
      <dgm:spPr/>
    </dgm:pt>
    <dgm:pt modelId="{5C2B8FB7-2C83-4750-8320-700E40258287}" type="pres">
      <dgm:prSet presAssocID="{50BD7AEB-4891-466B-BE88-58D31A1CE30F}" presName="compNode" presStyleCnt="0"/>
      <dgm:spPr/>
    </dgm:pt>
    <dgm:pt modelId="{E0A6650A-DBDF-4A80-A6E2-AEE0F55D565A}" type="pres">
      <dgm:prSet presAssocID="{50BD7AEB-4891-466B-BE88-58D31A1CE30F}" presName="noGeometry" presStyleCnt="0"/>
      <dgm:spPr/>
    </dgm:pt>
    <dgm:pt modelId="{4531B6D0-C5D1-444B-B66B-EB0A965DED75}" type="pres">
      <dgm:prSet presAssocID="{50BD7AEB-4891-466B-BE88-58D31A1CE30F}" presName="childTextVisible" presStyleLbl="bgAccFollowNode1" presStyleIdx="2" presStyleCnt="4" custLinFactNeighborX="1220" custLinFactNeighborY="-5288">
        <dgm:presLayoutVars>
          <dgm:bulletEnabled val="1"/>
        </dgm:presLayoutVars>
      </dgm:prSet>
      <dgm:spPr/>
    </dgm:pt>
    <dgm:pt modelId="{395F77FF-F334-4321-A573-0780ECAF955B}" type="pres">
      <dgm:prSet presAssocID="{50BD7AEB-4891-466B-BE88-58D31A1CE30F}" presName="childTextHidden" presStyleLbl="bgAccFollowNode1" presStyleIdx="2" presStyleCnt="4"/>
      <dgm:spPr/>
    </dgm:pt>
    <dgm:pt modelId="{4688378F-288B-4954-884C-E468DD46EE75}" type="pres">
      <dgm:prSet presAssocID="{50BD7AEB-4891-466B-BE88-58D31A1CE30F}" presName="parentText" presStyleLbl="node1" presStyleIdx="2" presStyleCnt="4" custScaleX="142170" custScaleY="141724" custLinFactNeighborX="-25378" custLinFactNeighborY="-10632">
        <dgm:presLayoutVars>
          <dgm:chMax val="1"/>
          <dgm:bulletEnabled val="1"/>
        </dgm:presLayoutVars>
      </dgm:prSet>
      <dgm:spPr/>
    </dgm:pt>
    <dgm:pt modelId="{56D4E9CC-FE2E-4DE7-B064-71AF3A91E17E}" type="pres">
      <dgm:prSet presAssocID="{50BD7AEB-4891-466B-BE88-58D31A1CE30F}" presName="aSpace" presStyleCnt="0"/>
      <dgm:spPr/>
    </dgm:pt>
    <dgm:pt modelId="{961D5B79-6BEE-4EDC-A008-34BE8DECDAA9}" type="pres">
      <dgm:prSet presAssocID="{F1F6EF80-99C6-4773-91FD-3CBE7CFA879C}" presName="compNode" presStyleCnt="0"/>
      <dgm:spPr/>
    </dgm:pt>
    <dgm:pt modelId="{8D71FE26-162A-4DA7-87CA-CA571733D199}" type="pres">
      <dgm:prSet presAssocID="{F1F6EF80-99C6-4773-91FD-3CBE7CFA879C}" presName="noGeometry" presStyleCnt="0"/>
      <dgm:spPr/>
    </dgm:pt>
    <dgm:pt modelId="{3507AC93-1C2D-475A-AD98-8AE2C87ADD83}" type="pres">
      <dgm:prSet presAssocID="{F1F6EF80-99C6-4773-91FD-3CBE7CFA879C}" presName="childTextVisible" presStyleLbl="bgAccFollowNode1" presStyleIdx="3" presStyleCnt="4" custScaleX="137357" custLinFactNeighborX="1124" custLinFactNeighborY="-3386">
        <dgm:presLayoutVars>
          <dgm:bulletEnabled val="1"/>
        </dgm:presLayoutVars>
      </dgm:prSet>
      <dgm:spPr/>
    </dgm:pt>
    <dgm:pt modelId="{2EBF0AE4-0626-44EF-A7BA-96F17736A6B8}" type="pres">
      <dgm:prSet presAssocID="{F1F6EF80-99C6-4773-91FD-3CBE7CFA879C}" presName="childTextHidden" presStyleLbl="bgAccFollowNode1" presStyleIdx="3" presStyleCnt="4"/>
      <dgm:spPr/>
    </dgm:pt>
    <dgm:pt modelId="{4AAB5ABB-9A7A-4955-924D-C7E7A83A6BE4}" type="pres">
      <dgm:prSet presAssocID="{F1F6EF80-99C6-4773-91FD-3CBE7CFA879C}" presName="parentText" presStyleLbl="node1" presStyleIdx="3" presStyleCnt="4" custScaleX="140982" custScaleY="140982" custLinFactNeighborX="-46051" custLinFactNeighborY="-11389">
        <dgm:presLayoutVars>
          <dgm:chMax val="1"/>
          <dgm:bulletEnabled val="1"/>
        </dgm:presLayoutVars>
      </dgm:prSet>
      <dgm:spPr/>
    </dgm:pt>
  </dgm:ptLst>
  <dgm:cxnLst>
    <dgm:cxn modelId="{2CAAFF03-14F8-46A4-BDBC-88C937764F87}" type="presOf" srcId="{C7CE553A-0CB3-4959-8ECB-D998680D2D83}" destId="{4531B6D0-C5D1-444B-B66B-EB0A965DED75}" srcOrd="0" destOrd="0" presId="urn:microsoft.com/office/officeart/2005/8/layout/hProcess6"/>
    <dgm:cxn modelId="{907D161C-6F52-49D5-A563-5B54F6F06013}" type="presOf" srcId="{EA51BA3F-F84D-410D-95DD-F67358948D52}" destId="{1F12EB4F-F507-4278-AA06-5B161A85C3DA}" srcOrd="0" destOrd="0" presId="urn:microsoft.com/office/officeart/2005/8/layout/hProcess6"/>
    <dgm:cxn modelId="{7B790824-667C-4CCA-8800-DD217CBC606D}" type="presOf" srcId="{6E36B9ED-D30D-418B-B2B6-1045665CD1F8}" destId="{33A47557-7FCD-4142-A82A-C80053CD6A35}" srcOrd="0" destOrd="0" presId="urn:microsoft.com/office/officeart/2005/8/layout/hProcess6"/>
    <dgm:cxn modelId="{0F5FCE2E-8524-4061-9A1F-98FC345BB3DE}" srcId="{EA51BA3F-F84D-410D-95DD-F67358948D52}" destId="{C98A33D2-E10F-4786-93BC-3022A2819920}" srcOrd="1" destOrd="0" parTransId="{E5EE597D-5124-4D3A-B2FF-AE3E313BBD90}" sibTransId="{1783FEFF-D456-4E3F-B9E9-DA51195FDC8B}"/>
    <dgm:cxn modelId="{18056135-595D-40AE-99B0-76C0E140B0F2}" type="presOf" srcId="{FB82E402-9BB3-4767-ACEC-8FB3E38780EC}" destId="{395F77FF-F334-4321-A573-0780ECAF955B}" srcOrd="1" destOrd="1" presId="urn:microsoft.com/office/officeart/2005/8/layout/hProcess6"/>
    <dgm:cxn modelId="{050B7744-48C1-4929-9B8A-287B714FE263}" srcId="{50BD7AEB-4891-466B-BE88-58D31A1CE30F}" destId="{072A05B3-B3F7-4197-A833-5273CCE0B401}" srcOrd="2" destOrd="0" parTransId="{5A8C1654-591A-43C2-B943-C1DBCB54DAFA}" sibTransId="{4FEE15B4-2925-4CF9-BF62-ACF701F198B2}"/>
    <dgm:cxn modelId="{2E4D1967-1758-46FA-86A6-AFEA9EC1779F}" type="presOf" srcId="{150EBF6A-A9AD-4866-84A8-DA99BCDA6C82}" destId="{24E04526-A7AC-491C-A3BD-9B1120C7ABDE}" srcOrd="0" destOrd="0" presId="urn:microsoft.com/office/officeart/2005/8/layout/hProcess6"/>
    <dgm:cxn modelId="{E7E5F947-1009-4AEC-A3D2-D3AD112FC09E}" type="presOf" srcId="{072A05B3-B3F7-4197-A833-5273CCE0B401}" destId="{395F77FF-F334-4321-A573-0780ECAF955B}" srcOrd="1" destOrd="2" presId="urn:microsoft.com/office/officeart/2005/8/layout/hProcess6"/>
    <dgm:cxn modelId="{B6CBE049-71B8-458D-918F-1B12FE080F90}" srcId="{50E7D399-99BF-4C8B-A489-D4556680F804}" destId="{50BD7AEB-4891-466B-BE88-58D31A1CE30F}" srcOrd="2" destOrd="0" parTransId="{24DE79BD-7545-4E9C-BBCA-3D2EC85B44F2}" sibTransId="{9FBDE2E4-7771-4E84-8A43-4F4D72B4D9BB}"/>
    <dgm:cxn modelId="{D05E564C-F0A7-482C-9A77-96A7F26E5D60}" type="presOf" srcId="{C98A33D2-E10F-4786-93BC-3022A2819920}" destId="{33A47557-7FCD-4142-A82A-C80053CD6A35}" srcOrd="0" destOrd="1" presId="urn:microsoft.com/office/officeart/2005/8/layout/hProcess6"/>
    <dgm:cxn modelId="{21C7B44C-FF7B-4667-9419-030EC4860FD2}" srcId="{F1F6EF80-99C6-4773-91FD-3CBE7CFA879C}" destId="{0F0757ED-0C45-4FAA-929E-9D20BF83C25C}" srcOrd="1" destOrd="0" parTransId="{6223610D-DC54-44DE-947E-B4412F32117B}" sibTransId="{DB823B91-0539-4454-9ADB-193145893AFD}"/>
    <dgm:cxn modelId="{F6D30E6D-233B-4485-A7F9-D345C8FCDBB8}" type="presOf" srcId="{0F0757ED-0C45-4FAA-929E-9D20BF83C25C}" destId="{3507AC93-1C2D-475A-AD98-8AE2C87ADD83}" srcOrd="0" destOrd="1" presId="urn:microsoft.com/office/officeart/2005/8/layout/hProcess6"/>
    <dgm:cxn modelId="{35DAA452-097C-49A7-AD3D-49C482F47BD8}" srcId="{EA51BA3F-F84D-410D-95DD-F67358948D52}" destId="{6E36B9ED-D30D-418B-B2B6-1045665CD1F8}" srcOrd="0" destOrd="0" parTransId="{40A0E4DE-C605-43E0-BBB3-9BB54C49CD1E}" sibTransId="{473E195B-B19B-4DF4-8A6F-F23691679FBC}"/>
    <dgm:cxn modelId="{20A0BD53-188C-4AE0-859D-A80CE145684F}" type="presOf" srcId="{0F0757ED-0C45-4FAA-929E-9D20BF83C25C}" destId="{2EBF0AE4-0626-44EF-A7BA-96F17736A6B8}" srcOrd="1" destOrd="1" presId="urn:microsoft.com/office/officeart/2005/8/layout/hProcess6"/>
    <dgm:cxn modelId="{1CF40459-E97D-4451-96B8-44392A198D9A}" srcId="{50E7D399-99BF-4C8B-A489-D4556680F804}" destId="{EA51BA3F-F84D-410D-95DD-F67358948D52}" srcOrd="1" destOrd="0" parTransId="{671F629F-1E79-490A-A50F-09FE985443DD}" sibTransId="{842E558D-A411-4163-9396-A0500B95D0F4}"/>
    <dgm:cxn modelId="{9FAE747A-AC56-4808-9181-EA572A3B530E}" srcId="{150EBF6A-A9AD-4866-84A8-DA99BCDA6C82}" destId="{87CD91F8-1E6D-470A-86E1-2CF90E814F35}" srcOrd="0" destOrd="0" parTransId="{F70D3D1A-018E-487D-B58A-3F02BB442A6F}" sibTransId="{0A62F0B6-88EA-467A-A5FF-528F9725BC33}"/>
    <dgm:cxn modelId="{CDB4C87D-536F-4595-89F6-ED5B1D967AF4}" srcId="{50E7D399-99BF-4C8B-A489-D4556680F804}" destId="{F1F6EF80-99C6-4773-91FD-3CBE7CFA879C}" srcOrd="3" destOrd="0" parTransId="{26E56A42-E3D5-47DD-8E14-871FF3201926}" sibTransId="{94F50F70-EA57-47B5-8587-F7924E85E785}"/>
    <dgm:cxn modelId="{B4547D87-E3CD-4AD3-9A26-1F4236526102}" type="presOf" srcId="{C98A33D2-E10F-4786-93BC-3022A2819920}" destId="{535CE0D4-59DC-42D9-B10F-AFE015EC858D}" srcOrd="1" destOrd="1" presId="urn:microsoft.com/office/officeart/2005/8/layout/hProcess6"/>
    <dgm:cxn modelId="{20083F92-139C-466F-8D82-A5A6E7AB963E}" type="presOf" srcId="{9FD57DE0-7804-457E-8D18-AA12983AA565}" destId="{3507AC93-1C2D-475A-AD98-8AE2C87ADD83}" srcOrd="0" destOrd="0" presId="urn:microsoft.com/office/officeart/2005/8/layout/hProcess6"/>
    <dgm:cxn modelId="{17E97598-91DB-444A-B258-C4155BD76CE4}" type="presOf" srcId="{6345BF87-BA1D-484F-8FF3-FEEAC7959208}" destId="{3507AC93-1C2D-475A-AD98-8AE2C87ADD83}" srcOrd="0" destOrd="2" presId="urn:microsoft.com/office/officeart/2005/8/layout/hProcess6"/>
    <dgm:cxn modelId="{8309649B-2141-406D-B33E-E97C21FBC9DC}" srcId="{50BD7AEB-4891-466B-BE88-58D31A1CE30F}" destId="{C7CE553A-0CB3-4959-8ECB-D998680D2D83}" srcOrd="0" destOrd="0" parTransId="{5CEB18A3-440C-45D9-932D-6AF162725555}" sibTransId="{9AB0DFB5-2387-442B-B63D-CBBEAABC57FE}"/>
    <dgm:cxn modelId="{A0B0019F-7E87-4578-9229-85064E0AEB63}" srcId="{F1F6EF80-99C6-4773-91FD-3CBE7CFA879C}" destId="{6345BF87-BA1D-484F-8FF3-FEEAC7959208}" srcOrd="2" destOrd="0" parTransId="{AFA198AC-2347-4D08-A3CE-EFC789872026}" sibTransId="{633E58F5-BD8D-4A16-B283-066B0A031E44}"/>
    <dgm:cxn modelId="{97E922A0-44BC-4949-8F41-702553388543}" type="presOf" srcId="{9FD57DE0-7804-457E-8D18-AA12983AA565}" destId="{2EBF0AE4-0626-44EF-A7BA-96F17736A6B8}" srcOrd="1" destOrd="0" presId="urn:microsoft.com/office/officeart/2005/8/layout/hProcess6"/>
    <dgm:cxn modelId="{8BD249A2-4E55-400D-ACE1-47BE50686F98}" type="presOf" srcId="{072A05B3-B3F7-4197-A833-5273CCE0B401}" destId="{4531B6D0-C5D1-444B-B66B-EB0A965DED75}" srcOrd="0" destOrd="2" presId="urn:microsoft.com/office/officeart/2005/8/layout/hProcess6"/>
    <dgm:cxn modelId="{56FD0CB6-0CF4-4A2A-9D5A-A7899658C70E}" srcId="{F1F6EF80-99C6-4773-91FD-3CBE7CFA879C}" destId="{9FD57DE0-7804-457E-8D18-AA12983AA565}" srcOrd="0" destOrd="0" parTransId="{CAEB0A21-B50B-4F33-953B-32BD54B3B365}" sibTransId="{A369FCF4-BC7F-4598-968A-D665E71FA90D}"/>
    <dgm:cxn modelId="{2429CEB8-3AA2-4272-B694-D850743C574B}" type="presOf" srcId="{F1F6EF80-99C6-4773-91FD-3CBE7CFA879C}" destId="{4AAB5ABB-9A7A-4955-924D-C7E7A83A6BE4}" srcOrd="0" destOrd="0" presId="urn:microsoft.com/office/officeart/2005/8/layout/hProcess6"/>
    <dgm:cxn modelId="{6E902BBA-58DC-4C72-ABC7-D8A95715F42C}" type="presOf" srcId="{87CD91F8-1E6D-470A-86E1-2CF90E814F35}" destId="{B706034B-8F97-4ECB-A317-404F54D2887F}" srcOrd="0" destOrd="0" presId="urn:microsoft.com/office/officeart/2005/8/layout/hProcess6"/>
    <dgm:cxn modelId="{0D0DB1BA-62F0-4C53-88A5-7C2C9614D412}" type="presOf" srcId="{6E36B9ED-D30D-418B-B2B6-1045665CD1F8}" destId="{535CE0D4-59DC-42D9-B10F-AFE015EC858D}" srcOrd="1" destOrd="0" presId="urn:microsoft.com/office/officeart/2005/8/layout/hProcess6"/>
    <dgm:cxn modelId="{50825ABC-B756-4382-B301-74D507C7EE56}" type="presOf" srcId="{50E7D399-99BF-4C8B-A489-D4556680F804}" destId="{7065D4DC-41C7-483D-A162-80EDDC5F9D05}" srcOrd="0" destOrd="0" presId="urn:microsoft.com/office/officeart/2005/8/layout/hProcess6"/>
    <dgm:cxn modelId="{496F4CC2-9DB4-4A5C-926A-CCB257D6C7D3}" type="presOf" srcId="{FB82E402-9BB3-4767-ACEC-8FB3E38780EC}" destId="{4531B6D0-C5D1-444B-B66B-EB0A965DED75}" srcOrd="0" destOrd="1" presId="urn:microsoft.com/office/officeart/2005/8/layout/hProcess6"/>
    <dgm:cxn modelId="{E5D7BEC2-5ACF-404E-ADA9-316FB82B0604}" srcId="{50BD7AEB-4891-466B-BE88-58D31A1CE30F}" destId="{FB82E402-9BB3-4767-ACEC-8FB3E38780EC}" srcOrd="1" destOrd="0" parTransId="{6370885B-F346-4D2C-81C4-4C1EEC982DCA}" sibTransId="{F4A37B75-B8FF-4382-BBC6-D92FC25AAA8B}"/>
    <dgm:cxn modelId="{F77CABC7-5F58-4DDD-AA9E-CD92285DE0EC}" type="presOf" srcId="{50BD7AEB-4891-466B-BE88-58D31A1CE30F}" destId="{4688378F-288B-4954-884C-E468DD46EE75}" srcOrd="0" destOrd="0" presId="urn:microsoft.com/office/officeart/2005/8/layout/hProcess6"/>
    <dgm:cxn modelId="{74B815CD-8EBD-453E-9D62-CE9A8B2C301B}" srcId="{50E7D399-99BF-4C8B-A489-D4556680F804}" destId="{150EBF6A-A9AD-4866-84A8-DA99BCDA6C82}" srcOrd="0" destOrd="0" parTransId="{A2A275D6-AAD4-4579-8185-8C57E09801D3}" sibTransId="{F9C59846-7A47-4744-807C-A7B362F8CD6B}"/>
    <dgm:cxn modelId="{A5EEF9E0-03B1-42C2-A870-97A3BA946044}" type="presOf" srcId="{87CD91F8-1E6D-470A-86E1-2CF90E814F35}" destId="{D6A1A63B-D2DD-46B8-AE19-1EE477AF1DA2}" srcOrd="1" destOrd="0" presId="urn:microsoft.com/office/officeart/2005/8/layout/hProcess6"/>
    <dgm:cxn modelId="{C47AE4E2-7A94-4384-AA65-3D4C9DFA9961}" type="presOf" srcId="{6345BF87-BA1D-484F-8FF3-FEEAC7959208}" destId="{2EBF0AE4-0626-44EF-A7BA-96F17736A6B8}" srcOrd="1" destOrd="2" presId="urn:microsoft.com/office/officeart/2005/8/layout/hProcess6"/>
    <dgm:cxn modelId="{E31C6BEC-8627-4B42-9711-A20348F77921}" type="presOf" srcId="{C7CE553A-0CB3-4959-8ECB-D998680D2D83}" destId="{395F77FF-F334-4321-A573-0780ECAF955B}" srcOrd="1" destOrd="0" presId="urn:microsoft.com/office/officeart/2005/8/layout/hProcess6"/>
    <dgm:cxn modelId="{2EB0AE46-7D59-4A0B-B649-44FF9EFE3626}" type="presParOf" srcId="{7065D4DC-41C7-483D-A162-80EDDC5F9D05}" destId="{FFBF3F56-0A4B-4E2F-9911-5417608DC0B4}" srcOrd="0" destOrd="0" presId="urn:microsoft.com/office/officeart/2005/8/layout/hProcess6"/>
    <dgm:cxn modelId="{224ACE80-F097-413D-BA21-0EFF7DD56A69}" type="presParOf" srcId="{FFBF3F56-0A4B-4E2F-9911-5417608DC0B4}" destId="{EDF77897-7603-47AF-A60E-2B489ED438E1}" srcOrd="0" destOrd="0" presId="urn:microsoft.com/office/officeart/2005/8/layout/hProcess6"/>
    <dgm:cxn modelId="{E0D0E0CF-040B-4DF8-97B2-DB36757A9C07}" type="presParOf" srcId="{FFBF3F56-0A4B-4E2F-9911-5417608DC0B4}" destId="{B706034B-8F97-4ECB-A317-404F54D2887F}" srcOrd="1" destOrd="0" presId="urn:microsoft.com/office/officeart/2005/8/layout/hProcess6"/>
    <dgm:cxn modelId="{C8C5E5B7-FC88-4408-8B5A-B4AF65489D30}" type="presParOf" srcId="{FFBF3F56-0A4B-4E2F-9911-5417608DC0B4}" destId="{D6A1A63B-D2DD-46B8-AE19-1EE477AF1DA2}" srcOrd="2" destOrd="0" presId="urn:microsoft.com/office/officeart/2005/8/layout/hProcess6"/>
    <dgm:cxn modelId="{341ED5D7-DD8C-4BF9-B1F9-D65E3CA45BC0}" type="presParOf" srcId="{FFBF3F56-0A4B-4E2F-9911-5417608DC0B4}" destId="{24E04526-A7AC-491C-A3BD-9B1120C7ABDE}" srcOrd="3" destOrd="0" presId="urn:microsoft.com/office/officeart/2005/8/layout/hProcess6"/>
    <dgm:cxn modelId="{78DB357A-77FF-4764-A57C-3AFE9C1985A6}" type="presParOf" srcId="{7065D4DC-41C7-483D-A162-80EDDC5F9D05}" destId="{ED74DBE0-9346-413D-9AF7-842270339EEC}" srcOrd="1" destOrd="0" presId="urn:microsoft.com/office/officeart/2005/8/layout/hProcess6"/>
    <dgm:cxn modelId="{7623F041-DA86-4B4F-8620-E2F3C0589DB5}" type="presParOf" srcId="{7065D4DC-41C7-483D-A162-80EDDC5F9D05}" destId="{1D4F59E8-7C0F-46AC-B534-7FC89A653261}" srcOrd="2" destOrd="0" presId="urn:microsoft.com/office/officeart/2005/8/layout/hProcess6"/>
    <dgm:cxn modelId="{A429CE62-BAE6-48DD-9C74-A8B6BFCFD438}" type="presParOf" srcId="{1D4F59E8-7C0F-46AC-B534-7FC89A653261}" destId="{12567875-C448-4F41-A472-5983DFC5D320}" srcOrd="0" destOrd="0" presId="urn:microsoft.com/office/officeart/2005/8/layout/hProcess6"/>
    <dgm:cxn modelId="{6047BC46-85B6-40EC-BD62-3102A6BF5D52}" type="presParOf" srcId="{1D4F59E8-7C0F-46AC-B534-7FC89A653261}" destId="{33A47557-7FCD-4142-A82A-C80053CD6A35}" srcOrd="1" destOrd="0" presId="urn:microsoft.com/office/officeart/2005/8/layout/hProcess6"/>
    <dgm:cxn modelId="{073C37D9-447A-4EDB-9BEE-B88CBC14B681}" type="presParOf" srcId="{1D4F59E8-7C0F-46AC-B534-7FC89A653261}" destId="{535CE0D4-59DC-42D9-B10F-AFE015EC858D}" srcOrd="2" destOrd="0" presId="urn:microsoft.com/office/officeart/2005/8/layout/hProcess6"/>
    <dgm:cxn modelId="{787CD9E0-AA8D-46D9-A6E3-22BF3AC12549}" type="presParOf" srcId="{1D4F59E8-7C0F-46AC-B534-7FC89A653261}" destId="{1F12EB4F-F507-4278-AA06-5B161A85C3DA}" srcOrd="3" destOrd="0" presId="urn:microsoft.com/office/officeart/2005/8/layout/hProcess6"/>
    <dgm:cxn modelId="{5814172B-E154-4B74-90AF-27008DE9218E}" type="presParOf" srcId="{7065D4DC-41C7-483D-A162-80EDDC5F9D05}" destId="{D241DA2C-0451-44E4-A5FA-1816E0BA55F6}" srcOrd="3" destOrd="0" presId="urn:microsoft.com/office/officeart/2005/8/layout/hProcess6"/>
    <dgm:cxn modelId="{0FC64E10-B285-4B78-9EFC-55E3911A0989}" type="presParOf" srcId="{7065D4DC-41C7-483D-A162-80EDDC5F9D05}" destId="{5C2B8FB7-2C83-4750-8320-700E40258287}" srcOrd="4" destOrd="0" presId="urn:microsoft.com/office/officeart/2005/8/layout/hProcess6"/>
    <dgm:cxn modelId="{0F629BB8-7AEE-447A-9FFC-0FE49E341F7E}" type="presParOf" srcId="{5C2B8FB7-2C83-4750-8320-700E40258287}" destId="{E0A6650A-DBDF-4A80-A6E2-AEE0F55D565A}" srcOrd="0" destOrd="0" presId="urn:microsoft.com/office/officeart/2005/8/layout/hProcess6"/>
    <dgm:cxn modelId="{49D18E31-0917-4287-A1BA-829F385C1B64}" type="presParOf" srcId="{5C2B8FB7-2C83-4750-8320-700E40258287}" destId="{4531B6D0-C5D1-444B-B66B-EB0A965DED75}" srcOrd="1" destOrd="0" presId="urn:microsoft.com/office/officeart/2005/8/layout/hProcess6"/>
    <dgm:cxn modelId="{B984EE65-C169-450F-81DA-3782F0DAED9D}" type="presParOf" srcId="{5C2B8FB7-2C83-4750-8320-700E40258287}" destId="{395F77FF-F334-4321-A573-0780ECAF955B}" srcOrd="2" destOrd="0" presId="urn:microsoft.com/office/officeart/2005/8/layout/hProcess6"/>
    <dgm:cxn modelId="{F9D36F8A-CBF5-4476-B910-064CBAA4BE16}" type="presParOf" srcId="{5C2B8FB7-2C83-4750-8320-700E40258287}" destId="{4688378F-288B-4954-884C-E468DD46EE75}" srcOrd="3" destOrd="0" presId="urn:microsoft.com/office/officeart/2005/8/layout/hProcess6"/>
    <dgm:cxn modelId="{560A0CC3-C586-4424-9374-162F41160CCB}" type="presParOf" srcId="{7065D4DC-41C7-483D-A162-80EDDC5F9D05}" destId="{56D4E9CC-FE2E-4DE7-B064-71AF3A91E17E}" srcOrd="5" destOrd="0" presId="urn:microsoft.com/office/officeart/2005/8/layout/hProcess6"/>
    <dgm:cxn modelId="{50C951F6-76F5-42AF-BEF7-802F44D21FC3}" type="presParOf" srcId="{7065D4DC-41C7-483D-A162-80EDDC5F9D05}" destId="{961D5B79-6BEE-4EDC-A008-34BE8DECDAA9}" srcOrd="6" destOrd="0" presId="urn:microsoft.com/office/officeart/2005/8/layout/hProcess6"/>
    <dgm:cxn modelId="{0F2A0839-77E0-406A-B2A7-D5196D816914}" type="presParOf" srcId="{961D5B79-6BEE-4EDC-A008-34BE8DECDAA9}" destId="{8D71FE26-162A-4DA7-87CA-CA571733D199}" srcOrd="0" destOrd="0" presId="urn:microsoft.com/office/officeart/2005/8/layout/hProcess6"/>
    <dgm:cxn modelId="{73A357E4-9B4C-4AA0-9E97-CE575BE0E7FF}" type="presParOf" srcId="{961D5B79-6BEE-4EDC-A008-34BE8DECDAA9}" destId="{3507AC93-1C2D-475A-AD98-8AE2C87ADD83}" srcOrd="1" destOrd="0" presId="urn:microsoft.com/office/officeart/2005/8/layout/hProcess6"/>
    <dgm:cxn modelId="{64673B9E-A8EB-45E1-82AF-DF0630C6AC6C}" type="presParOf" srcId="{961D5B79-6BEE-4EDC-A008-34BE8DECDAA9}" destId="{2EBF0AE4-0626-44EF-A7BA-96F17736A6B8}" srcOrd="2" destOrd="0" presId="urn:microsoft.com/office/officeart/2005/8/layout/hProcess6"/>
    <dgm:cxn modelId="{75EF19A9-2384-4029-949F-EF2568CE4E95}" type="presParOf" srcId="{961D5B79-6BEE-4EDC-A008-34BE8DECDAA9}" destId="{4AAB5ABB-9A7A-4955-924D-C7E7A83A6BE4}"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06034B-8F97-4ECB-A317-404F54D2887F}">
      <dsp:nvSpPr>
        <dsp:cNvPr id="0" name=""/>
        <dsp:cNvSpPr/>
      </dsp:nvSpPr>
      <dsp:spPr>
        <a:xfrm>
          <a:off x="809768" y="1748097"/>
          <a:ext cx="1414450" cy="1236407"/>
        </a:xfrm>
        <a:prstGeom prst="rightArrow">
          <a:avLst>
            <a:gd name="adj1" fmla="val 70000"/>
            <a:gd name="adj2" fmla="val 50000"/>
          </a:avLst>
        </a:prstGeom>
        <a:noFill/>
        <a:ln w="25400" cap="flat" cmpd="sng" algn="ctr">
          <a:solidFill>
            <a:srgbClr val="74913B"/>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en-US" sz="1000" b="1" kern="1200" dirty="0"/>
            <a:t>IT Service Portal</a:t>
          </a:r>
        </a:p>
      </dsp:txBody>
      <dsp:txXfrm>
        <a:off x="1163380" y="1933558"/>
        <a:ext cx="689544" cy="865485"/>
      </dsp:txXfrm>
    </dsp:sp>
    <dsp:sp modelId="{24E04526-A7AC-491C-A3BD-9B1120C7ABDE}">
      <dsp:nvSpPr>
        <dsp:cNvPr id="0" name=""/>
        <dsp:cNvSpPr/>
      </dsp:nvSpPr>
      <dsp:spPr>
        <a:xfrm>
          <a:off x="107093" y="1822050"/>
          <a:ext cx="1046841" cy="1046841"/>
        </a:xfrm>
        <a:prstGeom prst="ellipse">
          <a:avLst/>
        </a:prstGeom>
        <a:solidFill>
          <a:srgbClr val="53682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b="1" kern="1200" dirty="0"/>
            <a:t>Submit A11y review request</a:t>
          </a:r>
        </a:p>
      </dsp:txBody>
      <dsp:txXfrm>
        <a:off x="260399" y="1975356"/>
        <a:ext cx="740229" cy="740229"/>
      </dsp:txXfrm>
    </dsp:sp>
    <dsp:sp modelId="{33A47557-7FCD-4142-A82A-C80053CD6A35}">
      <dsp:nvSpPr>
        <dsp:cNvPr id="0" name=""/>
        <dsp:cNvSpPr/>
      </dsp:nvSpPr>
      <dsp:spPr>
        <a:xfrm>
          <a:off x="2672960" y="1710115"/>
          <a:ext cx="1582911" cy="1236407"/>
        </a:xfrm>
        <a:prstGeom prst="rightArrow">
          <a:avLst>
            <a:gd name="adj1" fmla="val 70000"/>
            <a:gd name="adj2" fmla="val 50000"/>
          </a:avLst>
        </a:prstGeom>
        <a:noFill/>
        <a:ln w="25400" cap="flat" cmpd="sng" algn="ctr">
          <a:solidFill>
            <a:srgbClr val="74913B"/>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marL="57150" lvl="1" indent="-57150" algn="l" defTabSz="444500">
            <a:lnSpc>
              <a:spcPct val="90000"/>
            </a:lnSpc>
            <a:spcBef>
              <a:spcPct val="0"/>
            </a:spcBef>
            <a:spcAft>
              <a:spcPct val="15000"/>
            </a:spcAft>
            <a:buChar char="•"/>
          </a:pPr>
          <a:r>
            <a:rPr lang="en-US" sz="1000" b="1" kern="1200" dirty="0"/>
            <a:t>Assessment</a:t>
          </a:r>
        </a:p>
        <a:p>
          <a:pPr marL="57150" lvl="1" indent="-57150" algn="l" defTabSz="444500">
            <a:lnSpc>
              <a:spcPct val="90000"/>
            </a:lnSpc>
            <a:spcBef>
              <a:spcPct val="0"/>
            </a:spcBef>
            <a:spcAft>
              <a:spcPct val="15000"/>
            </a:spcAft>
            <a:buChar char="•"/>
          </a:pPr>
          <a:r>
            <a:rPr lang="en-US" sz="1000" b="1" kern="1200" dirty="0"/>
            <a:t>Feedback</a:t>
          </a:r>
        </a:p>
      </dsp:txBody>
      <dsp:txXfrm>
        <a:off x="3068688" y="1895576"/>
        <a:ext cx="771669" cy="865485"/>
      </dsp:txXfrm>
    </dsp:sp>
    <dsp:sp modelId="{1F12EB4F-F507-4278-AA06-5B161A85C3DA}">
      <dsp:nvSpPr>
        <dsp:cNvPr id="0" name=""/>
        <dsp:cNvSpPr/>
      </dsp:nvSpPr>
      <dsp:spPr>
        <a:xfrm>
          <a:off x="1922785" y="1846466"/>
          <a:ext cx="1022661" cy="1022661"/>
        </a:xfrm>
        <a:prstGeom prst="ellipse">
          <a:avLst/>
        </a:prstGeom>
        <a:solidFill>
          <a:srgbClr val="53682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b="1" kern="1200" dirty="0"/>
            <a:t>Review</a:t>
          </a:r>
        </a:p>
      </dsp:txBody>
      <dsp:txXfrm>
        <a:off x="2072550" y="1996231"/>
        <a:ext cx="723131" cy="723131"/>
      </dsp:txXfrm>
    </dsp:sp>
    <dsp:sp modelId="{4531B6D0-C5D1-444B-B66B-EB0A965DED75}">
      <dsp:nvSpPr>
        <dsp:cNvPr id="0" name=""/>
        <dsp:cNvSpPr/>
      </dsp:nvSpPr>
      <dsp:spPr>
        <a:xfrm>
          <a:off x="4648233" y="1710139"/>
          <a:ext cx="1414450" cy="1236407"/>
        </a:xfrm>
        <a:prstGeom prst="rightArrow">
          <a:avLst>
            <a:gd name="adj1" fmla="val 70000"/>
            <a:gd name="adj2" fmla="val 50000"/>
          </a:avLst>
        </a:prstGeom>
        <a:noFill/>
        <a:ln w="25400" cap="flat" cmpd="sng" algn="ctr">
          <a:solidFill>
            <a:srgbClr val="74913B"/>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marL="57150" lvl="1" indent="-57150" algn="l" defTabSz="444500">
            <a:lnSpc>
              <a:spcPct val="90000"/>
            </a:lnSpc>
            <a:spcBef>
              <a:spcPct val="0"/>
            </a:spcBef>
            <a:spcAft>
              <a:spcPct val="15000"/>
            </a:spcAft>
            <a:buChar char="•"/>
          </a:pPr>
          <a:r>
            <a:rPr lang="en-US" sz="1000" b="1" kern="1200" dirty="0"/>
            <a:t>Kick-off</a:t>
          </a:r>
        </a:p>
        <a:p>
          <a:pPr marL="57150" lvl="1" indent="-57150" algn="l" defTabSz="444500">
            <a:lnSpc>
              <a:spcPct val="90000"/>
            </a:lnSpc>
            <a:spcBef>
              <a:spcPct val="0"/>
            </a:spcBef>
            <a:spcAft>
              <a:spcPct val="15000"/>
            </a:spcAft>
            <a:buChar char="•"/>
          </a:pPr>
          <a:r>
            <a:rPr lang="en-US" sz="1000" b="1" kern="1200" dirty="0"/>
            <a:t>A11y Test</a:t>
          </a:r>
        </a:p>
        <a:p>
          <a:pPr marL="57150" lvl="1" indent="-57150" algn="l" defTabSz="444500">
            <a:lnSpc>
              <a:spcPct val="90000"/>
            </a:lnSpc>
            <a:spcBef>
              <a:spcPct val="0"/>
            </a:spcBef>
            <a:spcAft>
              <a:spcPct val="15000"/>
            </a:spcAft>
            <a:buChar char="•"/>
          </a:pPr>
          <a:r>
            <a:rPr lang="en-US" sz="1000" b="1" kern="1200" dirty="0"/>
            <a:t>Results</a:t>
          </a:r>
        </a:p>
      </dsp:txBody>
      <dsp:txXfrm>
        <a:off x="5001846" y="1895600"/>
        <a:ext cx="689544" cy="865485"/>
      </dsp:txXfrm>
    </dsp:sp>
    <dsp:sp modelId="{4688378F-288B-4954-884C-E468DD46EE75}">
      <dsp:nvSpPr>
        <dsp:cNvPr id="0" name=""/>
        <dsp:cNvSpPr/>
      </dsp:nvSpPr>
      <dsp:spPr>
        <a:xfrm>
          <a:off x="3948766" y="1817378"/>
          <a:ext cx="1005462" cy="1002307"/>
        </a:xfrm>
        <a:prstGeom prst="ellipse">
          <a:avLst/>
        </a:prstGeom>
        <a:solidFill>
          <a:srgbClr val="53682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b="1" kern="1200" dirty="0"/>
            <a:t>Accessibility Testing</a:t>
          </a:r>
        </a:p>
      </dsp:txBody>
      <dsp:txXfrm>
        <a:off x="4096013" y="1964162"/>
        <a:ext cx="710968" cy="708739"/>
      </dsp:txXfrm>
    </dsp:sp>
    <dsp:sp modelId="{3507AC93-1C2D-475A-AD98-8AE2C87ADD83}">
      <dsp:nvSpPr>
        <dsp:cNvPr id="0" name=""/>
        <dsp:cNvSpPr/>
      </dsp:nvSpPr>
      <dsp:spPr>
        <a:xfrm>
          <a:off x="6371719" y="1733656"/>
          <a:ext cx="1942846" cy="1236407"/>
        </a:xfrm>
        <a:prstGeom prst="rightArrow">
          <a:avLst>
            <a:gd name="adj1" fmla="val 70000"/>
            <a:gd name="adj2" fmla="val 50000"/>
          </a:avLst>
        </a:prstGeom>
        <a:noFill/>
        <a:ln w="25400" cap="flat" cmpd="sng" algn="ctr">
          <a:solidFill>
            <a:srgbClr val="74913B"/>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marL="57150" lvl="1" indent="-57150" algn="l" defTabSz="444500">
            <a:lnSpc>
              <a:spcPct val="90000"/>
            </a:lnSpc>
            <a:spcBef>
              <a:spcPct val="0"/>
            </a:spcBef>
            <a:spcAft>
              <a:spcPct val="15000"/>
            </a:spcAft>
            <a:buChar char="•"/>
          </a:pPr>
          <a:r>
            <a:rPr lang="en-US" sz="1000" b="1" kern="1200" dirty="0"/>
            <a:t>A11y Summary</a:t>
          </a:r>
        </a:p>
        <a:p>
          <a:pPr marL="57150" lvl="1" indent="-57150" algn="l" defTabSz="444500">
            <a:lnSpc>
              <a:spcPct val="90000"/>
            </a:lnSpc>
            <a:spcBef>
              <a:spcPct val="0"/>
            </a:spcBef>
            <a:spcAft>
              <a:spcPct val="15000"/>
            </a:spcAft>
            <a:buChar char="•"/>
          </a:pPr>
          <a:r>
            <a:rPr lang="en-US" sz="1000" b="1" kern="1200" dirty="0"/>
            <a:t>Vendor Roadmap</a:t>
          </a:r>
        </a:p>
        <a:p>
          <a:pPr marL="57150" lvl="1" indent="-57150" algn="l" defTabSz="444500">
            <a:lnSpc>
              <a:spcPct val="90000"/>
            </a:lnSpc>
            <a:spcBef>
              <a:spcPct val="0"/>
            </a:spcBef>
            <a:spcAft>
              <a:spcPct val="15000"/>
            </a:spcAft>
            <a:buChar char="•"/>
          </a:pPr>
          <a:r>
            <a:rPr lang="en-US" sz="1000" b="1" kern="1200" dirty="0"/>
            <a:t>Temporary Accommodation Plan</a:t>
          </a:r>
        </a:p>
      </dsp:txBody>
      <dsp:txXfrm>
        <a:off x="6857430" y="1919117"/>
        <a:ext cx="1024393" cy="865485"/>
      </dsp:txXfrm>
    </dsp:sp>
    <dsp:sp modelId="{4AAB5ABB-9A7A-4955-924D-C7E7A83A6BE4}">
      <dsp:nvSpPr>
        <dsp:cNvPr id="0" name=""/>
        <dsp:cNvSpPr/>
      </dsp:nvSpPr>
      <dsp:spPr>
        <a:xfrm>
          <a:off x="5808146" y="1814648"/>
          <a:ext cx="997060" cy="997060"/>
        </a:xfrm>
        <a:prstGeom prst="ellipse">
          <a:avLst/>
        </a:prstGeom>
        <a:solidFill>
          <a:srgbClr val="53682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b="1" kern="1200" dirty="0"/>
            <a:t>Access Plan</a:t>
          </a:r>
        </a:p>
      </dsp:txBody>
      <dsp:txXfrm>
        <a:off x="5954162" y="1960664"/>
        <a:ext cx="705028" cy="70502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62A25F-8796-8E40-8254-F51F925CFD04}" type="datetimeFigureOut">
              <a:rPr lang="en-US" smtClean="0"/>
              <a:t>8/2/2021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4C2914-FB39-BB40-80BD-E38239601355}" type="slidenum">
              <a:rPr lang="en-US" smtClean="0"/>
              <a:t>‹#›</a:t>
            </a:fld>
            <a:endParaRPr lang="en-US"/>
          </a:p>
        </p:txBody>
      </p:sp>
    </p:spTree>
    <p:extLst>
      <p:ext uri="{BB962C8B-B14F-4D97-AF65-F5344CB8AC3E}">
        <p14:creationId xmlns:p14="http://schemas.microsoft.com/office/powerpoint/2010/main" val="2123657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Heidi</a:t>
            </a:r>
          </a:p>
          <a:p>
            <a:endParaRPr lang="en-US" dirty="0"/>
          </a:p>
          <a:p>
            <a:endParaRPr lang="en-US" dirty="0"/>
          </a:p>
        </p:txBody>
      </p:sp>
      <p:sp>
        <p:nvSpPr>
          <p:cNvPr id="4" name="Slide Number Placeholder 3"/>
          <p:cNvSpPr>
            <a:spLocks noGrp="1"/>
          </p:cNvSpPr>
          <p:nvPr>
            <p:ph type="sldNum" sz="quarter" idx="5"/>
          </p:nvPr>
        </p:nvSpPr>
        <p:spPr/>
        <p:txBody>
          <a:bodyPr/>
          <a:lstStyle/>
          <a:p>
            <a:fld id="{DC4C2914-FB39-BB40-80BD-E38239601355}" type="slidenum">
              <a:rPr lang="en-US" smtClean="0"/>
              <a:t>6</a:t>
            </a:fld>
            <a:endParaRPr lang="en-US"/>
          </a:p>
        </p:txBody>
      </p:sp>
    </p:spTree>
    <p:extLst>
      <p:ext uri="{BB962C8B-B14F-4D97-AF65-F5344CB8AC3E}">
        <p14:creationId xmlns:p14="http://schemas.microsoft.com/office/powerpoint/2010/main" val="331437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 up the file to share.</a:t>
            </a:r>
          </a:p>
          <a:p>
            <a:endParaRPr lang="en-US" dirty="0"/>
          </a:p>
          <a:p>
            <a:endParaRPr lang="en-US" dirty="0"/>
          </a:p>
        </p:txBody>
      </p:sp>
      <p:sp>
        <p:nvSpPr>
          <p:cNvPr id="4" name="Slide Number Placeholder 3"/>
          <p:cNvSpPr>
            <a:spLocks noGrp="1"/>
          </p:cNvSpPr>
          <p:nvPr>
            <p:ph type="sldNum" sz="quarter" idx="5"/>
          </p:nvPr>
        </p:nvSpPr>
        <p:spPr/>
        <p:txBody>
          <a:bodyPr/>
          <a:lstStyle/>
          <a:p>
            <a:fld id="{DC4C2914-FB39-BB40-80BD-E38239601355}" type="slidenum">
              <a:rPr lang="en-US" smtClean="0"/>
              <a:t>18</a:t>
            </a:fld>
            <a:endParaRPr lang="en-US"/>
          </a:p>
        </p:txBody>
      </p:sp>
    </p:spTree>
    <p:extLst>
      <p:ext uri="{BB962C8B-B14F-4D97-AF65-F5344CB8AC3E}">
        <p14:creationId xmlns:p14="http://schemas.microsoft.com/office/powerpoint/2010/main" val="1912827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 up the file to share.</a:t>
            </a:r>
          </a:p>
          <a:p>
            <a:endParaRPr lang="en-US" dirty="0"/>
          </a:p>
          <a:p>
            <a:endParaRPr lang="en-US" dirty="0"/>
          </a:p>
        </p:txBody>
      </p:sp>
      <p:sp>
        <p:nvSpPr>
          <p:cNvPr id="4" name="Slide Number Placeholder 3"/>
          <p:cNvSpPr>
            <a:spLocks noGrp="1"/>
          </p:cNvSpPr>
          <p:nvPr>
            <p:ph type="sldNum" sz="quarter" idx="5"/>
          </p:nvPr>
        </p:nvSpPr>
        <p:spPr/>
        <p:txBody>
          <a:bodyPr/>
          <a:lstStyle/>
          <a:p>
            <a:fld id="{DC4C2914-FB39-BB40-80BD-E38239601355}" type="slidenum">
              <a:rPr lang="en-US" smtClean="0"/>
              <a:t>19</a:t>
            </a:fld>
            <a:endParaRPr lang="en-US"/>
          </a:p>
        </p:txBody>
      </p:sp>
    </p:spTree>
    <p:extLst>
      <p:ext uri="{BB962C8B-B14F-4D97-AF65-F5344CB8AC3E}">
        <p14:creationId xmlns:p14="http://schemas.microsoft.com/office/powerpoint/2010/main" val="21633248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4C2914-FB39-BB40-80BD-E38239601355}" type="slidenum">
              <a:rPr lang="en-US" smtClean="0"/>
              <a:t>20</a:t>
            </a:fld>
            <a:endParaRPr lang="en-US"/>
          </a:p>
        </p:txBody>
      </p:sp>
    </p:spTree>
    <p:extLst>
      <p:ext uri="{BB962C8B-B14F-4D97-AF65-F5344CB8AC3E}">
        <p14:creationId xmlns:p14="http://schemas.microsoft.com/office/powerpoint/2010/main" val="2736163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4C2914-FB39-BB40-80BD-E38239601355}" type="slidenum">
              <a:rPr lang="en-US" smtClean="0"/>
              <a:t>31</a:t>
            </a:fld>
            <a:endParaRPr lang="en-US"/>
          </a:p>
        </p:txBody>
      </p:sp>
    </p:spTree>
    <p:extLst>
      <p:ext uri="{BB962C8B-B14F-4D97-AF65-F5344CB8AC3E}">
        <p14:creationId xmlns:p14="http://schemas.microsoft.com/office/powerpoint/2010/main" val="25050107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4C2914-FB39-BB40-80BD-E38239601355}" type="slidenum">
              <a:rPr lang="en-US" smtClean="0"/>
              <a:t>33</a:t>
            </a:fld>
            <a:endParaRPr lang="en-US"/>
          </a:p>
        </p:txBody>
      </p:sp>
    </p:spTree>
    <p:extLst>
      <p:ext uri="{BB962C8B-B14F-4D97-AF65-F5344CB8AC3E}">
        <p14:creationId xmlns:p14="http://schemas.microsoft.com/office/powerpoint/2010/main" val="2753733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Heidi</a:t>
            </a:r>
          </a:p>
          <a:p>
            <a:endParaRPr lang="en-US" dirty="0"/>
          </a:p>
          <a:p>
            <a:endParaRPr lang="en-US" dirty="0"/>
          </a:p>
        </p:txBody>
      </p:sp>
      <p:sp>
        <p:nvSpPr>
          <p:cNvPr id="4" name="Slide Number Placeholder 3"/>
          <p:cNvSpPr>
            <a:spLocks noGrp="1"/>
          </p:cNvSpPr>
          <p:nvPr>
            <p:ph type="sldNum" sz="quarter" idx="5"/>
          </p:nvPr>
        </p:nvSpPr>
        <p:spPr/>
        <p:txBody>
          <a:bodyPr/>
          <a:lstStyle/>
          <a:p>
            <a:fld id="{DC4C2914-FB39-BB40-80BD-E38239601355}" type="slidenum">
              <a:rPr lang="en-US" smtClean="0"/>
              <a:t>7</a:t>
            </a:fld>
            <a:endParaRPr lang="en-US"/>
          </a:p>
        </p:txBody>
      </p:sp>
    </p:spTree>
    <p:extLst>
      <p:ext uri="{BB962C8B-B14F-4D97-AF65-F5344CB8AC3E}">
        <p14:creationId xmlns:p14="http://schemas.microsoft.com/office/powerpoint/2010/main" val="2589237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Heidi</a:t>
            </a:r>
          </a:p>
          <a:p>
            <a:endParaRPr lang="en-US" dirty="0"/>
          </a:p>
          <a:p>
            <a:endParaRPr lang="en-US" dirty="0"/>
          </a:p>
        </p:txBody>
      </p:sp>
      <p:sp>
        <p:nvSpPr>
          <p:cNvPr id="4" name="Slide Number Placeholder 3"/>
          <p:cNvSpPr>
            <a:spLocks noGrp="1"/>
          </p:cNvSpPr>
          <p:nvPr>
            <p:ph type="sldNum" sz="quarter" idx="5"/>
          </p:nvPr>
        </p:nvSpPr>
        <p:spPr/>
        <p:txBody>
          <a:bodyPr/>
          <a:lstStyle/>
          <a:p>
            <a:fld id="{DC4C2914-FB39-BB40-80BD-E38239601355}" type="slidenum">
              <a:rPr lang="en-US" smtClean="0"/>
              <a:t>8</a:t>
            </a:fld>
            <a:endParaRPr lang="en-US"/>
          </a:p>
        </p:txBody>
      </p:sp>
    </p:spTree>
    <p:extLst>
      <p:ext uri="{BB962C8B-B14F-4D97-AF65-F5344CB8AC3E}">
        <p14:creationId xmlns:p14="http://schemas.microsoft.com/office/powerpoint/2010/main" val="326505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ctr"/>
            <a:endParaRPr lang="en-US" sz="1200" kern="1200" dirty="0">
              <a:solidFill>
                <a:schemeClr val="tx1"/>
              </a:solidFill>
              <a:effectLst/>
              <a:latin typeface="+mn-lt"/>
              <a:ea typeface="+mn-ea"/>
              <a:cs typeface="+mn-cs"/>
            </a:endParaRPr>
          </a:p>
          <a:p>
            <a:pPr rtl="0" fontAlgn="ctr"/>
            <a:r>
              <a:rPr lang="en-US" sz="1200" kern="1200" dirty="0">
                <a:solidFill>
                  <a:schemeClr val="tx1"/>
                </a:solidFill>
                <a:effectLst/>
                <a:latin typeface="+mn-lt"/>
                <a:ea typeface="+mn-ea"/>
                <a:cs typeface="+mn-cs"/>
              </a:rPr>
              <a:t>Student experience and success - having accessibility policies in the procurement process can assist in limiting the number of inaccessible technology on campus.  If the technology is accessible or there is an adequate accommodation plan in place, students will not be left behind while waiting for the university to find an accommodation.  Enabling the student to be successful from day one.</a:t>
            </a:r>
          </a:p>
          <a:p>
            <a:pPr rtl="0" fontAlgn="ctr"/>
            <a:r>
              <a:rPr lang="en-US" sz="1200" kern="1200" dirty="0">
                <a:solidFill>
                  <a:schemeClr val="tx1"/>
                </a:solidFill>
                <a:effectLst/>
                <a:latin typeface="+mn-lt"/>
                <a:ea typeface="+mn-ea"/>
                <a:cs typeface="+mn-cs"/>
              </a:rPr>
              <a:t>- Story – just want to be able to sit and do my work.  This is not an unreasonable expectation.</a:t>
            </a:r>
          </a:p>
          <a:p>
            <a:pPr rtl="0" fontAlgn="ctr"/>
            <a:endParaRPr lang="en-US" sz="1200" kern="1200" dirty="0">
              <a:solidFill>
                <a:schemeClr val="tx1"/>
              </a:solidFill>
              <a:effectLst/>
              <a:latin typeface="+mn-lt"/>
              <a:ea typeface="+mn-ea"/>
              <a:cs typeface="+mn-cs"/>
            </a:endParaRPr>
          </a:p>
          <a:p>
            <a:pPr rtl="0" fontAlgn="ctr"/>
            <a:r>
              <a:rPr lang="en-US" sz="1200" kern="1200" dirty="0">
                <a:solidFill>
                  <a:schemeClr val="tx1"/>
                </a:solidFill>
                <a:effectLst/>
                <a:latin typeface="+mn-lt"/>
                <a:ea typeface="+mn-ea"/>
                <a:cs typeface="+mn-cs"/>
              </a:rPr>
              <a:t>Visibility can lead to awareness and efficiencies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Most people, including faculty and staff are not aware of the true need for accessibility.  Making it a part of the procurement process is one step in the way we change the way people think.  Similar to IT security, we should make accessibility a criteria when first researching and considering any technology.</a:t>
            </a:r>
          </a:p>
          <a:p>
            <a:pPr rtl="0" fontAlgn="ctr"/>
            <a:endParaRPr lang="en-US" sz="1200" kern="1200" dirty="0">
              <a:solidFill>
                <a:schemeClr val="tx1"/>
              </a:solidFill>
              <a:effectLst/>
              <a:latin typeface="+mn-lt"/>
              <a:ea typeface="+mn-ea"/>
              <a:cs typeface="+mn-cs"/>
            </a:endParaRPr>
          </a:p>
          <a:p>
            <a:pPr rtl="0" fontAlgn="ctr"/>
            <a:r>
              <a:rPr lang="en-US" sz="1200" kern="1200" dirty="0">
                <a:solidFill>
                  <a:schemeClr val="tx1"/>
                </a:solidFill>
                <a:effectLst/>
                <a:latin typeface="+mn-lt"/>
                <a:ea typeface="+mn-ea"/>
                <a:cs typeface="+mn-cs"/>
              </a:rPr>
              <a:t>- As we are reviewing, testing and tracking accessibility in our EIT, we have a central repository of technology and its accessibility compliance.  Colleges may find other colleges that already have licenses to the same or similar products that they can piggy back from.  Saving the university in resources and costs across the board.  </a:t>
            </a:r>
          </a:p>
          <a:p>
            <a:pPr rtl="0" fontAlgn="ctr"/>
            <a:endParaRPr lang="en-US" sz="1200" kern="1200" dirty="0">
              <a:solidFill>
                <a:schemeClr val="tx1"/>
              </a:solidFill>
              <a:effectLst/>
              <a:latin typeface="+mn-lt"/>
              <a:ea typeface="+mn-ea"/>
              <a:cs typeface="+mn-cs"/>
            </a:endParaRPr>
          </a:p>
          <a:p>
            <a:pPr rtl="0" fontAlgn="ctr"/>
            <a:r>
              <a:rPr lang="en-US" sz="1200" kern="1200" dirty="0">
                <a:solidFill>
                  <a:schemeClr val="tx1"/>
                </a:solidFill>
                <a:effectLst/>
                <a:latin typeface="+mn-lt"/>
                <a:ea typeface="+mn-ea"/>
                <a:cs typeface="+mn-cs"/>
              </a:rPr>
              <a:t>It's the right thing to do</a:t>
            </a:r>
          </a:p>
          <a:p>
            <a:endParaRPr lang="en-US" dirty="0"/>
          </a:p>
        </p:txBody>
      </p:sp>
      <p:sp>
        <p:nvSpPr>
          <p:cNvPr id="4" name="Slide Number Placeholder 3"/>
          <p:cNvSpPr>
            <a:spLocks noGrp="1"/>
          </p:cNvSpPr>
          <p:nvPr>
            <p:ph type="sldNum" sz="quarter" idx="5"/>
          </p:nvPr>
        </p:nvSpPr>
        <p:spPr/>
        <p:txBody>
          <a:bodyPr/>
          <a:lstStyle/>
          <a:p>
            <a:fld id="{DC4C2914-FB39-BB40-80BD-E38239601355}" type="slidenum">
              <a:rPr lang="en-US" smtClean="0"/>
              <a:t>9</a:t>
            </a:fld>
            <a:endParaRPr lang="en-US"/>
          </a:p>
        </p:txBody>
      </p:sp>
    </p:spTree>
    <p:extLst>
      <p:ext uri="{BB962C8B-B14F-4D97-AF65-F5344CB8AC3E}">
        <p14:creationId xmlns:p14="http://schemas.microsoft.com/office/powerpoint/2010/main" val="103830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4C2914-FB39-BB40-80BD-E38239601355}" type="slidenum">
              <a:rPr lang="en-US" smtClean="0"/>
              <a:t>11</a:t>
            </a:fld>
            <a:endParaRPr lang="en-US"/>
          </a:p>
        </p:txBody>
      </p:sp>
    </p:spTree>
    <p:extLst>
      <p:ext uri="{BB962C8B-B14F-4D97-AF65-F5344CB8AC3E}">
        <p14:creationId xmlns:p14="http://schemas.microsoft.com/office/powerpoint/2010/main" val="1361856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4C2914-FB39-BB40-80BD-E38239601355}" type="slidenum">
              <a:rPr lang="en-US" smtClean="0"/>
              <a:t>13</a:t>
            </a:fld>
            <a:endParaRPr lang="en-US"/>
          </a:p>
        </p:txBody>
      </p:sp>
    </p:spTree>
    <p:extLst>
      <p:ext uri="{BB962C8B-B14F-4D97-AF65-F5344CB8AC3E}">
        <p14:creationId xmlns:p14="http://schemas.microsoft.com/office/powerpoint/2010/main" val="23616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4C2914-FB39-BB40-80BD-E38239601355}" type="slidenum">
              <a:rPr lang="en-US" smtClean="0"/>
              <a:t>14</a:t>
            </a:fld>
            <a:endParaRPr lang="en-US"/>
          </a:p>
        </p:txBody>
      </p:sp>
    </p:spTree>
    <p:extLst>
      <p:ext uri="{BB962C8B-B14F-4D97-AF65-F5344CB8AC3E}">
        <p14:creationId xmlns:p14="http://schemas.microsoft.com/office/powerpoint/2010/main" val="3465443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4C2914-FB39-BB40-80BD-E38239601355}" type="slidenum">
              <a:rPr lang="en-US" smtClean="0"/>
              <a:t>15</a:t>
            </a:fld>
            <a:endParaRPr lang="en-US"/>
          </a:p>
        </p:txBody>
      </p:sp>
    </p:spTree>
    <p:extLst>
      <p:ext uri="{BB962C8B-B14F-4D97-AF65-F5344CB8AC3E}">
        <p14:creationId xmlns:p14="http://schemas.microsoft.com/office/powerpoint/2010/main" val="2790595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4C2914-FB39-BB40-80BD-E38239601355}" type="slidenum">
              <a:rPr lang="en-US" smtClean="0"/>
              <a:t>17</a:t>
            </a:fld>
            <a:endParaRPr lang="en-US"/>
          </a:p>
        </p:txBody>
      </p:sp>
    </p:spTree>
    <p:extLst>
      <p:ext uri="{BB962C8B-B14F-4D97-AF65-F5344CB8AC3E}">
        <p14:creationId xmlns:p14="http://schemas.microsoft.com/office/powerpoint/2010/main" val="1979297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8/2/2021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49224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C2560D-EC28-3B41-86E8-18F1CE0113B4}" type="datetimeFigureOut">
              <a:rPr lang="en-US" smtClean="0"/>
              <a:t>8/2/2021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66355A-084C-D24E-9AD2-7E4FC41EA62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a:t>
            </a:fld>
            <a:endParaRPr kumimoji="0" lang="en-US">
              <a:solidFill>
                <a:schemeClr val="accent3">
                  <a:shade val="75000"/>
                </a:scheme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2996804"/>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25372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3421858"/>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249613"/>
            <a:ext cx="6400800" cy="623428"/>
          </a:xfrm>
          <a:prstGeom prst="rect">
            <a:avLst/>
          </a:prstGeom>
        </p:spPr>
        <p:txBody>
          <a:bodyPr/>
          <a:lstStyle>
            <a:lvl1pPr marL="0" indent="0" algn="ctr">
              <a:buNone/>
              <a:defRPr sz="320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ACDB3CC-F982-40F9-8DD6-BCC9AFBF44BD}" type="datetime1">
              <a:rPr lang="en-US" smtClean="0"/>
              <a:pPr/>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spTree>
    <p:extLst>
      <p:ext uri="{BB962C8B-B14F-4D97-AF65-F5344CB8AC3E}">
        <p14:creationId xmlns:p14="http://schemas.microsoft.com/office/powerpoint/2010/main" val="1728351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8C2560D-EC28-3B41-86E8-18F1CE0113B4}"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220382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ACDB3CC-F982-40F9-8DD6-BCC9AFBF44BD}" type="datetime1">
              <a:rPr lang="en-US" smtClean="0"/>
              <a:pPr/>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ACDB3CC-F982-40F9-8DD6-BCC9AFBF44BD}" type="datetime1">
              <a:rPr lang="en-US" smtClean="0"/>
              <a:pPr/>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22262"/>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122691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9E7B99-7C3F-4BC3-B7B8-7E1F8C620B24}" type="datetime1">
              <a:rPr lang="en-US" smtClean="0"/>
              <a:pPr/>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F2B4D-6B12-4EDF-87BB-2B55CECB661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C2560D-EC28-3B41-86E8-18F1CE0113B4}"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C2560D-EC28-3B41-86E8-18F1CE0113B4}" type="datetimeFigureOut">
              <a:rPr lang="en-US" smtClean="0"/>
              <a:t>8/2/2021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image" Target="../media/image2.jp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image" Target="../media/image1.jpg"/><Relationship Id="rId5" Type="http://schemas.openxmlformats.org/officeDocument/2006/relationships/slideLayout" Target="../slideLayouts/slideLayout8.xml"/><Relationship Id="rId10" Type="http://schemas.openxmlformats.org/officeDocument/2006/relationships/theme" Target="../theme/theme2.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37559" y="1100610"/>
            <a:ext cx="5763391" cy="2012837"/>
          </a:xfrm>
          <a:prstGeom prst="rect">
            <a:avLst/>
          </a:prstGeom>
        </p:spPr>
      </p:pic>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C2560D-EC28-3B41-86E8-18F1CE0113B4}" type="datetimeFigureOut">
              <a:rPr lang="en-US" smtClean="0"/>
              <a:t>8/2/2021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t>‹#›</a:t>
            </a:fld>
            <a:endParaRPr lang="en-US"/>
          </a:p>
        </p:txBody>
      </p:sp>
      <p:grpSp>
        <p:nvGrpSpPr>
          <p:cNvPr id="7" name="Group 6" descr="UC Accessibility Network Logo"/>
          <p:cNvGrpSpPr/>
          <p:nvPr userDrawn="1"/>
        </p:nvGrpSpPr>
        <p:grpSpPr>
          <a:xfrm>
            <a:off x="6705600" y="4114487"/>
            <a:ext cx="2078831" cy="714268"/>
            <a:chOff x="6705600" y="4114487"/>
            <a:chExt cx="2078831" cy="714268"/>
          </a:xfrm>
        </p:grpSpPr>
        <p:sp>
          <p:nvSpPr>
            <p:cNvPr id="8" name="Rectangle 7"/>
            <p:cNvSpPr/>
            <p:nvPr userDrawn="1"/>
          </p:nvSpPr>
          <p:spPr>
            <a:xfrm>
              <a:off x="6705600" y="4139956"/>
              <a:ext cx="2078831" cy="6605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751540" y="4114487"/>
              <a:ext cx="1984076" cy="714268"/>
            </a:xfrm>
            <a:prstGeom prst="rect">
              <a:avLst/>
            </a:prstGeom>
          </p:spPr>
        </p:pic>
      </p:gr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62" r:id="rId1"/>
    <p:sldLayoutId id="2147493456" r:id="rId2"/>
    <p:sldLayoutId id="2147493457"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97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srcRect/>
          <a:stretch>
            <a:fillRect/>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894582" y="4123315"/>
            <a:ext cx="1891479" cy="660591"/>
          </a:xfrm>
          <a:prstGeom prst="rect">
            <a:avLst/>
          </a:prstGeom>
        </p:spPr>
      </p:pic>
      <p:sp>
        <p:nvSpPr>
          <p:cNvPr id="2" name="Title Placeholder 1"/>
          <p:cNvSpPr>
            <a:spLocks noGrp="1"/>
          </p:cNvSpPr>
          <p:nvPr>
            <p:ph type="title"/>
          </p:nvPr>
        </p:nvSpPr>
        <p:spPr>
          <a:xfrm>
            <a:off x="457200" y="227075"/>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171575"/>
            <a:ext cx="8229600" cy="28571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C2560D-EC28-3B41-86E8-18F1CE0113B4}" type="datetimeFigureOut">
              <a:rPr lang="en-US" smtClean="0"/>
              <a:t>8/2/2021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t>‹#›</a:t>
            </a:fld>
            <a:endParaRPr lang="en-US"/>
          </a:p>
        </p:txBody>
      </p:sp>
      <p:cxnSp>
        <p:nvCxnSpPr>
          <p:cNvPr id="13" name="Straight Connector 12"/>
          <p:cNvCxnSpPr/>
          <p:nvPr userDrawn="1"/>
        </p:nvCxnSpPr>
        <p:spPr>
          <a:xfrm>
            <a:off x="457200" y="1085850"/>
            <a:ext cx="8229600" cy="0"/>
          </a:xfrm>
          <a:prstGeom prst="line">
            <a:avLst/>
          </a:prstGeom>
          <a:ln>
            <a:solidFill>
              <a:srgbClr val="E00122"/>
            </a:solidFill>
          </a:ln>
        </p:spPr>
        <p:style>
          <a:lnRef idx="2">
            <a:schemeClr val="accent2"/>
          </a:lnRef>
          <a:fillRef idx="0">
            <a:schemeClr val="accent2"/>
          </a:fillRef>
          <a:effectRef idx="1">
            <a:schemeClr val="accent2"/>
          </a:effectRef>
          <a:fontRef idx="minor">
            <a:schemeClr val="tx1"/>
          </a:fontRef>
        </p:style>
      </p:cxnSp>
      <p:grpSp>
        <p:nvGrpSpPr>
          <p:cNvPr id="10" name="Group 9" descr="UC Accessibility Network Logo"/>
          <p:cNvGrpSpPr/>
          <p:nvPr userDrawn="1"/>
        </p:nvGrpSpPr>
        <p:grpSpPr>
          <a:xfrm>
            <a:off x="6705600" y="4114487"/>
            <a:ext cx="2078831" cy="714268"/>
            <a:chOff x="6705600" y="4114487"/>
            <a:chExt cx="2078831" cy="714268"/>
          </a:xfrm>
        </p:grpSpPr>
        <p:sp>
          <p:nvSpPr>
            <p:cNvPr id="7" name="Rectangle 6"/>
            <p:cNvSpPr/>
            <p:nvPr userDrawn="1"/>
          </p:nvSpPr>
          <p:spPr>
            <a:xfrm>
              <a:off x="6705600" y="4139956"/>
              <a:ext cx="2078831" cy="6605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6751540" y="4114487"/>
              <a:ext cx="1984076" cy="714268"/>
            </a:xfrm>
            <a:prstGeom prst="rect">
              <a:avLst/>
            </a:prstGeom>
          </p:spPr>
        </p:pic>
      </p:grpSp>
    </p:spTree>
    <p:extLst>
      <p:ext uri="{BB962C8B-B14F-4D97-AF65-F5344CB8AC3E}">
        <p14:creationId xmlns:p14="http://schemas.microsoft.com/office/powerpoint/2010/main" val="1672792686"/>
      </p:ext>
    </p:extLst>
  </p:cSld>
  <p:clrMap bg1="lt1" tx1="dk1" bg2="lt2" tx2="dk2" accent1="accent1" accent2="accent2" accent3="accent3" accent4="accent4" accent5="accent5" accent6="accent6" hlink="hlink" folHlink="folHlink"/>
  <p:sldLayoutIdLst>
    <p:sldLayoutId id="2147493468" r:id="rId1"/>
    <p:sldLayoutId id="2147493479" r:id="rId2"/>
    <p:sldLayoutId id="2147493469" r:id="rId3"/>
    <p:sldLayoutId id="2147493470" r:id="rId4"/>
    <p:sldLayoutId id="2147493471" r:id="rId5"/>
    <p:sldLayoutId id="2147493472" r:id="rId6"/>
    <p:sldLayoutId id="2147493473" r:id="rId7"/>
    <p:sldLayoutId id="2147493475" r:id="rId8"/>
    <p:sldLayoutId id="2147493476" r:id="rId9"/>
  </p:sldLayoutIdLst>
  <p:txStyles>
    <p:titleStyle>
      <a:lvl1pPr algn="l" defTabSz="457200" rtl="0" eaLnBrk="1" latinLnBrk="0" hangingPunct="1">
        <a:spcBef>
          <a:spcPct val="0"/>
        </a:spcBef>
        <a:buNone/>
        <a:defRPr sz="4000" kern="1200">
          <a:solidFill>
            <a:schemeClr val="tx1"/>
          </a:solidFill>
          <a:latin typeface="+mj-lt"/>
          <a:ea typeface="+mj-ea"/>
          <a:cs typeface="+mj-cs"/>
        </a:defRPr>
      </a:lvl1pPr>
    </p:titleStyle>
    <p:bodyStyle>
      <a:lvl1pPr marL="342900" indent="-228600" algn="l" defTabSz="457200" rtl="0" eaLnBrk="1" latinLnBrk="0" hangingPunct="1">
        <a:lnSpc>
          <a:spcPct val="90000"/>
        </a:lnSpc>
        <a:spcBef>
          <a:spcPts val="0"/>
        </a:spcBef>
        <a:spcAft>
          <a:spcPts val="1200"/>
        </a:spcAft>
        <a:buClr>
          <a:srgbClr val="E00122"/>
        </a:buClr>
        <a:buFont typeface="Arial"/>
        <a:buChar char="•"/>
        <a:defRPr sz="2800" kern="1200">
          <a:solidFill>
            <a:schemeClr val="tx1"/>
          </a:solidFill>
          <a:latin typeface="+mn-lt"/>
          <a:ea typeface="+mn-ea"/>
          <a:cs typeface="+mn-cs"/>
        </a:defRPr>
      </a:lvl1pPr>
      <a:lvl2pPr marL="742950" indent="-285750" algn="l" defTabSz="457200" rtl="0" eaLnBrk="1" latinLnBrk="0" hangingPunct="1">
        <a:lnSpc>
          <a:spcPct val="90000"/>
        </a:lnSpc>
        <a:spcBef>
          <a:spcPts val="0"/>
        </a:spcBef>
        <a:spcAft>
          <a:spcPts val="1200"/>
        </a:spcAft>
        <a:buClr>
          <a:srgbClr val="E00122"/>
        </a:buClr>
        <a:buFont typeface="Arial"/>
        <a:buChar char="–"/>
        <a:defRPr sz="2400" kern="1200">
          <a:solidFill>
            <a:schemeClr val="tx1"/>
          </a:solidFill>
          <a:latin typeface="+mn-lt"/>
          <a:ea typeface="+mn-ea"/>
          <a:cs typeface="+mn-cs"/>
        </a:defRPr>
      </a:lvl2pPr>
      <a:lvl3pPr marL="1143000" indent="-171450" algn="l" defTabSz="457200" rtl="0" eaLnBrk="1" latinLnBrk="0" hangingPunct="1">
        <a:lnSpc>
          <a:spcPct val="90000"/>
        </a:lnSpc>
        <a:spcBef>
          <a:spcPts val="0"/>
        </a:spcBef>
        <a:spcAft>
          <a:spcPts val="1200"/>
        </a:spcAft>
        <a:buClr>
          <a:srgbClr val="E00122"/>
        </a:buClr>
        <a:buFont typeface="Arial"/>
        <a:buChar char="•"/>
        <a:defRPr sz="2000" kern="1200">
          <a:solidFill>
            <a:schemeClr val="tx1"/>
          </a:solidFill>
          <a:latin typeface="+mn-lt"/>
          <a:ea typeface="+mn-ea"/>
          <a:cs typeface="+mn-cs"/>
        </a:defRPr>
      </a:lvl3pPr>
      <a:lvl4pPr marL="1600200" indent="-228600" algn="l" defTabSz="457200" rtl="0" eaLnBrk="1" latinLnBrk="0" hangingPunct="1">
        <a:lnSpc>
          <a:spcPct val="90000"/>
        </a:lnSpc>
        <a:spcBef>
          <a:spcPts val="0"/>
        </a:spcBef>
        <a:spcAft>
          <a:spcPts val="1200"/>
        </a:spcAft>
        <a:buClr>
          <a:srgbClr val="E00122"/>
        </a:buClr>
        <a:buFont typeface="Arial"/>
        <a:buChar char="–"/>
        <a:defRPr sz="1800" kern="1200">
          <a:solidFill>
            <a:schemeClr val="tx1"/>
          </a:solidFill>
          <a:latin typeface="+mn-lt"/>
          <a:ea typeface="+mn-ea"/>
          <a:cs typeface="+mn-cs"/>
        </a:defRPr>
      </a:lvl4pPr>
      <a:lvl5pPr marL="1943100" indent="-165100" algn="l" defTabSz="457200" rtl="0" eaLnBrk="1" latinLnBrk="0" hangingPunct="1">
        <a:lnSpc>
          <a:spcPct val="90000"/>
        </a:lnSpc>
        <a:spcBef>
          <a:spcPts val="0"/>
        </a:spcBef>
        <a:spcAft>
          <a:spcPts val="1200"/>
        </a:spcAft>
        <a:buClr>
          <a:srgbClr val="E0012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mailto:keathlna@ucmail.uc.edu" TargetMode="External"/><Relationship Id="rId2" Type="http://schemas.openxmlformats.org/officeDocument/2006/relationships/hyperlink" Target="mailto:calveraa@ucmail.uc.edu"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www.section508.gov/manage/laws-and-policies"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298824" y="3144838"/>
            <a:ext cx="9055100" cy="779003"/>
          </a:xfrm>
          <a:prstGeom prst="rect">
            <a:avLst/>
          </a:prstGeom>
        </p:spPr>
        <p:txBody>
          <a:bodyPr/>
          <a:lstStyle/>
          <a:p>
            <a:r>
              <a:rPr lang="en-US" sz="3200" dirty="0"/>
              <a:t>What to Expect with an Accessibility Review During the Procurement Process</a:t>
            </a:r>
          </a:p>
        </p:txBody>
      </p:sp>
      <p:sp>
        <p:nvSpPr>
          <p:cNvPr id="2" name="Subtitle 1"/>
          <p:cNvSpPr>
            <a:spLocks noGrp="1"/>
          </p:cNvSpPr>
          <p:nvPr>
            <p:ph type="subTitle" idx="1"/>
          </p:nvPr>
        </p:nvSpPr>
        <p:spPr>
          <a:xfrm>
            <a:off x="813546" y="4213643"/>
            <a:ext cx="5983941" cy="623428"/>
          </a:xfrm>
        </p:spPr>
        <p:txBody>
          <a:bodyPr/>
          <a:lstStyle/>
          <a:p>
            <a:pPr>
              <a:spcBef>
                <a:spcPts val="0"/>
              </a:spcBef>
            </a:pPr>
            <a:r>
              <a:rPr lang="en-US" sz="2400" dirty="0"/>
              <a:t>Amanda Calvert &amp; Nakia Keathley</a:t>
            </a:r>
          </a:p>
          <a:p>
            <a:pPr>
              <a:spcBef>
                <a:spcPts val="0"/>
              </a:spcBef>
            </a:pPr>
            <a:r>
              <a:rPr lang="en-US" sz="2400" dirty="0"/>
              <a:t>August 2, 2021</a:t>
            </a:r>
          </a:p>
        </p:txBody>
      </p:sp>
    </p:spTree>
    <p:extLst>
      <p:ext uri="{BB962C8B-B14F-4D97-AF65-F5344CB8AC3E}">
        <p14:creationId xmlns:p14="http://schemas.microsoft.com/office/powerpoint/2010/main" val="3349904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normAutofit fontScale="90000"/>
          </a:bodyPr>
          <a:lstStyle/>
          <a:p>
            <a:r>
              <a:rPr lang="en-US" sz="3200" dirty="0"/>
              <a:t>Who does UC’s accessibility process within procurement benefit?</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p:txBody>
          <a:bodyPr/>
          <a:lstStyle/>
          <a:p>
            <a:r>
              <a:rPr lang="en-US" dirty="0"/>
              <a:t>All students</a:t>
            </a:r>
          </a:p>
          <a:p>
            <a:r>
              <a:rPr lang="en-US" dirty="0"/>
              <a:t>All faculty</a:t>
            </a:r>
          </a:p>
          <a:p>
            <a:r>
              <a:rPr lang="en-US" dirty="0"/>
              <a:t>All staff</a:t>
            </a:r>
          </a:p>
          <a:p>
            <a:r>
              <a:rPr lang="en-US" dirty="0"/>
              <a:t>Community</a:t>
            </a:r>
          </a:p>
          <a:p>
            <a:r>
              <a:rPr lang="en-US" dirty="0"/>
              <a:t>Our vendors</a:t>
            </a:r>
          </a:p>
        </p:txBody>
      </p:sp>
    </p:spTree>
    <p:extLst>
      <p:ext uri="{BB962C8B-B14F-4D97-AF65-F5344CB8AC3E}">
        <p14:creationId xmlns:p14="http://schemas.microsoft.com/office/powerpoint/2010/main" val="3218524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normAutofit/>
          </a:bodyPr>
          <a:lstStyle/>
          <a:p>
            <a:r>
              <a:rPr lang="en-US" dirty="0"/>
              <a:t>Accessibility in a buyer’s journey</a:t>
            </a:r>
          </a:p>
        </p:txBody>
      </p:sp>
      <p:grpSp>
        <p:nvGrpSpPr>
          <p:cNvPr id="6" name="Group 5" descr="A depiction of accessibility in a buyer's journey.  Discovery, Consideration, Decision, Implementation and Renewal.  ">
            <a:extLst>
              <a:ext uri="{FF2B5EF4-FFF2-40B4-BE49-F238E27FC236}">
                <a16:creationId xmlns:a16="http://schemas.microsoft.com/office/drawing/2014/main" id="{A3666D1E-A909-4F91-93B9-53E66CA6BC63}"/>
              </a:ext>
            </a:extLst>
          </p:cNvPr>
          <p:cNvGrpSpPr/>
          <p:nvPr/>
        </p:nvGrpSpPr>
        <p:grpSpPr>
          <a:xfrm>
            <a:off x="520541" y="1205019"/>
            <a:ext cx="8371290" cy="3022160"/>
            <a:chOff x="520541" y="1205019"/>
            <a:chExt cx="8371290" cy="3022160"/>
          </a:xfrm>
        </p:grpSpPr>
        <p:sp>
          <p:nvSpPr>
            <p:cNvPr id="7" name="Rectangle: Rounded Corners 6">
              <a:extLst>
                <a:ext uri="{FF2B5EF4-FFF2-40B4-BE49-F238E27FC236}">
                  <a16:creationId xmlns:a16="http://schemas.microsoft.com/office/drawing/2014/main" id="{D0B291B3-6FAA-4A4F-AD64-6E4649435649}"/>
                </a:ext>
              </a:extLst>
            </p:cNvPr>
            <p:cNvSpPr/>
            <p:nvPr/>
          </p:nvSpPr>
          <p:spPr>
            <a:xfrm>
              <a:off x="520541" y="1593774"/>
              <a:ext cx="1597446" cy="2436793"/>
            </a:xfrm>
            <a:prstGeom prst="round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9CEAE1D-DD87-49E7-88F9-21F02CCB566D}"/>
                </a:ext>
              </a:extLst>
            </p:cNvPr>
            <p:cNvSpPr/>
            <p:nvPr/>
          </p:nvSpPr>
          <p:spPr>
            <a:xfrm>
              <a:off x="663760" y="1205019"/>
              <a:ext cx="1311008" cy="1311008"/>
            </a:xfrm>
            <a:prstGeom prst="ellipse">
              <a:avLst/>
            </a:prstGeom>
            <a:solidFill>
              <a:srgbClr val="C0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F9E97CF7-84D5-4545-9C31-6D292107146C}"/>
                </a:ext>
              </a:extLst>
            </p:cNvPr>
            <p:cNvSpPr txBox="1"/>
            <p:nvPr/>
          </p:nvSpPr>
          <p:spPr>
            <a:xfrm>
              <a:off x="722978" y="1631268"/>
              <a:ext cx="1192572" cy="276999"/>
            </a:xfrm>
            <a:prstGeom prst="rect">
              <a:avLst/>
            </a:prstGeom>
            <a:noFill/>
          </p:spPr>
          <p:txBody>
            <a:bodyPr wrap="square" rtlCol="0">
              <a:spAutoFit/>
            </a:bodyPr>
            <a:lstStyle/>
            <a:p>
              <a:pPr algn="ctr"/>
              <a:r>
                <a:rPr lang="en-US" sz="1200" dirty="0">
                  <a:solidFill>
                    <a:schemeClr val="bg1"/>
                  </a:solidFill>
                </a:rPr>
                <a:t>Discovery</a:t>
              </a:r>
            </a:p>
          </p:txBody>
        </p:sp>
        <p:sp>
          <p:nvSpPr>
            <p:cNvPr id="10" name="TextBox 9">
              <a:extLst>
                <a:ext uri="{FF2B5EF4-FFF2-40B4-BE49-F238E27FC236}">
                  <a16:creationId xmlns:a16="http://schemas.microsoft.com/office/drawing/2014/main" id="{2D5C0A95-9D77-4226-87DC-583C864A8EDB}"/>
                </a:ext>
              </a:extLst>
            </p:cNvPr>
            <p:cNvSpPr txBox="1"/>
            <p:nvPr/>
          </p:nvSpPr>
          <p:spPr>
            <a:xfrm>
              <a:off x="520541" y="2588963"/>
              <a:ext cx="1597446" cy="1200329"/>
            </a:xfrm>
            <a:prstGeom prst="rect">
              <a:avLst/>
            </a:prstGeom>
            <a:noFill/>
          </p:spPr>
          <p:txBody>
            <a:bodyPr wrap="square" rtlCol="0">
              <a:spAutoFit/>
            </a:bodyPr>
            <a:lstStyle/>
            <a:p>
              <a:pPr algn="ctr"/>
              <a:r>
                <a:rPr lang="en-US" sz="1600" dirty="0"/>
                <a:t>Understand potential barriers</a:t>
              </a:r>
              <a:br>
                <a:rPr lang="en-US" sz="1600" dirty="0"/>
              </a:br>
              <a:r>
                <a:rPr lang="en-US" sz="800" dirty="0"/>
                <a:t>  </a:t>
              </a:r>
            </a:p>
            <a:p>
              <a:pPr algn="ctr"/>
              <a:r>
                <a:rPr lang="en-US" sz="1600" dirty="0"/>
                <a:t>Make a11y a criterion</a:t>
              </a:r>
            </a:p>
          </p:txBody>
        </p:sp>
        <p:sp>
          <p:nvSpPr>
            <p:cNvPr id="11" name="Rectangle: Rounded Corners 10">
              <a:extLst>
                <a:ext uri="{FF2B5EF4-FFF2-40B4-BE49-F238E27FC236}">
                  <a16:creationId xmlns:a16="http://schemas.microsoft.com/office/drawing/2014/main" id="{A9397378-8459-4C98-9FAA-D6DBFBB7B12B}"/>
                </a:ext>
              </a:extLst>
            </p:cNvPr>
            <p:cNvSpPr/>
            <p:nvPr/>
          </p:nvSpPr>
          <p:spPr>
            <a:xfrm>
              <a:off x="2217753" y="1593774"/>
              <a:ext cx="1597446" cy="2436793"/>
            </a:xfrm>
            <a:prstGeom prst="round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E7BD1D75-959E-4AF0-A204-EF060C85551C}"/>
                </a:ext>
              </a:extLst>
            </p:cNvPr>
            <p:cNvSpPr/>
            <p:nvPr/>
          </p:nvSpPr>
          <p:spPr>
            <a:xfrm>
              <a:off x="2360972" y="1205019"/>
              <a:ext cx="1311008" cy="1311008"/>
            </a:xfrm>
            <a:prstGeom prst="ellipse">
              <a:avLst/>
            </a:prstGeom>
            <a:solidFill>
              <a:srgbClr val="C0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EA647911-66A6-40DA-91B4-123F2C4EE07C}"/>
                </a:ext>
              </a:extLst>
            </p:cNvPr>
            <p:cNvSpPr txBox="1"/>
            <p:nvPr/>
          </p:nvSpPr>
          <p:spPr>
            <a:xfrm>
              <a:off x="2420190" y="1631268"/>
              <a:ext cx="1192572" cy="276999"/>
            </a:xfrm>
            <a:prstGeom prst="rect">
              <a:avLst/>
            </a:prstGeom>
            <a:noFill/>
          </p:spPr>
          <p:txBody>
            <a:bodyPr wrap="square" rtlCol="0">
              <a:spAutoFit/>
            </a:bodyPr>
            <a:lstStyle/>
            <a:p>
              <a:pPr algn="ctr"/>
              <a:r>
                <a:rPr lang="en-US" sz="1200" dirty="0">
                  <a:solidFill>
                    <a:schemeClr val="bg1"/>
                  </a:solidFill>
                </a:rPr>
                <a:t>Consideration</a:t>
              </a:r>
            </a:p>
          </p:txBody>
        </p:sp>
        <p:sp>
          <p:nvSpPr>
            <p:cNvPr id="14" name="TextBox 13">
              <a:extLst>
                <a:ext uri="{FF2B5EF4-FFF2-40B4-BE49-F238E27FC236}">
                  <a16:creationId xmlns:a16="http://schemas.microsoft.com/office/drawing/2014/main" id="{B8FBD7F7-9BBC-48C7-834D-FAD804EED095}"/>
                </a:ext>
              </a:extLst>
            </p:cNvPr>
            <p:cNvSpPr txBox="1"/>
            <p:nvPr/>
          </p:nvSpPr>
          <p:spPr>
            <a:xfrm>
              <a:off x="2217753" y="2590817"/>
              <a:ext cx="1597446" cy="1477328"/>
            </a:xfrm>
            <a:prstGeom prst="rect">
              <a:avLst/>
            </a:prstGeom>
            <a:noFill/>
          </p:spPr>
          <p:txBody>
            <a:bodyPr wrap="square" rtlCol="0">
              <a:spAutoFit/>
            </a:bodyPr>
            <a:lstStyle/>
            <a:p>
              <a:pPr algn="ctr"/>
              <a:r>
                <a:rPr lang="en-US" sz="1600" dirty="0"/>
                <a:t>Ask about accessibility</a:t>
              </a:r>
            </a:p>
            <a:p>
              <a:pPr algn="ctr"/>
              <a:r>
                <a:rPr lang="en-US" sz="800" dirty="0"/>
                <a:t>   </a:t>
              </a:r>
            </a:p>
            <a:p>
              <a:pPr algn="ctr"/>
              <a:r>
                <a:rPr lang="en-US" sz="1600" dirty="0"/>
                <a:t>Request an ACR/ VPAT</a:t>
              </a:r>
            </a:p>
            <a:p>
              <a:pPr algn="ctr"/>
              <a:endParaRPr lang="en-US" dirty="0"/>
            </a:p>
          </p:txBody>
        </p:sp>
        <p:sp>
          <p:nvSpPr>
            <p:cNvPr id="15" name="Rectangle: Rounded Corners 14">
              <a:extLst>
                <a:ext uri="{FF2B5EF4-FFF2-40B4-BE49-F238E27FC236}">
                  <a16:creationId xmlns:a16="http://schemas.microsoft.com/office/drawing/2014/main" id="{988C7E4E-3767-47EF-A4AE-35389A2E44C0}"/>
                </a:ext>
              </a:extLst>
            </p:cNvPr>
            <p:cNvSpPr/>
            <p:nvPr/>
          </p:nvSpPr>
          <p:spPr>
            <a:xfrm>
              <a:off x="3914965" y="1593774"/>
              <a:ext cx="1597446" cy="2436793"/>
            </a:xfrm>
            <a:prstGeom prst="round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4B9FCC90-1776-4912-AF85-200445EAC17B}"/>
                </a:ext>
              </a:extLst>
            </p:cNvPr>
            <p:cNvSpPr/>
            <p:nvPr/>
          </p:nvSpPr>
          <p:spPr>
            <a:xfrm>
              <a:off x="4058184" y="1205019"/>
              <a:ext cx="1311008" cy="1311008"/>
            </a:xfrm>
            <a:prstGeom prst="ellipse">
              <a:avLst/>
            </a:prstGeom>
            <a:solidFill>
              <a:srgbClr val="C0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BF156C68-DBF1-482F-A523-52137CE53D53}"/>
                </a:ext>
              </a:extLst>
            </p:cNvPr>
            <p:cNvSpPr txBox="1"/>
            <p:nvPr/>
          </p:nvSpPr>
          <p:spPr>
            <a:xfrm>
              <a:off x="4117402" y="1631268"/>
              <a:ext cx="1192572" cy="276999"/>
            </a:xfrm>
            <a:prstGeom prst="rect">
              <a:avLst/>
            </a:prstGeom>
            <a:noFill/>
          </p:spPr>
          <p:txBody>
            <a:bodyPr wrap="square" rtlCol="0">
              <a:spAutoFit/>
            </a:bodyPr>
            <a:lstStyle/>
            <a:p>
              <a:pPr algn="ctr"/>
              <a:r>
                <a:rPr lang="en-US" sz="1200" dirty="0">
                  <a:solidFill>
                    <a:schemeClr val="bg1"/>
                  </a:solidFill>
                </a:rPr>
                <a:t>Decision</a:t>
              </a:r>
            </a:p>
          </p:txBody>
        </p:sp>
        <p:sp>
          <p:nvSpPr>
            <p:cNvPr id="18" name="TextBox 17">
              <a:extLst>
                <a:ext uri="{FF2B5EF4-FFF2-40B4-BE49-F238E27FC236}">
                  <a16:creationId xmlns:a16="http://schemas.microsoft.com/office/drawing/2014/main" id="{39A8F3A6-AEED-4CD9-9E9C-AD26120807F4}"/>
                </a:ext>
              </a:extLst>
            </p:cNvPr>
            <p:cNvSpPr txBox="1"/>
            <p:nvPr/>
          </p:nvSpPr>
          <p:spPr>
            <a:xfrm>
              <a:off x="3914965" y="2590835"/>
              <a:ext cx="1597446" cy="1231106"/>
            </a:xfrm>
            <a:prstGeom prst="rect">
              <a:avLst/>
            </a:prstGeom>
            <a:noFill/>
          </p:spPr>
          <p:txBody>
            <a:bodyPr wrap="square" rtlCol="0">
              <a:spAutoFit/>
            </a:bodyPr>
            <a:lstStyle/>
            <a:p>
              <a:pPr lvl="0" algn="ctr"/>
              <a:r>
                <a:rPr lang="en-US" sz="1200" dirty="0">
                  <a:solidFill>
                    <a:prstClr val="black"/>
                  </a:solidFill>
                </a:rPr>
                <a:t>Include a11y language in RFP, contract, etc.</a:t>
              </a:r>
            </a:p>
            <a:p>
              <a:pPr algn="ctr"/>
              <a:r>
                <a:rPr lang="en-US" sz="800" dirty="0"/>
                <a:t>  </a:t>
              </a:r>
            </a:p>
            <a:p>
              <a:pPr algn="ctr"/>
              <a:r>
                <a:rPr lang="en-US" sz="1200" dirty="0"/>
                <a:t>Request IT a11y review</a:t>
              </a:r>
            </a:p>
            <a:p>
              <a:pPr algn="ctr"/>
              <a:endParaRPr lang="en-US" dirty="0"/>
            </a:p>
          </p:txBody>
        </p:sp>
        <p:sp>
          <p:nvSpPr>
            <p:cNvPr id="19" name="Rectangle: Rounded Corners 18">
              <a:extLst>
                <a:ext uri="{FF2B5EF4-FFF2-40B4-BE49-F238E27FC236}">
                  <a16:creationId xmlns:a16="http://schemas.microsoft.com/office/drawing/2014/main" id="{E7519F54-7813-4947-B6F6-B7981C2ED5B6}"/>
                </a:ext>
              </a:extLst>
            </p:cNvPr>
            <p:cNvSpPr/>
            <p:nvPr/>
          </p:nvSpPr>
          <p:spPr>
            <a:xfrm>
              <a:off x="5612177" y="1593774"/>
              <a:ext cx="1597446" cy="2436793"/>
            </a:xfrm>
            <a:prstGeom prst="round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9AC31885-6A5C-4632-8973-068E1E15091B}"/>
                </a:ext>
              </a:extLst>
            </p:cNvPr>
            <p:cNvSpPr/>
            <p:nvPr/>
          </p:nvSpPr>
          <p:spPr>
            <a:xfrm>
              <a:off x="5755396" y="1205019"/>
              <a:ext cx="1311008" cy="1311008"/>
            </a:xfrm>
            <a:prstGeom prst="ellipse">
              <a:avLst/>
            </a:prstGeom>
            <a:solidFill>
              <a:srgbClr val="C0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97F6E9A-72CE-4534-A0BE-A8601D2E20E2}"/>
                </a:ext>
              </a:extLst>
            </p:cNvPr>
            <p:cNvSpPr txBox="1"/>
            <p:nvPr/>
          </p:nvSpPr>
          <p:spPr>
            <a:xfrm>
              <a:off x="5814614" y="1631268"/>
              <a:ext cx="1192572" cy="276999"/>
            </a:xfrm>
            <a:prstGeom prst="rect">
              <a:avLst/>
            </a:prstGeom>
            <a:noFill/>
          </p:spPr>
          <p:txBody>
            <a:bodyPr wrap="square" rtlCol="0">
              <a:spAutoFit/>
            </a:bodyPr>
            <a:lstStyle/>
            <a:p>
              <a:pPr algn="ctr"/>
              <a:r>
                <a:rPr lang="en-US" sz="1200" dirty="0">
                  <a:solidFill>
                    <a:schemeClr val="bg1"/>
                  </a:solidFill>
                </a:rPr>
                <a:t>Implementation</a:t>
              </a:r>
            </a:p>
          </p:txBody>
        </p:sp>
        <p:sp>
          <p:nvSpPr>
            <p:cNvPr id="22" name="TextBox 21">
              <a:extLst>
                <a:ext uri="{FF2B5EF4-FFF2-40B4-BE49-F238E27FC236}">
                  <a16:creationId xmlns:a16="http://schemas.microsoft.com/office/drawing/2014/main" id="{D2138EB8-B020-49FA-A124-13C5B6604F9E}"/>
                </a:ext>
              </a:extLst>
            </p:cNvPr>
            <p:cNvSpPr txBox="1"/>
            <p:nvPr/>
          </p:nvSpPr>
          <p:spPr>
            <a:xfrm>
              <a:off x="5582492" y="2588981"/>
              <a:ext cx="1597446" cy="1323439"/>
            </a:xfrm>
            <a:prstGeom prst="rect">
              <a:avLst/>
            </a:prstGeom>
            <a:noFill/>
          </p:spPr>
          <p:txBody>
            <a:bodyPr wrap="square" rtlCol="0">
              <a:spAutoFit/>
            </a:bodyPr>
            <a:lstStyle/>
            <a:p>
              <a:pPr lvl="0" algn="ctr"/>
              <a:r>
                <a:rPr lang="en-US" sz="1200" dirty="0">
                  <a:solidFill>
                    <a:prstClr val="black"/>
                  </a:solidFill>
                </a:rPr>
                <a:t>Include a11y in requirements and customizations</a:t>
              </a:r>
            </a:p>
            <a:p>
              <a:pPr lvl="0" algn="ctr"/>
              <a:r>
                <a:rPr lang="en-US" sz="800" dirty="0">
                  <a:solidFill>
                    <a:prstClr val="black"/>
                  </a:solidFill>
                </a:rPr>
                <a:t>  </a:t>
              </a:r>
            </a:p>
            <a:p>
              <a:pPr algn="ctr"/>
              <a:r>
                <a:rPr lang="en-US" sz="1200" dirty="0"/>
                <a:t>Training and accommodations plan for known barriers.</a:t>
              </a:r>
            </a:p>
          </p:txBody>
        </p:sp>
        <p:sp>
          <p:nvSpPr>
            <p:cNvPr id="23" name="Rectangle: Rounded Corners 22">
              <a:extLst>
                <a:ext uri="{FF2B5EF4-FFF2-40B4-BE49-F238E27FC236}">
                  <a16:creationId xmlns:a16="http://schemas.microsoft.com/office/drawing/2014/main" id="{5742099A-1159-42DC-A76A-CAEAC34B54C3}"/>
                </a:ext>
              </a:extLst>
            </p:cNvPr>
            <p:cNvSpPr/>
            <p:nvPr/>
          </p:nvSpPr>
          <p:spPr>
            <a:xfrm>
              <a:off x="7294385" y="1593774"/>
              <a:ext cx="1597446" cy="2436793"/>
            </a:xfrm>
            <a:prstGeom prst="round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7844010E-0245-43C4-A5B4-A9330343AAFE}"/>
                </a:ext>
              </a:extLst>
            </p:cNvPr>
            <p:cNvSpPr/>
            <p:nvPr/>
          </p:nvSpPr>
          <p:spPr>
            <a:xfrm>
              <a:off x="7437604" y="1205019"/>
              <a:ext cx="1311008" cy="1311008"/>
            </a:xfrm>
            <a:prstGeom prst="ellipse">
              <a:avLst/>
            </a:prstGeom>
            <a:solidFill>
              <a:srgbClr val="C0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387B4DAF-51D4-48E3-A321-A7F948AEAA9F}"/>
                </a:ext>
              </a:extLst>
            </p:cNvPr>
            <p:cNvSpPr txBox="1"/>
            <p:nvPr/>
          </p:nvSpPr>
          <p:spPr>
            <a:xfrm>
              <a:off x="7496822" y="1631268"/>
              <a:ext cx="1192572" cy="276999"/>
            </a:xfrm>
            <a:prstGeom prst="rect">
              <a:avLst/>
            </a:prstGeom>
            <a:noFill/>
          </p:spPr>
          <p:txBody>
            <a:bodyPr wrap="square" rtlCol="0">
              <a:spAutoFit/>
            </a:bodyPr>
            <a:lstStyle/>
            <a:p>
              <a:pPr algn="ctr"/>
              <a:r>
                <a:rPr lang="en-US" sz="1200" dirty="0">
                  <a:solidFill>
                    <a:schemeClr val="bg1"/>
                  </a:solidFill>
                </a:rPr>
                <a:t>Renewal</a:t>
              </a:r>
            </a:p>
          </p:txBody>
        </p:sp>
        <p:sp>
          <p:nvSpPr>
            <p:cNvPr id="26" name="TextBox 25">
              <a:extLst>
                <a:ext uri="{FF2B5EF4-FFF2-40B4-BE49-F238E27FC236}">
                  <a16:creationId xmlns:a16="http://schemas.microsoft.com/office/drawing/2014/main" id="{B43C1CEE-B80D-4479-8282-A430AC4DA5C4}"/>
                </a:ext>
              </a:extLst>
            </p:cNvPr>
            <p:cNvSpPr txBox="1"/>
            <p:nvPr/>
          </p:nvSpPr>
          <p:spPr>
            <a:xfrm>
              <a:off x="7264700" y="2588981"/>
              <a:ext cx="1597446" cy="1200329"/>
            </a:xfrm>
            <a:prstGeom prst="rect">
              <a:avLst/>
            </a:prstGeom>
            <a:noFill/>
          </p:spPr>
          <p:txBody>
            <a:bodyPr wrap="square" rtlCol="0">
              <a:spAutoFit/>
            </a:bodyPr>
            <a:lstStyle/>
            <a:p>
              <a:pPr algn="ctr"/>
              <a:r>
                <a:rPr lang="en-US" sz="1600" dirty="0"/>
                <a:t>Request updated ACR/VPAT</a:t>
              </a:r>
            </a:p>
            <a:p>
              <a:pPr algn="ctr"/>
              <a:r>
                <a:rPr lang="en-US" sz="800" dirty="0"/>
                <a:t>  </a:t>
              </a:r>
            </a:p>
            <a:p>
              <a:pPr algn="ctr"/>
              <a:r>
                <a:rPr lang="en-US" sz="1600" dirty="0"/>
                <a:t>Request IT a11y review</a:t>
              </a:r>
              <a:endParaRPr lang="en-US" dirty="0"/>
            </a:p>
          </p:txBody>
        </p:sp>
        <p:cxnSp>
          <p:nvCxnSpPr>
            <p:cNvPr id="27" name="Straight Connector 26">
              <a:extLst>
                <a:ext uri="{FF2B5EF4-FFF2-40B4-BE49-F238E27FC236}">
                  <a16:creationId xmlns:a16="http://schemas.microsoft.com/office/drawing/2014/main" id="{97DF37F4-35B8-455F-8A00-D602F7FD5DCD}"/>
                </a:ext>
              </a:extLst>
            </p:cNvPr>
            <p:cNvCxnSpPr>
              <a:cxnSpLocks/>
              <a:endCxn id="28" idx="3"/>
            </p:cNvCxnSpPr>
            <p:nvPr/>
          </p:nvCxnSpPr>
          <p:spPr>
            <a:xfrm flipV="1">
              <a:off x="1156769" y="3974467"/>
              <a:ext cx="6885540" cy="2220"/>
            </a:xfrm>
            <a:prstGeom prst="line">
              <a:avLst/>
            </a:prstGeom>
            <a:ln w="292100">
              <a:solidFill>
                <a:schemeClr val="tx1"/>
              </a:solidFill>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0C247CD1-72DD-4BFF-BAEB-D90B2ABFCAC4}"/>
                </a:ext>
              </a:extLst>
            </p:cNvPr>
            <p:cNvSpPr txBox="1"/>
            <p:nvPr/>
          </p:nvSpPr>
          <p:spPr>
            <a:xfrm>
              <a:off x="1273056" y="3789801"/>
              <a:ext cx="6769253" cy="369332"/>
            </a:xfrm>
            <a:prstGeom prst="rect">
              <a:avLst/>
            </a:prstGeom>
            <a:noFill/>
          </p:spPr>
          <p:txBody>
            <a:bodyPr wrap="square" rtlCol="0">
              <a:spAutoFit/>
            </a:bodyPr>
            <a:lstStyle/>
            <a:p>
              <a:pPr algn="ctr"/>
              <a:r>
                <a:rPr lang="en-US" b="1" dirty="0">
                  <a:solidFill>
                    <a:schemeClr val="bg1"/>
                  </a:solidFill>
                </a:rPr>
                <a:t>Accessibility in a Buyer’s Journey</a:t>
              </a:r>
            </a:p>
          </p:txBody>
        </p:sp>
        <p:sp>
          <p:nvSpPr>
            <p:cNvPr id="29" name="Isosceles Triangle 28">
              <a:extLst>
                <a:ext uri="{FF2B5EF4-FFF2-40B4-BE49-F238E27FC236}">
                  <a16:creationId xmlns:a16="http://schemas.microsoft.com/office/drawing/2014/main" id="{3BCDCF5F-A509-4787-9E06-FB72D6215E03}"/>
                </a:ext>
              </a:extLst>
            </p:cNvPr>
            <p:cNvSpPr/>
            <p:nvPr/>
          </p:nvSpPr>
          <p:spPr>
            <a:xfrm rot="5400000">
              <a:off x="7943277" y="3825230"/>
              <a:ext cx="500982" cy="302915"/>
            </a:xfrm>
            <a:prstGeom prst="triangl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0" name="TextBox 29">
            <a:extLst>
              <a:ext uri="{FF2B5EF4-FFF2-40B4-BE49-F238E27FC236}">
                <a16:creationId xmlns:a16="http://schemas.microsoft.com/office/drawing/2014/main" id="{6384EB77-0F79-458B-9862-8372BAE249EC}"/>
              </a:ext>
            </a:extLst>
          </p:cNvPr>
          <p:cNvSpPr txBox="1"/>
          <p:nvPr/>
        </p:nvSpPr>
        <p:spPr>
          <a:xfrm>
            <a:off x="2799909" y="4305734"/>
            <a:ext cx="3941135" cy="369332"/>
          </a:xfrm>
          <a:prstGeom prst="rect">
            <a:avLst/>
          </a:prstGeom>
          <a:noFill/>
        </p:spPr>
        <p:txBody>
          <a:bodyPr wrap="square" rtlCol="0">
            <a:spAutoFit/>
          </a:bodyPr>
          <a:lstStyle/>
          <a:p>
            <a:pPr algn="ctr"/>
            <a:r>
              <a:rPr lang="en-US" dirty="0"/>
              <a:t>Note:  a11y = Accessibility</a:t>
            </a:r>
          </a:p>
        </p:txBody>
      </p:sp>
    </p:spTree>
    <p:extLst>
      <p:ext uri="{BB962C8B-B14F-4D97-AF65-F5344CB8AC3E}">
        <p14:creationId xmlns:p14="http://schemas.microsoft.com/office/powerpoint/2010/main" val="3332241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Before the review request</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p:txBody>
          <a:bodyPr/>
          <a:lstStyle/>
          <a:p>
            <a:r>
              <a:rPr lang="en-US" dirty="0"/>
              <a:t>Criterion</a:t>
            </a:r>
          </a:p>
          <a:p>
            <a:r>
              <a:rPr lang="en-US" dirty="0"/>
              <a:t>Google</a:t>
            </a:r>
          </a:p>
          <a:p>
            <a:r>
              <a:rPr lang="en-US" dirty="0"/>
              <a:t>Ask</a:t>
            </a:r>
          </a:p>
          <a:p>
            <a:r>
              <a:rPr lang="en-US" dirty="0"/>
              <a:t>ACR/VPAT</a:t>
            </a:r>
          </a:p>
        </p:txBody>
      </p:sp>
    </p:spTree>
    <p:extLst>
      <p:ext uri="{BB962C8B-B14F-4D97-AF65-F5344CB8AC3E}">
        <p14:creationId xmlns:p14="http://schemas.microsoft.com/office/powerpoint/2010/main" val="2743337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ACR or VPAT?</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p:txBody>
          <a:bodyPr>
            <a:normAutofit fontScale="77500" lnSpcReduction="20000"/>
          </a:bodyPr>
          <a:lstStyle/>
          <a:p>
            <a:pPr marL="114300" indent="0">
              <a:buNone/>
            </a:pPr>
            <a:r>
              <a:rPr lang="en-US" b="1" dirty="0"/>
              <a:t>Voluntary Product Accessibility Template (VPAT):</a:t>
            </a:r>
            <a:br>
              <a:rPr lang="en-US" dirty="0"/>
            </a:br>
            <a:r>
              <a:rPr lang="en-US" dirty="0"/>
              <a:t>a blank template that can be filled out to account for a product or service’s state of accessibility.</a:t>
            </a:r>
          </a:p>
          <a:p>
            <a:pPr marL="114300" indent="0">
              <a:buNone/>
            </a:pPr>
            <a:r>
              <a:rPr lang="en-US" b="1" dirty="0"/>
              <a:t>Accessibility Conformance Report  (ACR):</a:t>
            </a:r>
            <a:br>
              <a:rPr lang="en-US" dirty="0"/>
            </a:br>
            <a:r>
              <a:rPr lang="en-US" dirty="0"/>
              <a:t>a completed VPAT (i.e., the blank template is filled out) along with all of the other details in the report.</a:t>
            </a:r>
          </a:p>
          <a:p>
            <a:r>
              <a:rPr lang="en-US" dirty="0"/>
              <a:t>In the marketplace, the term VPAT dominates, even though it’s usage is technically incorrect. Vendors and procurement departments (including UC) use VPAT but what they really mean is ACR.</a:t>
            </a:r>
          </a:p>
          <a:p>
            <a:pPr marL="114300" indent="0">
              <a:buNone/>
            </a:pPr>
            <a:endParaRPr lang="en-US" dirty="0"/>
          </a:p>
          <a:p>
            <a:pPr marL="114300" indent="0">
              <a:buNone/>
            </a:pPr>
            <a:endParaRPr lang="en-US" dirty="0"/>
          </a:p>
        </p:txBody>
      </p:sp>
    </p:spTree>
    <p:extLst>
      <p:ext uri="{BB962C8B-B14F-4D97-AF65-F5344CB8AC3E}">
        <p14:creationId xmlns:p14="http://schemas.microsoft.com/office/powerpoint/2010/main" val="1385199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What is a VPAT?</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p:txBody>
          <a:bodyPr>
            <a:normAutofit fontScale="85000" lnSpcReduction="20000"/>
          </a:bodyPr>
          <a:lstStyle/>
          <a:p>
            <a:pPr marL="114300" indent="0">
              <a:buNone/>
            </a:pPr>
            <a:r>
              <a:rPr lang="en-US" sz="3900" b="1" dirty="0"/>
              <a:t>Voluntary Product Accessibility Template</a:t>
            </a:r>
            <a:br>
              <a:rPr lang="en-US" dirty="0"/>
            </a:br>
            <a:r>
              <a:rPr lang="en-US" dirty="0"/>
              <a:t>A document that explains how information and communication technology (ICT) products such as software, hardware, electronic content, and support documentation meet (conform to) the Revised 508 or WCAG Standards for IT accessibility. VPATs™ help organizational buyers to assess ICT for accessibility when doing market research and evaluating proposals.</a:t>
            </a:r>
          </a:p>
          <a:p>
            <a:pPr marL="114300" indent="0">
              <a:buNone/>
            </a:pPr>
            <a:r>
              <a:rPr lang="en-US" b="1" dirty="0"/>
              <a:t>Template:</a:t>
            </a:r>
            <a:r>
              <a:rPr lang="en-US" dirty="0"/>
              <a:t>  https://www.itic.org/policy/accessibility/vpat</a:t>
            </a:r>
          </a:p>
        </p:txBody>
      </p:sp>
    </p:spTree>
    <p:extLst>
      <p:ext uri="{BB962C8B-B14F-4D97-AF65-F5344CB8AC3E}">
        <p14:creationId xmlns:p14="http://schemas.microsoft.com/office/powerpoint/2010/main" val="3608059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What is a VPAT? – Simplified</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a:xfrm>
            <a:off x="457200" y="1171575"/>
            <a:ext cx="8229600" cy="2857188"/>
          </a:xfrm>
        </p:spPr>
        <p:txBody>
          <a:bodyPr>
            <a:normAutofit/>
          </a:bodyPr>
          <a:lstStyle/>
          <a:p>
            <a:pPr marL="114300" indent="0">
              <a:buNone/>
            </a:pPr>
            <a:r>
              <a:rPr lang="en-US" sz="3200" b="1" dirty="0"/>
              <a:t>Voluntary Product Accessibility Template</a:t>
            </a:r>
            <a:br>
              <a:rPr lang="en-US" dirty="0"/>
            </a:br>
            <a:r>
              <a:rPr lang="en-US" dirty="0"/>
              <a:t>The VPAT is a document that the vendor completes.  The document provides crucial information about potential accessibility barriers providing guidance to buyers during the procurement process.</a:t>
            </a:r>
          </a:p>
        </p:txBody>
      </p:sp>
    </p:spTree>
    <p:extLst>
      <p:ext uri="{BB962C8B-B14F-4D97-AF65-F5344CB8AC3E}">
        <p14:creationId xmlns:p14="http://schemas.microsoft.com/office/powerpoint/2010/main" val="3219403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Who creates a VPAT?</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p:txBody>
          <a:bodyPr>
            <a:normAutofit/>
          </a:bodyPr>
          <a:lstStyle/>
          <a:p>
            <a:r>
              <a:rPr lang="en-US" dirty="0"/>
              <a:t>The owner of the product (vendor) is responsible for creating a VPAT.  </a:t>
            </a:r>
          </a:p>
          <a:p>
            <a:r>
              <a:rPr lang="en-US" dirty="0"/>
              <a:t>The best VPAT’s are typically completed by an IT professional or a third-party vendor.</a:t>
            </a:r>
          </a:p>
          <a:p>
            <a:pPr marL="114300" indent="0">
              <a:buNone/>
            </a:pPr>
            <a:endParaRPr lang="en-US" dirty="0"/>
          </a:p>
        </p:txBody>
      </p:sp>
    </p:spTree>
    <p:extLst>
      <p:ext uri="{BB962C8B-B14F-4D97-AF65-F5344CB8AC3E}">
        <p14:creationId xmlns:p14="http://schemas.microsoft.com/office/powerpoint/2010/main" val="3621851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How does UC use VPAT’s</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p:txBody>
          <a:bodyPr>
            <a:normAutofit/>
          </a:bodyPr>
          <a:lstStyle/>
          <a:p>
            <a:r>
              <a:rPr lang="en-US" dirty="0"/>
              <a:t>Guidance</a:t>
            </a:r>
          </a:p>
          <a:p>
            <a:pPr lvl="1"/>
            <a:r>
              <a:rPr lang="en-US" dirty="0"/>
              <a:t>Procurement</a:t>
            </a:r>
          </a:p>
          <a:p>
            <a:pPr lvl="1"/>
            <a:r>
              <a:rPr lang="en-US" dirty="0"/>
              <a:t>Testing</a:t>
            </a:r>
          </a:p>
          <a:p>
            <a:pPr lvl="1"/>
            <a:r>
              <a:rPr lang="en-US" dirty="0"/>
              <a:t>Temporary Accommodation Planning</a:t>
            </a:r>
          </a:p>
          <a:p>
            <a:r>
              <a:rPr lang="en-US" dirty="0"/>
              <a:t>Audit trail</a:t>
            </a:r>
          </a:p>
        </p:txBody>
      </p:sp>
    </p:spTree>
    <p:extLst>
      <p:ext uri="{BB962C8B-B14F-4D97-AF65-F5344CB8AC3E}">
        <p14:creationId xmlns:p14="http://schemas.microsoft.com/office/powerpoint/2010/main" val="1636973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What do we look for in a VPAT?</a:t>
            </a:r>
            <a:endParaRPr lang="en-US" sz="1600" dirty="0"/>
          </a:p>
        </p:txBody>
      </p:sp>
      <p:sp>
        <p:nvSpPr>
          <p:cNvPr id="5" name="Content Placeholder 4">
            <a:extLst>
              <a:ext uri="{FF2B5EF4-FFF2-40B4-BE49-F238E27FC236}">
                <a16:creationId xmlns:a16="http://schemas.microsoft.com/office/drawing/2014/main" id="{E1A21461-66F1-44FF-ADA0-74B98D88EADD}"/>
              </a:ext>
            </a:extLst>
          </p:cNvPr>
          <p:cNvSpPr>
            <a:spLocks noGrp="1"/>
          </p:cNvSpPr>
          <p:nvPr>
            <p:ph idx="1"/>
          </p:nvPr>
        </p:nvSpPr>
        <p:spPr>
          <a:xfrm>
            <a:off x="457200" y="1171575"/>
            <a:ext cx="8229600" cy="2857188"/>
          </a:xfrm>
        </p:spPr>
        <p:txBody>
          <a:bodyPr>
            <a:normAutofit/>
          </a:bodyPr>
          <a:lstStyle/>
          <a:p>
            <a:r>
              <a:rPr lang="en-US" dirty="0"/>
              <a:t>508 or WCAG 2.0+ AA+</a:t>
            </a:r>
          </a:p>
          <a:p>
            <a:r>
              <a:rPr lang="en-US" dirty="0"/>
              <a:t>Version – VPAT 2.3+</a:t>
            </a:r>
          </a:p>
          <a:p>
            <a:r>
              <a:rPr lang="en-US" dirty="0"/>
              <a:t>Accessibility contact</a:t>
            </a:r>
          </a:p>
          <a:p>
            <a:r>
              <a:rPr lang="en-US" dirty="0"/>
              <a:t>Recent completion date (&lt;12 months) </a:t>
            </a:r>
          </a:p>
          <a:p>
            <a:r>
              <a:rPr lang="en-US" dirty="0"/>
              <a:t>Detailed responses</a:t>
            </a:r>
          </a:p>
          <a:p>
            <a:endParaRPr lang="en-US" dirty="0"/>
          </a:p>
          <a:p>
            <a:endParaRPr lang="en-US" dirty="0"/>
          </a:p>
          <a:p>
            <a:endParaRPr lang="en-US" dirty="0"/>
          </a:p>
        </p:txBody>
      </p:sp>
    </p:spTree>
    <p:extLst>
      <p:ext uri="{BB962C8B-B14F-4D97-AF65-F5344CB8AC3E}">
        <p14:creationId xmlns:p14="http://schemas.microsoft.com/office/powerpoint/2010/main" val="2115661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VPAT Example</a:t>
            </a:r>
            <a:endParaRPr lang="en-US" sz="1600" dirty="0"/>
          </a:p>
        </p:txBody>
      </p:sp>
      <p:pic>
        <p:nvPicPr>
          <p:cNvPr id="6" name="Picture 5" descr="Screenshot of an the top section of an accessibility conformance report using a VPAT version 2.3.  Shows the title, version and product information.">
            <a:extLst>
              <a:ext uri="{FF2B5EF4-FFF2-40B4-BE49-F238E27FC236}">
                <a16:creationId xmlns:a16="http://schemas.microsoft.com/office/drawing/2014/main" id="{E32D1B41-C323-4CFC-BD30-257504906EBB}"/>
              </a:ext>
            </a:extLst>
          </p:cNvPr>
          <p:cNvPicPr>
            <a:picLocks noChangeAspect="1"/>
          </p:cNvPicPr>
          <p:nvPr/>
        </p:nvPicPr>
        <p:blipFill>
          <a:blip r:embed="rId3"/>
          <a:stretch>
            <a:fillRect/>
          </a:stretch>
        </p:blipFill>
        <p:spPr>
          <a:xfrm>
            <a:off x="1021759" y="1371778"/>
            <a:ext cx="3550241" cy="2741575"/>
          </a:xfrm>
          <a:prstGeom prst="rect">
            <a:avLst/>
          </a:prstGeom>
        </p:spPr>
      </p:pic>
      <p:pic>
        <p:nvPicPr>
          <p:cNvPr id="7" name="Picture 6" descr="Screenshot of an the middle section of an accessibility conformance report using a VPAT version 2.3.  Shows the terms and Table 1:  Success Criteria, Level A.">
            <a:extLst>
              <a:ext uri="{FF2B5EF4-FFF2-40B4-BE49-F238E27FC236}">
                <a16:creationId xmlns:a16="http://schemas.microsoft.com/office/drawing/2014/main" id="{C3FEBF73-7444-479F-999C-450FBF1D82BE}"/>
              </a:ext>
            </a:extLst>
          </p:cNvPr>
          <p:cNvPicPr>
            <a:picLocks noChangeAspect="1"/>
          </p:cNvPicPr>
          <p:nvPr/>
        </p:nvPicPr>
        <p:blipFill>
          <a:blip r:embed="rId4"/>
          <a:stretch>
            <a:fillRect/>
          </a:stretch>
        </p:blipFill>
        <p:spPr>
          <a:xfrm>
            <a:off x="4904183" y="1367834"/>
            <a:ext cx="3550240" cy="2745519"/>
          </a:xfrm>
          <a:prstGeom prst="rect">
            <a:avLst/>
          </a:prstGeom>
        </p:spPr>
      </p:pic>
    </p:spTree>
    <p:extLst>
      <p:ext uri="{BB962C8B-B14F-4D97-AF65-F5344CB8AC3E}">
        <p14:creationId xmlns:p14="http://schemas.microsoft.com/office/powerpoint/2010/main" val="535624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Housekeeping</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p:txBody>
          <a:bodyPr>
            <a:normAutofit fontScale="70000" lnSpcReduction="20000"/>
          </a:bodyPr>
          <a:lstStyle/>
          <a:p>
            <a:pPr fontAlgn="base"/>
            <a:r>
              <a:rPr lang="en-US" b="1" dirty="0"/>
              <a:t>ASL Interpreters: </a:t>
            </a:r>
            <a:r>
              <a:rPr lang="en-US" dirty="0"/>
              <a:t>This session has ASL interpreters.  Using the Side by Side view should allow for the best view.</a:t>
            </a:r>
            <a:endParaRPr lang="en-US" b="1" dirty="0"/>
          </a:p>
          <a:p>
            <a:pPr fontAlgn="base"/>
            <a:r>
              <a:rPr lang="en-US" b="1" dirty="0"/>
              <a:t>Closed Captions:</a:t>
            </a:r>
            <a:r>
              <a:rPr lang="en-US" dirty="0"/>
              <a:t>  Live transcript has been enabled for this session.  To view the captions please click on the arrow/caret next to the CC icon and select “View Subtitles”. </a:t>
            </a:r>
          </a:p>
          <a:p>
            <a:pPr fontAlgn="base"/>
            <a:r>
              <a:rPr lang="en-US" b="1" dirty="0"/>
              <a:t>Recorded Session:</a:t>
            </a:r>
            <a:r>
              <a:rPr lang="en-US" dirty="0"/>
              <a:t>  This presentation is being recorded and will be shared for future trainings.   </a:t>
            </a:r>
          </a:p>
          <a:p>
            <a:pPr fontAlgn="base"/>
            <a:r>
              <a:rPr lang="en-US" b="1" dirty="0"/>
              <a:t>Q&amp;A:</a:t>
            </a:r>
            <a:r>
              <a:rPr lang="en-US" dirty="0"/>
              <a:t>  For any questions you may have, please select the Q&amp;A icon in your menu bar and type your questions in the Q&amp;A panel.  Questions will be reviewed at the end of the session and answered as time allows.  </a:t>
            </a:r>
          </a:p>
        </p:txBody>
      </p:sp>
    </p:spTree>
    <p:extLst>
      <p:ext uri="{BB962C8B-B14F-4D97-AF65-F5344CB8AC3E}">
        <p14:creationId xmlns:p14="http://schemas.microsoft.com/office/powerpoint/2010/main" val="2000438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normAutofit fontScale="90000"/>
          </a:bodyPr>
          <a:lstStyle/>
          <a:p>
            <a:r>
              <a:rPr lang="en-US" dirty="0"/>
              <a:t>Accessibility Review Request Process</a:t>
            </a:r>
          </a:p>
        </p:txBody>
      </p:sp>
      <p:graphicFrame>
        <p:nvGraphicFramePr>
          <p:cNvPr id="6" name="Diagram 5" descr="Diagram showing the Accessibility Review Request Process.">
            <a:extLst>
              <a:ext uri="{FF2B5EF4-FFF2-40B4-BE49-F238E27FC236}">
                <a16:creationId xmlns:a16="http://schemas.microsoft.com/office/drawing/2014/main" id="{10DA2BA5-7CED-43F6-8CFF-82FE305EBCAD}"/>
              </a:ext>
            </a:extLst>
          </p:cNvPr>
          <p:cNvGraphicFramePr/>
          <p:nvPr>
            <p:extLst>
              <p:ext uri="{D42A27DB-BD31-4B8C-83A1-F6EECF244321}">
                <p14:modId xmlns:p14="http://schemas.microsoft.com/office/powerpoint/2010/main" val="789011959"/>
              </p:ext>
            </p:extLst>
          </p:nvPr>
        </p:nvGraphicFramePr>
        <p:xfrm>
          <a:off x="457200" y="356050"/>
          <a:ext cx="8314566" cy="4787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64522C21-4603-4D18-94BA-B44E746E52F3}"/>
              </a:ext>
            </a:extLst>
          </p:cNvPr>
          <p:cNvSpPr txBox="1"/>
          <p:nvPr/>
        </p:nvSpPr>
        <p:spPr>
          <a:xfrm>
            <a:off x="712287" y="3443800"/>
            <a:ext cx="8059479" cy="369332"/>
          </a:xfrm>
          <a:prstGeom prst="rect">
            <a:avLst/>
          </a:prstGeom>
          <a:noFill/>
        </p:spPr>
        <p:txBody>
          <a:bodyPr wrap="square" rtlCol="0">
            <a:spAutoFit/>
          </a:bodyPr>
          <a:lstStyle/>
          <a:p>
            <a:r>
              <a:rPr lang="en-US" dirty="0"/>
              <a:t>https://www.uc.edu/about/accessibility-network/purchasing/accessibility-review.html</a:t>
            </a:r>
          </a:p>
        </p:txBody>
      </p:sp>
    </p:spTree>
    <p:extLst>
      <p:ext uri="{BB962C8B-B14F-4D97-AF65-F5344CB8AC3E}">
        <p14:creationId xmlns:p14="http://schemas.microsoft.com/office/powerpoint/2010/main" val="39889537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normAutofit fontScale="90000"/>
          </a:bodyPr>
          <a:lstStyle/>
          <a:p>
            <a:r>
              <a:rPr lang="en-US" dirty="0"/>
              <a:t>Submit Accessibility Review Request</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a:xfrm>
            <a:off x="457200" y="1171575"/>
            <a:ext cx="8041758" cy="2857188"/>
          </a:xfrm>
        </p:spPr>
        <p:txBody>
          <a:bodyPr>
            <a:normAutofit/>
          </a:bodyPr>
          <a:lstStyle/>
          <a:p>
            <a:r>
              <a:rPr lang="en-US" dirty="0"/>
              <a:t>IT Service Portal</a:t>
            </a:r>
          </a:p>
          <a:p>
            <a:pPr lvl="1"/>
            <a:r>
              <a:rPr lang="en-US" dirty="0"/>
              <a:t>Service Catalog:  Accessibility Services, Accessibility Network</a:t>
            </a:r>
          </a:p>
          <a:p>
            <a:pPr lvl="1"/>
            <a:r>
              <a:rPr lang="en-US" dirty="0"/>
              <a:t>UC Accessibility Network website</a:t>
            </a:r>
          </a:p>
          <a:p>
            <a:pPr lvl="1"/>
            <a:r>
              <a:rPr lang="en-US" dirty="0"/>
              <a:t>UC Accessibility Network Intranet site</a:t>
            </a:r>
          </a:p>
        </p:txBody>
      </p:sp>
    </p:spTree>
    <p:extLst>
      <p:ext uri="{BB962C8B-B14F-4D97-AF65-F5344CB8AC3E}">
        <p14:creationId xmlns:p14="http://schemas.microsoft.com/office/powerpoint/2010/main" val="2843185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normAutofit/>
          </a:bodyPr>
          <a:lstStyle/>
          <a:p>
            <a:r>
              <a:rPr lang="en-US" sz="3000" dirty="0"/>
              <a:t>Accessibility Review Request Form Explained</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a:xfrm>
            <a:off x="457200" y="1171575"/>
            <a:ext cx="8041758" cy="2857188"/>
          </a:xfrm>
        </p:spPr>
        <p:txBody>
          <a:bodyPr>
            <a:normAutofit fontScale="70000" lnSpcReduction="20000"/>
          </a:bodyPr>
          <a:lstStyle/>
          <a:p>
            <a:r>
              <a:rPr lang="en-US" b="1" dirty="0"/>
              <a:t>Requested for:  </a:t>
            </a:r>
            <a:r>
              <a:rPr lang="en-US" dirty="0"/>
              <a:t>Purchasers should put the business owner’s name here.  The business owner will then be included in communications and meetings.</a:t>
            </a:r>
          </a:p>
          <a:p>
            <a:r>
              <a:rPr lang="en-US" b="1" dirty="0"/>
              <a:t>Type of asset to be reviewed:</a:t>
            </a:r>
          </a:p>
          <a:p>
            <a:pPr lvl="1"/>
            <a:r>
              <a:rPr lang="en-US" b="1" dirty="0"/>
              <a:t>Third Party Product: </a:t>
            </a:r>
            <a:r>
              <a:rPr lang="en-US" dirty="0"/>
              <a:t>Use this form to request a third party product review. This includes app and websites from any third party vendor.</a:t>
            </a:r>
          </a:p>
          <a:p>
            <a:pPr lvl="1"/>
            <a:r>
              <a:rPr lang="en-US" b="1" dirty="0"/>
              <a:t>Website or Webpage: </a:t>
            </a:r>
            <a:r>
              <a:rPr lang="en-US" dirty="0"/>
              <a:t>Use this form to request an accessibility scan for UC websites only. (This does not include third party apps or websites.)</a:t>
            </a:r>
          </a:p>
          <a:p>
            <a:pPr lvl="1"/>
            <a:r>
              <a:rPr lang="en-US" b="1" dirty="0"/>
              <a:t>Document: </a:t>
            </a:r>
            <a:r>
              <a:rPr lang="en-US" dirty="0"/>
              <a:t>Use this form to request assistance making a UC document accessible. (Example: PDF and Microsoft Office Documents)"</a:t>
            </a:r>
          </a:p>
        </p:txBody>
      </p:sp>
    </p:spTree>
    <p:extLst>
      <p:ext uri="{BB962C8B-B14F-4D97-AF65-F5344CB8AC3E}">
        <p14:creationId xmlns:p14="http://schemas.microsoft.com/office/powerpoint/2010/main" val="15551175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noAutofit/>
          </a:bodyPr>
          <a:lstStyle/>
          <a:p>
            <a:r>
              <a:rPr lang="en-US" sz="2600" dirty="0"/>
              <a:t>Accessibility Review Request Form Explained – cont.</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a:xfrm>
            <a:off x="457200" y="1171575"/>
            <a:ext cx="8041758" cy="2857188"/>
          </a:xfrm>
        </p:spPr>
        <p:txBody>
          <a:bodyPr>
            <a:normAutofit fontScale="92500" lnSpcReduction="20000"/>
          </a:bodyPr>
          <a:lstStyle/>
          <a:p>
            <a:r>
              <a:rPr lang="en-US" dirty="0"/>
              <a:t>PACE</a:t>
            </a:r>
          </a:p>
          <a:p>
            <a:r>
              <a:rPr lang="en-US" dirty="0"/>
              <a:t>Function of product</a:t>
            </a:r>
          </a:p>
          <a:p>
            <a:r>
              <a:rPr lang="en-US" dirty="0"/>
              <a:t>Who will have access (audience)</a:t>
            </a:r>
          </a:p>
          <a:p>
            <a:r>
              <a:rPr lang="en-US" dirty="0"/>
              <a:t>Number of users</a:t>
            </a:r>
          </a:p>
          <a:p>
            <a:r>
              <a:rPr lang="en-US" dirty="0"/>
              <a:t>Integrated/embedded on UC website</a:t>
            </a:r>
          </a:p>
          <a:p>
            <a:r>
              <a:rPr lang="en-US" dirty="0"/>
              <a:t>Description</a:t>
            </a:r>
          </a:p>
          <a:p>
            <a:endParaRPr lang="en-US" dirty="0"/>
          </a:p>
          <a:p>
            <a:endParaRPr lang="en-US" dirty="0"/>
          </a:p>
        </p:txBody>
      </p:sp>
    </p:spTree>
    <p:extLst>
      <p:ext uri="{BB962C8B-B14F-4D97-AF65-F5344CB8AC3E}">
        <p14:creationId xmlns:p14="http://schemas.microsoft.com/office/powerpoint/2010/main" val="3417725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Accessibility Review</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p:txBody>
          <a:bodyPr/>
          <a:lstStyle/>
          <a:p>
            <a:r>
              <a:rPr lang="en-US" dirty="0"/>
              <a:t>Risk Assessment</a:t>
            </a:r>
          </a:p>
          <a:p>
            <a:pPr lvl="1"/>
            <a:r>
              <a:rPr lang="en-US" dirty="0"/>
              <a:t>Low, Medium, High</a:t>
            </a:r>
          </a:p>
          <a:p>
            <a:r>
              <a:rPr lang="en-US" dirty="0"/>
              <a:t>VPAT Review</a:t>
            </a:r>
          </a:p>
          <a:p>
            <a:r>
              <a:rPr lang="en-US" dirty="0"/>
              <a:t>Feedback</a:t>
            </a:r>
          </a:p>
          <a:p>
            <a:pPr lvl="1"/>
            <a:r>
              <a:rPr lang="en-US" dirty="0"/>
              <a:t>Next steps</a:t>
            </a:r>
          </a:p>
        </p:txBody>
      </p:sp>
    </p:spTree>
    <p:extLst>
      <p:ext uri="{BB962C8B-B14F-4D97-AF65-F5344CB8AC3E}">
        <p14:creationId xmlns:p14="http://schemas.microsoft.com/office/powerpoint/2010/main" val="2766072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Feedback</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a:xfrm>
            <a:off x="457199" y="1171575"/>
            <a:ext cx="8229599" cy="3258658"/>
          </a:xfrm>
        </p:spPr>
        <p:txBody>
          <a:bodyPr>
            <a:normAutofit/>
          </a:bodyPr>
          <a:lstStyle/>
          <a:p>
            <a:r>
              <a:rPr lang="en-US" sz="3200" dirty="0"/>
              <a:t>Typically, within 5 business days</a:t>
            </a:r>
          </a:p>
          <a:p>
            <a:r>
              <a:rPr lang="en-US" sz="3200" dirty="0"/>
              <a:t>Email sent through IT Service Portal</a:t>
            </a:r>
          </a:p>
          <a:p>
            <a:r>
              <a:rPr lang="en-US" sz="3200" dirty="0"/>
              <a:t>Decision, responsibilities and next steps</a:t>
            </a:r>
          </a:p>
          <a:p>
            <a:r>
              <a:rPr lang="en-US" sz="3200" dirty="0"/>
              <a:t>Blockers and/or Barriers found in VPAT</a:t>
            </a:r>
          </a:p>
          <a:p>
            <a:pPr marL="114300" indent="0">
              <a:buNone/>
            </a:pPr>
            <a:endParaRPr lang="en-US" dirty="0"/>
          </a:p>
        </p:txBody>
      </p:sp>
    </p:spTree>
    <p:extLst>
      <p:ext uri="{BB962C8B-B14F-4D97-AF65-F5344CB8AC3E}">
        <p14:creationId xmlns:p14="http://schemas.microsoft.com/office/powerpoint/2010/main" val="3313910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Example Feedback Email</a:t>
            </a:r>
          </a:p>
        </p:txBody>
      </p:sp>
      <p:sp>
        <p:nvSpPr>
          <p:cNvPr id="3" name="TextBox 2">
            <a:extLst>
              <a:ext uri="{FF2B5EF4-FFF2-40B4-BE49-F238E27FC236}">
                <a16:creationId xmlns:a16="http://schemas.microsoft.com/office/drawing/2014/main" id="{E5F8B5B6-0077-4B09-A58A-7B210B2D6DB9}"/>
              </a:ext>
            </a:extLst>
          </p:cNvPr>
          <p:cNvSpPr txBox="1"/>
          <p:nvPr/>
        </p:nvSpPr>
        <p:spPr>
          <a:xfrm>
            <a:off x="457200" y="1171575"/>
            <a:ext cx="8530856" cy="2800767"/>
          </a:xfrm>
          <a:prstGeom prst="rect">
            <a:avLst/>
          </a:prstGeom>
          <a:noFill/>
        </p:spPr>
        <p:txBody>
          <a:bodyPr wrap="square" rtlCol="0">
            <a:spAutoFit/>
          </a:bodyPr>
          <a:lstStyle/>
          <a:p>
            <a:r>
              <a:rPr lang="en-US" sz="1100" dirty="0"/>
              <a:t>The Accessibility Conformance Committee has reviewed this request and determined that additional testing will need to be performed to provide information and the best guidance for purchase and/or use of this product in the fulfillment of equal access.</a:t>
            </a:r>
          </a:p>
          <a:p>
            <a:endParaRPr lang="en-US" sz="1100" dirty="0"/>
          </a:p>
          <a:p>
            <a:r>
              <a:rPr lang="en-US" sz="1100" dirty="0"/>
              <a:t>It is important to note that ability status of any person (</a:t>
            </a:r>
            <a:r>
              <a:rPr lang="en-US" sz="1100" dirty="0" err="1"/>
              <a:t>ie</a:t>
            </a:r>
            <a:r>
              <a:rPr lang="en-US" sz="1100" dirty="0"/>
              <a:t>: students, staff and faculty) may not be required to be disclosed and is not static, and as such, when you purchase a product that has known barriers to accessibility you are taking somewhat of a risk. Should you hire someone who needs to use this product who does have a disability or should someone who works/studies at the university now become disabled, the office requiring the use of this product would be responsible for ensuring that they can still do their work and accessibility issues would need to be addressed at that time.</a:t>
            </a:r>
          </a:p>
          <a:p>
            <a:endParaRPr lang="en-US" sz="1100" dirty="0"/>
          </a:p>
          <a:p>
            <a:r>
              <a:rPr lang="en-US" sz="1100" dirty="0"/>
              <a:t>If you have additional questions about this review or your next steps, please contact Nakia Keathley.</a:t>
            </a:r>
          </a:p>
          <a:p>
            <a:endParaRPr lang="en-US" sz="1100" dirty="0"/>
          </a:p>
          <a:p>
            <a:r>
              <a:rPr lang="en-US" sz="1100" b="1" dirty="0"/>
              <a:t>Next Steps</a:t>
            </a:r>
          </a:p>
          <a:p>
            <a:pPr marL="285750" indent="-285750">
              <a:buFont typeface="Arial" panose="020B0604020202020204" pitchFamily="34" charset="0"/>
              <a:buChar char="•"/>
            </a:pPr>
            <a:r>
              <a:rPr lang="en-US" sz="1100" dirty="0"/>
              <a:t>The Accessibility Network (AN) will perform an automated scan and a full manual accessibility test of the product.</a:t>
            </a:r>
          </a:p>
          <a:p>
            <a:pPr marL="742950" lvl="1" indent="-285750">
              <a:buFont typeface="Arial" panose="020B0604020202020204" pitchFamily="34" charset="0"/>
              <a:buChar char="•"/>
            </a:pPr>
            <a:r>
              <a:rPr lang="en-US" sz="1100" dirty="0"/>
              <a:t>You will receive a meeting request where we will give you more information on what to expect and timeline.</a:t>
            </a:r>
          </a:p>
          <a:p>
            <a:pPr marL="742950" lvl="1" indent="-285750">
              <a:buFont typeface="Arial" panose="020B0604020202020204" pitchFamily="34" charset="0"/>
              <a:buChar char="•"/>
            </a:pPr>
            <a:r>
              <a:rPr lang="en-US" sz="1100" dirty="0"/>
              <a:t>The AN will provide a summary and full report on our findings during the automated and manual accessibility testing.</a:t>
            </a:r>
          </a:p>
          <a:p>
            <a:pPr marL="742950" lvl="1" indent="-285750">
              <a:buFont typeface="Arial" panose="020B0604020202020204" pitchFamily="34" charset="0"/>
              <a:buChar char="•"/>
            </a:pPr>
            <a:r>
              <a:rPr lang="en-US" sz="1100" dirty="0"/>
              <a:t>If blockers or significant barriers are found we will work with you to put together an access plan to ensure fulfillment of equal access.</a:t>
            </a:r>
          </a:p>
          <a:p>
            <a:pPr marL="285750" indent="-285750">
              <a:buFont typeface="Arial" panose="020B0604020202020204" pitchFamily="34" charset="0"/>
              <a:buChar char="•"/>
            </a:pPr>
            <a:r>
              <a:rPr lang="en-US" sz="1100" dirty="0"/>
              <a:t>Recommended: Work with Office of General Counsel to include accessibility language within your contract.</a:t>
            </a:r>
          </a:p>
        </p:txBody>
      </p:sp>
      <p:grpSp>
        <p:nvGrpSpPr>
          <p:cNvPr id="19" name="Group 18" descr="Highlights of areas of the example feedback email.  Highlights the decision (first paragraph), responsibility (second paragraph) and next steps (bullet points).">
            <a:extLst>
              <a:ext uri="{FF2B5EF4-FFF2-40B4-BE49-F238E27FC236}">
                <a16:creationId xmlns:a16="http://schemas.microsoft.com/office/drawing/2014/main" id="{5EFD8CE8-E503-43F9-BB7B-7688E9B4E6F1}"/>
              </a:ext>
            </a:extLst>
          </p:cNvPr>
          <p:cNvGrpSpPr/>
          <p:nvPr/>
        </p:nvGrpSpPr>
        <p:grpSpPr>
          <a:xfrm>
            <a:off x="287079" y="227075"/>
            <a:ext cx="8623004" cy="2878615"/>
            <a:chOff x="287079" y="227075"/>
            <a:chExt cx="8623004" cy="2878615"/>
          </a:xfrm>
        </p:grpSpPr>
        <p:sp>
          <p:nvSpPr>
            <p:cNvPr id="7" name="Rectangle 6">
              <a:extLst>
                <a:ext uri="{FF2B5EF4-FFF2-40B4-BE49-F238E27FC236}">
                  <a16:creationId xmlns:a16="http://schemas.microsoft.com/office/drawing/2014/main" id="{C0CD10FD-D82A-4AB1-9170-2D30585479A3}"/>
                </a:ext>
              </a:extLst>
            </p:cNvPr>
            <p:cNvSpPr/>
            <p:nvPr/>
          </p:nvSpPr>
          <p:spPr>
            <a:xfrm>
              <a:off x="4635796" y="1157399"/>
              <a:ext cx="3423684" cy="302806"/>
            </a:xfrm>
            <a:prstGeom prst="rect">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72401D2C-4268-4DBE-A6B1-2D651FF0DECE}"/>
                </a:ext>
              </a:extLst>
            </p:cNvPr>
            <p:cNvCxnSpPr/>
            <p:nvPr/>
          </p:nvCxnSpPr>
          <p:spPr>
            <a:xfrm>
              <a:off x="7052930" y="595423"/>
              <a:ext cx="0" cy="488902"/>
            </a:xfrm>
            <a:prstGeom prst="straightConnector1">
              <a:avLst/>
            </a:prstGeom>
            <a:ln>
              <a:solidFill>
                <a:srgbClr val="E00122"/>
              </a:solidFill>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22DBBB29-6D39-4C9B-81C3-F03D09624CB7}"/>
                </a:ext>
              </a:extLst>
            </p:cNvPr>
            <p:cNvSpPr txBox="1"/>
            <p:nvPr/>
          </p:nvSpPr>
          <p:spPr>
            <a:xfrm>
              <a:off x="6422064" y="227075"/>
              <a:ext cx="1403498" cy="368348"/>
            </a:xfrm>
            <a:prstGeom prst="rect">
              <a:avLst/>
            </a:prstGeom>
            <a:noFill/>
            <a:ln w="31750">
              <a:solidFill>
                <a:srgbClr val="C00000"/>
              </a:solidFill>
            </a:ln>
          </p:spPr>
          <p:txBody>
            <a:bodyPr wrap="square" rtlCol="0">
              <a:spAutoFit/>
            </a:bodyPr>
            <a:lstStyle/>
            <a:p>
              <a:pPr algn="ctr"/>
              <a:r>
                <a:rPr lang="en-US" dirty="0"/>
                <a:t>Decision</a:t>
              </a:r>
            </a:p>
          </p:txBody>
        </p:sp>
        <p:sp>
          <p:nvSpPr>
            <p:cNvPr id="13" name="TextBox 12">
              <a:extLst>
                <a:ext uri="{FF2B5EF4-FFF2-40B4-BE49-F238E27FC236}">
                  <a16:creationId xmlns:a16="http://schemas.microsoft.com/office/drawing/2014/main" id="{9DA9C711-D4E9-44AA-9888-62183CDB969A}"/>
                </a:ext>
              </a:extLst>
            </p:cNvPr>
            <p:cNvSpPr txBox="1"/>
            <p:nvPr/>
          </p:nvSpPr>
          <p:spPr>
            <a:xfrm>
              <a:off x="7357730" y="2584955"/>
              <a:ext cx="1552353" cy="369332"/>
            </a:xfrm>
            <a:prstGeom prst="rect">
              <a:avLst/>
            </a:prstGeom>
            <a:noFill/>
            <a:ln w="31750">
              <a:solidFill>
                <a:srgbClr val="C00000"/>
              </a:solidFill>
            </a:ln>
          </p:spPr>
          <p:txBody>
            <a:bodyPr wrap="square" rtlCol="0">
              <a:spAutoFit/>
            </a:bodyPr>
            <a:lstStyle/>
            <a:p>
              <a:pPr algn="ctr"/>
              <a:r>
                <a:rPr lang="en-US" dirty="0"/>
                <a:t>Responsibility</a:t>
              </a:r>
            </a:p>
          </p:txBody>
        </p:sp>
        <p:cxnSp>
          <p:nvCxnSpPr>
            <p:cNvPr id="14" name="Straight Arrow Connector 13">
              <a:extLst>
                <a:ext uri="{FF2B5EF4-FFF2-40B4-BE49-F238E27FC236}">
                  <a16:creationId xmlns:a16="http://schemas.microsoft.com/office/drawing/2014/main" id="{38B78212-AAAC-4F45-86A9-33F362B96BDC}"/>
                </a:ext>
              </a:extLst>
            </p:cNvPr>
            <p:cNvCxnSpPr>
              <a:cxnSpLocks/>
            </p:cNvCxnSpPr>
            <p:nvPr/>
          </p:nvCxnSpPr>
          <p:spPr>
            <a:xfrm flipH="1" flipV="1">
              <a:off x="7074197" y="2392566"/>
              <a:ext cx="283534" cy="384778"/>
            </a:xfrm>
            <a:prstGeom prst="straightConnector1">
              <a:avLst/>
            </a:prstGeom>
            <a:ln>
              <a:solidFill>
                <a:srgbClr val="E00122"/>
              </a:solidFill>
              <a:tailEnd type="triangle"/>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a16="http://schemas.microsoft.com/office/drawing/2014/main" id="{3116A821-7D74-406D-9031-4EAFC2DB9E20}"/>
                </a:ext>
              </a:extLst>
            </p:cNvPr>
            <p:cNvSpPr/>
            <p:nvPr/>
          </p:nvSpPr>
          <p:spPr>
            <a:xfrm>
              <a:off x="287079" y="2802884"/>
              <a:ext cx="1010093" cy="302806"/>
            </a:xfrm>
            <a:prstGeom prst="rect">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30491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Decision</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a:xfrm>
            <a:off x="457199" y="1171575"/>
            <a:ext cx="8229599" cy="3258658"/>
          </a:xfrm>
        </p:spPr>
        <p:txBody>
          <a:bodyPr>
            <a:normAutofit/>
          </a:bodyPr>
          <a:lstStyle/>
          <a:p>
            <a:r>
              <a:rPr lang="en-US" sz="3200" dirty="0"/>
              <a:t>Need more information</a:t>
            </a:r>
          </a:p>
          <a:p>
            <a:r>
              <a:rPr lang="en-US" sz="3200" dirty="0"/>
              <a:t>Accessibility testing not required</a:t>
            </a:r>
          </a:p>
          <a:p>
            <a:r>
              <a:rPr lang="en-US" sz="3200" dirty="0"/>
              <a:t>Accessibility testing required</a:t>
            </a:r>
          </a:p>
          <a:p>
            <a:pPr marL="114300" indent="0">
              <a:buNone/>
            </a:pPr>
            <a:endParaRPr lang="en-US" dirty="0"/>
          </a:p>
        </p:txBody>
      </p:sp>
    </p:spTree>
    <p:extLst>
      <p:ext uri="{BB962C8B-B14F-4D97-AF65-F5344CB8AC3E}">
        <p14:creationId xmlns:p14="http://schemas.microsoft.com/office/powerpoint/2010/main" val="39757340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Next Steps</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a:xfrm>
            <a:off x="457199" y="1171575"/>
            <a:ext cx="8229599" cy="3258658"/>
          </a:xfrm>
        </p:spPr>
        <p:txBody>
          <a:bodyPr>
            <a:normAutofit/>
          </a:bodyPr>
          <a:lstStyle/>
          <a:p>
            <a:r>
              <a:rPr lang="en-US" sz="3200" dirty="0"/>
              <a:t>Communication plan</a:t>
            </a:r>
          </a:p>
          <a:p>
            <a:r>
              <a:rPr lang="en-US" sz="3200" dirty="0"/>
              <a:t>Testing plan</a:t>
            </a:r>
          </a:p>
          <a:p>
            <a:r>
              <a:rPr lang="en-US" sz="3200" dirty="0"/>
              <a:t>Accessibility rider for contract</a:t>
            </a:r>
          </a:p>
          <a:p>
            <a:r>
              <a:rPr lang="en-US" sz="3200" dirty="0"/>
              <a:t>Contract renewal</a:t>
            </a:r>
          </a:p>
          <a:p>
            <a:pPr marL="114300" indent="0">
              <a:buNone/>
            </a:pPr>
            <a:endParaRPr lang="en-US" dirty="0"/>
          </a:p>
        </p:txBody>
      </p:sp>
    </p:spTree>
    <p:extLst>
      <p:ext uri="{BB962C8B-B14F-4D97-AF65-F5344CB8AC3E}">
        <p14:creationId xmlns:p14="http://schemas.microsoft.com/office/powerpoint/2010/main" val="21300413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Accessibility Test Process</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p:txBody>
          <a:bodyPr/>
          <a:lstStyle/>
          <a:p>
            <a:r>
              <a:rPr lang="en-US" dirty="0"/>
              <a:t>Kick off call</a:t>
            </a:r>
          </a:p>
          <a:p>
            <a:r>
              <a:rPr lang="en-US" dirty="0"/>
              <a:t>Accessibility testing*</a:t>
            </a:r>
          </a:p>
          <a:p>
            <a:r>
              <a:rPr lang="en-US" dirty="0"/>
              <a:t>Results review</a:t>
            </a:r>
          </a:p>
          <a:p>
            <a:r>
              <a:rPr lang="en-US" dirty="0"/>
              <a:t>Accommodation planning</a:t>
            </a:r>
          </a:p>
          <a:p>
            <a:pPr marL="114300" indent="0">
              <a:buNone/>
            </a:pPr>
            <a:r>
              <a:rPr lang="en-US" sz="1600" dirty="0"/>
              <a:t>*Accessibility Network only</a:t>
            </a:r>
          </a:p>
        </p:txBody>
      </p:sp>
    </p:spTree>
    <p:extLst>
      <p:ext uri="{BB962C8B-B14F-4D97-AF65-F5344CB8AC3E}">
        <p14:creationId xmlns:p14="http://schemas.microsoft.com/office/powerpoint/2010/main" val="2102232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BDDD2-7266-4392-B3C9-B1307D4380A0}"/>
              </a:ext>
            </a:extLst>
          </p:cNvPr>
          <p:cNvSpPr>
            <a:spLocks noGrp="1"/>
          </p:cNvSpPr>
          <p:nvPr>
            <p:ph type="title"/>
          </p:nvPr>
        </p:nvSpPr>
        <p:spPr/>
        <p:txBody>
          <a:bodyPr/>
          <a:lstStyle/>
          <a:p>
            <a:r>
              <a:rPr lang="en-US" dirty="0"/>
              <a:t>Learning Outcomes</a:t>
            </a:r>
          </a:p>
        </p:txBody>
      </p:sp>
      <p:sp>
        <p:nvSpPr>
          <p:cNvPr id="3" name="Content Placeholder 2">
            <a:extLst>
              <a:ext uri="{FF2B5EF4-FFF2-40B4-BE49-F238E27FC236}">
                <a16:creationId xmlns:a16="http://schemas.microsoft.com/office/drawing/2014/main" id="{16FAF9FF-20F5-4822-9855-C81F0C568E44}"/>
              </a:ext>
            </a:extLst>
          </p:cNvPr>
          <p:cNvSpPr>
            <a:spLocks noGrp="1"/>
          </p:cNvSpPr>
          <p:nvPr>
            <p:ph idx="1"/>
          </p:nvPr>
        </p:nvSpPr>
        <p:spPr/>
        <p:txBody>
          <a:bodyPr/>
          <a:lstStyle/>
          <a:p>
            <a:r>
              <a:rPr lang="en-US" dirty="0"/>
              <a:t>Learn why accessibility is important for third party EIT purchases.</a:t>
            </a:r>
          </a:p>
          <a:p>
            <a:r>
              <a:rPr lang="en-US" dirty="0"/>
              <a:t>Understand what an ACR and a VPAT are and their purpose at UC.</a:t>
            </a:r>
          </a:p>
          <a:p>
            <a:r>
              <a:rPr lang="en-US" dirty="0"/>
              <a:t>Know what to expect during the accessibility review process.</a:t>
            </a:r>
          </a:p>
          <a:p>
            <a:endParaRPr lang="en-US" dirty="0"/>
          </a:p>
        </p:txBody>
      </p:sp>
    </p:spTree>
    <p:extLst>
      <p:ext uri="{BB962C8B-B14F-4D97-AF65-F5344CB8AC3E}">
        <p14:creationId xmlns:p14="http://schemas.microsoft.com/office/powerpoint/2010/main" val="1339432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Kick Off</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a:xfrm>
            <a:off x="457201" y="1171575"/>
            <a:ext cx="6008912" cy="2857188"/>
          </a:xfrm>
        </p:spPr>
        <p:txBody>
          <a:bodyPr>
            <a:normAutofit fontScale="62500" lnSpcReduction="20000"/>
          </a:bodyPr>
          <a:lstStyle/>
          <a:p>
            <a:r>
              <a:rPr lang="en-US" dirty="0"/>
              <a:t>Purpose:  Gather all information needed to perform a test.  </a:t>
            </a:r>
          </a:p>
          <a:p>
            <a:pPr lvl="1"/>
            <a:r>
              <a:rPr lang="en-US" dirty="0"/>
              <a:t>Tester access</a:t>
            </a:r>
          </a:p>
          <a:p>
            <a:pPr lvl="1"/>
            <a:r>
              <a:rPr lang="en-US" dirty="0"/>
              <a:t>Demo of product</a:t>
            </a:r>
          </a:p>
          <a:p>
            <a:pPr lvl="1"/>
            <a:r>
              <a:rPr lang="en-US" dirty="0"/>
              <a:t>Scope defined</a:t>
            </a:r>
          </a:p>
          <a:p>
            <a:r>
              <a:rPr lang="en-US" dirty="0"/>
              <a:t>Attendees</a:t>
            </a:r>
          </a:p>
          <a:p>
            <a:pPr lvl="1"/>
            <a:r>
              <a:rPr lang="en-US" dirty="0"/>
              <a:t>Business owner:  can answer how to get access and provide a demo.  Buyer/purchaser typically will not be able to answer these questions.</a:t>
            </a:r>
          </a:p>
          <a:p>
            <a:pPr lvl="1"/>
            <a:r>
              <a:rPr lang="en-US" dirty="0"/>
              <a:t>Vendor:  recommended but optional</a:t>
            </a:r>
          </a:p>
          <a:p>
            <a:pPr lvl="1"/>
            <a:r>
              <a:rPr lang="en-US" dirty="0"/>
              <a:t>Accessibility Network:  QA team member and program manager</a:t>
            </a:r>
          </a:p>
        </p:txBody>
      </p:sp>
      <p:sp>
        <p:nvSpPr>
          <p:cNvPr id="4" name="Content Placeholder 4">
            <a:extLst>
              <a:ext uri="{FF2B5EF4-FFF2-40B4-BE49-F238E27FC236}">
                <a16:creationId xmlns:a16="http://schemas.microsoft.com/office/drawing/2014/main" id="{2BF54275-65A3-4D1F-9E95-D6059BD72189}"/>
              </a:ext>
            </a:extLst>
          </p:cNvPr>
          <p:cNvSpPr txBox="1">
            <a:spLocks/>
          </p:cNvSpPr>
          <p:nvPr/>
        </p:nvSpPr>
        <p:spPr>
          <a:xfrm>
            <a:off x="6466113" y="1171575"/>
            <a:ext cx="2220685" cy="2857188"/>
          </a:xfrm>
          <a:prstGeom prst="rect">
            <a:avLst/>
          </a:prstGeom>
        </p:spPr>
        <p:txBody>
          <a:bodyPr vert="horz" lIns="91440" tIns="45720" rIns="91440" bIns="45720" rtlCol="0">
            <a:normAutofit fontScale="85000" lnSpcReduction="20000"/>
          </a:bodyPr>
          <a:lstStyle>
            <a:lvl1pPr marL="342900" indent="-228600" algn="l" defTabSz="457200" rtl="0" eaLnBrk="1" latinLnBrk="0" hangingPunct="1">
              <a:lnSpc>
                <a:spcPct val="90000"/>
              </a:lnSpc>
              <a:spcBef>
                <a:spcPts val="0"/>
              </a:spcBef>
              <a:spcAft>
                <a:spcPts val="1200"/>
              </a:spcAft>
              <a:buClr>
                <a:srgbClr val="E00122"/>
              </a:buClr>
              <a:buFont typeface="Arial"/>
              <a:buChar char="•"/>
              <a:defRPr sz="2800" kern="1200">
                <a:solidFill>
                  <a:schemeClr val="tx1"/>
                </a:solidFill>
                <a:latin typeface="+mn-lt"/>
                <a:ea typeface="+mn-ea"/>
                <a:cs typeface="+mn-cs"/>
              </a:defRPr>
            </a:lvl1pPr>
            <a:lvl2pPr marL="742950" indent="-285750" algn="l" defTabSz="457200" rtl="0" eaLnBrk="1" latinLnBrk="0" hangingPunct="1">
              <a:lnSpc>
                <a:spcPct val="90000"/>
              </a:lnSpc>
              <a:spcBef>
                <a:spcPts val="0"/>
              </a:spcBef>
              <a:spcAft>
                <a:spcPts val="1200"/>
              </a:spcAft>
              <a:buClr>
                <a:srgbClr val="E00122"/>
              </a:buClr>
              <a:buFont typeface="Arial"/>
              <a:buChar char="–"/>
              <a:defRPr sz="2400" kern="1200">
                <a:solidFill>
                  <a:schemeClr val="tx1"/>
                </a:solidFill>
                <a:latin typeface="+mn-lt"/>
                <a:ea typeface="+mn-ea"/>
                <a:cs typeface="+mn-cs"/>
              </a:defRPr>
            </a:lvl2pPr>
            <a:lvl3pPr marL="1143000" indent="-171450" algn="l" defTabSz="457200" rtl="0" eaLnBrk="1" latinLnBrk="0" hangingPunct="1">
              <a:lnSpc>
                <a:spcPct val="90000"/>
              </a:lnSpc>
              <a:spcBef>
                <a:spcPts val="0"/>
              </a:spcBef>
              <a:spcAft>
                <a:spcPts val="1200"/>
              </a:spcAft>
              <a:buClr>
                <a:srgbClr val="E00122"/>
              </a:buClr>
              <a:buFont typeface="Arial"/>
              <a:buChar char="•"/>
              <a:defRPr sz="2000" kern="1200">
                <a:solidFill>
                  <a:schemeClr val="tx1"/>
                </a:solidFill>
                <a:latin typeface="+mn-lt"/>
                <a:ea typeface="+mn-ea"/>
                <a:cs typeface="+mn-cs"/>
              </a:defRPr>
            </a:lvl3pPr>
            <a:lvl4pPr marL="1600200" indent="-228600" algn="l" defTabSz="457200" rtl="0" eaLnBrk="1" latinLnBrk="0" hangingPunct="1">
              <a:lnSpc>
                <a:spcPct val="90000"/>
              </a:lnSpc>
              <a:spcBef>
                <a:spcPts val="0"/>
              </a:spcBef>
              <a:spcAft>
                <a:spcPts val="1200"/>
              </a:spcAft>
              <a:buClr>
                <a:srgbClr val="E00122"/>
              </a:buClr>
              <a:buFont typeface="Arial"/>
              <a:buChar char="–"/>
              <a:defRPr sz="1800" kern="1200">
                <a:solidFill>
                  <a:schemeClr val="tx1"/>
                </a:solidFill>
                <a:latin typeface="+mn-lt"/>
                <a:ea typeface="+mn-ea"/>
                <a:cs typeface="+mn-cs"/>
              </a:defRPr>
            </a:lvl4pPr>
            <a:lvl5pPr marL="1943100" indent="-165100" algn="l" defTabSz="457200" rtl="0" eaLnBrk="1" latinLnBrk="0" hangingPunct="1">
              <a:lnSpc>
                <a:spcPct val="90000"/>
              </a:lnSpc>
              <a:spcBef>
                <a:spcPts val="0"/>
              </a:spcBef>
              <a:spcAft>
                <a:spcPts val="1200"/>
              </a:spcAft>
              <a:buClr>
                <a:srgbClr val="E0012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0">
              <a:buNone/>
            </a:pPr>
            <a:r>
              <a:rPr lang="en-US" dirty="0"/>
              <a:t>Good to know</a:t>
            </a:r>
          </a:p>
          <a:p>
            <a:r>
              <a:rPr lang="en-US" dirty="0"/>
              <a:t>Always recorded</a:t>
            </a:r>
          </a:p>
          <a:p>
            <a:r>
              <a:rPr lang="en-US" dirty="0"/>
              <a:t>30 – 60 minutes</a:t>
            </a:r>
          </a:p>
          <a:p>
            <a:r>
              <a:rPr lang="en-US" dirty="0"/>
              <a:t>Accessibility Network will schedule</a:t>
            </a:r>
          </a:p>
        </p:txBody>
      </p:sp>
    </p:spTree>
    <p:extLst>
      <p:ext uri="{BB962C8B-B14F-4D97-AF65-F5344CB8AC3E}">
        <p14:creationId xmlns:p14="http://schemas.microsoft.com/office/powerpoint/2010/main" val="1547153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Accessibility Test</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a:xfrm>
            <a:off x="457200" y="1171574"/>
            <a:ext cx="8229599" cy="1139235"/>
          </a:xfrm>
        </p:spPr>
        <p:txBody>
          <a:bodyPr>
            <a:normAutofit fontScale="92500" lnSpcReduction="20000"/>
          </a:bodyPr>
          <a:lstStyle/>
          <a:p>
            <a:pPr marL="114300" indent="0">
              <a:buNone/>
            </a:pPr>
            <a:r>
              <a:rPr lang="en-US" dirty="0"/>
              <a:t>A full accessibility test consists of two types of tests, automated and manual. Each test is critical to identify any accessibility barriers within the product.</a:t>
            </a:r>
            <a:endParaRPr lang="en-US" b="1" dirty="0"/>
          </a:p>
          <a:p>
            <a:pPr marL="114300" indent="0">
              <a:buNone/>
            </a:pPr>
            <a:endParaRPr lang="en-US" dirty="0"/>
          </a:p>
        </p:txBody>
      </p:sp>
      <p:sp>
        <p:nvSpPr>
          <p:cNvPr id="6" name="Content Placeholder 4">
            <a:extLst>
              <a:ext uri="{FF2B5EF4-FFF2-40B4-BE49-F238E27FC236}">
                <a16:creationId xmlns:a16="http://schemas.microsoft.com/office/drawing/2014/main" id="{F0392B52-406C-4769-91CD-A29997317061}"/>
              </a:ext>
            </a:extLst>
          </p:cNvPr>
          <p:cNvSpPr txBox="1">
            <a:spLocks/>
          </p:cNvSpPr>
          <p:nvPr/>
        </p:nvSpPr>
        <p:spPr>
          <a:xfrm>
            <a:off x="457202" y="2291732"/>
            <a:ext cx="3037366" cy="1676845"/>
          </a:xfrm>
          <a:prstGeom prst="rect">
            <a:avLst/>
          </a:prstGeom>
        </p:spPr>
        <p:txBody>
          <a:bodyPr vert="horz" lIns="91440" tIns="45720" rIns="91440" bIns="45720" rtlCol="0">
            <a:normAutofit fontScale="70000" lnSpcReduction="20000"/>
          </a:bodyPr>
          <a:lstStyle>
            <a:lvl1pPr marL="342900" indent="-228600" algn="l" defTabSz="457200" rtl="0" eaLnBrk="1" latinLnBrk="0" hangingPunct="1">
              <a:lnSpc>
                <a:spcPct val="90000"/>
              </a:lnSpc>
              <a:spcBef>
                <a:spcPts val="0"/>
              </a:spcBef>
              <a:spcAft>
                <a:spcPts val="1200"/>
              </a:spcAft>
              <a:buClr>
                <a:srgbClr val="E00122"/>
              </a:buClr>
              <a:buFont typeface="Arial"/>
              <a:buChar char="•"/>
              <a:defRPr sz="2800" kern="1200">
                <a:solidFill>
                  <a:schemeClr val="tx1"/>
                </a:solidFill>
                <a:latin typeface="+mn-lt"/>
                <a:ea typeface="+mn-ea"/>
                <a:cs typeface="+mn-cs"/>
              </a:defRPr>
            </a:lvl1pPr>
            <a:lvl2pPr marL="742950" indent="-285750" algn="l" defTabSz="457200" rtl="0" eaLnBrk="1" latinLnBrk="0" hangingPunct="1">
              <a:lnSpc>
                <a:spcPct val="90000"/>
              </a:lnSpc>
              <a:spcBef>
                <a:spcPts val="0"/>
              </a:spcBef>
              <a:spcAft>
                <a:spcPts val="1200"/>
              </a:spcAft>
              <a:buClr>
                <a:srgbClr val="E00122"/>
              </a:buClr>
              <a:buFont typeface="Arial"/>
              <a:buChar char="–"/>
              <a:defRPr sz="2400" kern="1200">
                <a:solidFill>
                  <a:schemeClr val="tx1"/>
                </a:solidFill>
                <a:latin typeface="+mn-lt"/>
                <a:ea typeface="+mn-ea"/>
                <a:cs typeface="+mn-cs"/>
              </a:defRPr>
            </a:lvl2pPr>
            <a:lvl3pPr marL="1143000" indent="-171450" algn="l" defTabSz="457200" rtl="0" eaLnBrk="1" latinLnBrk="0" hangingPunct="1">
              <a:lnSpc>
                <a:spcPct val="90000"/>
              </a:lnSpc>
              <a:spcBef>
                <a:spcPts val="0"/>
              </a:spcBef>
              <a:spcAft>
                <a:spcPts val="1200"/>
              </a:spcAft>
              <a:buClr>
                <a:srgbClr val="E00122"/>
              </a:buClr>
              <a:buFont typeface="Arial"/>
              <a:buChar char="•"/>
              <a:defRPr sz="2000" kern="1200">
                <a:solidFill>
                  <a:schemeClr val="tx1"/>
                </a:solidFill>
                <a:latin typeface="+mn-lt"/>
                <a:ea typeface="+mn-ea"/>
                <a:cs typeface="+mn-cs"/>
              </a:defRPr>
            </a:lvl3pPr>
            <a:lvl4pPr marL="1600200" indent="-228600" algn="l" defTabSz="457200" rtl="0" eaLnBrk="1" latinLnBrk="0" hangingPunct="1">
              <a:lnSpc>
                <a:spcPct val="90000"/>
              </a:lnSpc>
              <a:spcBef>
                <a:spcPts val="0"/>
              </a:spcBef>
              <a:spcAft>
                <a:spcPts val="1200"/>
              </a:spcAft>
              <a:buClr>
                <a:srgbClr val="E00122"/>
              </a:buClr>
              <a:buFont typeface="Arial"/>
              <a:buChar char="–"/>
              <a:defRPr sz="1800" kern="1200">
                <a:solidFill>
                  <a:schemeClr val="tx1"/>
                </a:solidFill>
                <a:latin typeface="+mn-lt"/>
                <a:ea typeface="+mn-ea"/>
                <a:cs typeface="+mn-cs"/>
              </a:defRPr>
            </a:lvl4pPr>
            <a:lvl5pPr marL="1943100" indent="-165100" algn="l" defTabSz="457200" rtl="0" eaLnBrk="1" latinLnBrk="0" hangingPunct="1">
              <a:lnSpc>
                <a:spcPct val="90000"/>
              </a:lnSpc>
              <a:spcBef>
                <a:spcPts val="0"/>
              </a:spcBef>
              <a:spcAft>
                <a:spcPts val="1200"/>
              </a:spcAft>
              <a:buClr>
                <a:srgbClr val="E0012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0">
              <a:buNone/>
            </a:pPr>
            <a:r>
              <a:rPr lang="en-US" b="1" dirty="0"/>
              <a:t>Automated tests</a:t>
            </a:r>
          </a:p>
          <a:p>
            <a:r>
              <a:rPr lang="en-US" dirty="0"/>
              <a:t>Automation tools</a:t>
            </a:r>
          </a:p>
          <a:p>
            <a:r>
              <a:rPr lang="en-US" dirty="0"/>
              <a:t>Noninvasive</a:t>
            </a:r>
          </a:p>
          <a:p>
            <a:r>
              <a:rPr lang="en-US" dirty="0"/>
              <a:t>15 - 30% of errors can be found</a:t>
            </a:r>
          </a:p>
        </p:txBody>
      </p:sp>
      <p:sp>
        <p:nvSpPr>
          <p:cNvPr id="8" name="Content Placeholder 4">
            <a:extLst>
              <a:ext uri="{FF2B5EF4-FFF2-40B4-BE49-F238E27FC236}">
                <a16:creationId xmlns:a16="http://schemas.microsoft.com/office/drawing/2014/main" id="{CC8DA84E-7310-4119-985D-0F36B0F4CF8F}"/>
              </a:ext>
            </a:extLst>
          </p:cNvPr>
          <p:cNvSpPr txBox="1">
            <a:spLocks/>
          </p:cNvSpPr>
          <p:nvPr/>
        </p:nvSpPr>
        <p:spPr>
          <a:xfrm>
            <a:off x="4341638" y="2295081"/>
            <a:ext cx="4036818" cy="2071356"/>
          </a:xfrm>
          <a:prstGeom prst="rect">
            <a:avLst/>
          </a:prstGeom>
        </p:spPr>
        <p:txBody>
          <a:bodyPr vert="horz" lIns="91440" tIns="45720" rIns="91440" bIns="45720" rtlCol="0">
            <a:normAutofit fontScale="70000" lnSpcReduction="20000"/>
          </a:bodyPr>
          <a:lstStyle>
            <a:lvl1pPr marL="342900" indent="-228600" algn="l" defTabSz="457200" rtl="0" eaLnBrk="1" latinLnBrk="0" hangingPunct="1">
              <a:lnSpc>
                <a:spcPct val="90000"/>
              </a:lnSpc>
              <a:spcBef>
                <a:spcPts val="0"/>
              </a:spcBef>
              <a:spcAft>
                <a:spcPts val="1200"/>
              </a:spcAft>
              <a:buClr>
                <a:srgbClr val="E00122"/>
              </a:buClr>
              <a:buFont typeface="Arial"/>
              <a:buChar char="•"/>
              <a:defRPr sz="2800" kern="1200">
                <a:solidFill>
                  <a:schemeClr val="tx1"/>
                </a:solidFill>
                <a:latin typeface="+mn-lt"/>
                <a:ea typeface="+mn-ea"/>
                <a:cs typeface="+mn-cs"/>
              </a:defRPr>
            </a:lvl1pPr>
            <a:lvl2pPr marL="742950" indent="-285750" algn="l" defTabSz="457200" rtl="0" eaLnBrk="1" latinLnBrk="0" hangingPunct="1">
              <a:lnSpc>
                <a:spcPct val="90000"/>
              </a:lnSpc>
              <a:spcBef>
                <a:spcPts val="0"/>
              </a:spcBef>
              <a:spcAft>
                <a:spcPts val="1200"/>
              </a:spcAft>
              <a:buClr>
                <a:srgbClr val="E00122"/>
              </a:buClr>
              <a:buFont typeface="Arial"/>
              <a:buChar char="–"/>
              <a:defRPr sz="2400" kern="1200">
                <a:solidFill>
                  <a:schemeClr val="tx1"/>
                </a:solidFill>
                <a:latin typeface="+mn-lt"/>
                <a:ea typeface="+mn-ea"/>
                <a:cs typeface="+mn-cs"/>
              </a:defRPr>
            </a:lvl2pPr>
            <a:lvl3pPr marL="1143000" indent="-171450" algn="l" defTabSz="457200" rtl="0" eaLnBrk="1" latinLnBrk="0" hangingPunct="1">
              <a:lnSpc>
                <a:spcPct val="90000"/>
              </a:lnSpc>
              <a:spcBef>
                <a:spcPts val="0"/>
              </a:spcBef>
              <a:spcAft>
                <a:spcPts val="1200"/>
              </a:spcAft>
              <a:buClr>
                <a:srgbClr val="E00122"/>
              </a:buClr>
              <a:buFont typeface="Arial"/>
              <a:buChar char="•"/>
              <a:defRPr sz="2000" kern="1200">
                <a:solidFill>
                  <a:schemeClr val="tx1"/>
                </a:solidFill>
                <a:latin typeface="+mn-lt"/>
                <a:ea typeface="+mn-ea"/>
                <a:cs typeface="+mn-cs"/>
              </a:defRPr>
            </a:lvl3pPr>
            <a:lvl4pPr marL="1600200" indent="-228600" algn="l" defTabSz="457200" rtl="0" eaLnBrk="1" latinLnBrk="0" hangingPunct="1">
              <a:lnSpc>
                <a:spcPct val="90000"/>
              </a:lnSpc>
              <a:spcBef>
                <a:spcPts val="0"/>
              </a:spcBef>
              <a:spcAft>
                <a:spcPts val="1200"/>
              </a:spcAft>
              <a:buClr>
                <a:srgbClr val="E00122"/>
              </a:buClr>
              <a:buFont typeface="Arial"/>
              <a:buChar char="–"/>
              <a:defRPr sz="1800" kern="1200">
                <a:solidFill>
                  <a:schemeClr val="tx1"/>
                </a:solidFill>
                <a:latin typeface="+mn-lt"/>
                <a:ea typeface="+mn-ea"/>
                <a:cs typeface="+mn-cs"/>
              </a:defRPr>
            </a:lvl4pPr>
            <a:lvl5pPr marL="1943100" indent="-165100" algn="l" defTabSz="457200" rtl="0" eaLnBrk="1" latinLnBrk="0" hangingPunct="1">
              <a:lnSpc>
                <a:spcPct val="90000"/>
              </a:lnSpc>
              <a:spcBef>
                <a:spcPts val="0"/>
              </a:spcBef>
              <a:spcAft>
                <a:spcPts val="1200"/>
              </a:spcAft>
              <a:buClr>
                <a:srgbClr val="E0012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0">
              <a:buNone/>
            </a:pPr>
            <a:r>
              <a:rPr lang="en-US" b="1" dirty="0"/>
              <a:t>Manual tests</a:t>
            </a:r>
          </a:p>
          <a:p>
            <a:r>
              <a:rPr lang="en-US" dirty="0"/>
              <a:t>Human testing</a:t>
            </a:r>
          </a:p>
          <a:p>
            <a:r>
              <a:rPr lang="en-US" dirty="0"/>
              <a:t>Screen reader, keyboard</a:t>
            </a:r>
          </a:p>
          <a:p>
            <a:r>
              <a:rPr lang="en-US" dirty="0"/>
              <a:t>User experience</a:t>
            </a:r>
          </a:p>
          <a:p>
            <a:r>
              <a:rPr lang="en-US" dirty="0"/>
              <a:t>Review/confirm automated errors.</a:t>
            </a:r>
          </a:p>
        </p:txBody>
      </p:sp>
    </p:spTree>
    <p:extLst>
      <p:ext uri="{BB962C8B-B14F-4D97-AF65-F5344CB8AC3E}">
        <p14:creationId xmlns:p14="http://schemas.microsoft.com/office/powerpoint/2010/main" val="26456010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Results Review</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a:xfrm>
            <a:off x="457201" y="1171575"/>
            <a:ext cx="6008912" cy="2857188"/>
          </a:xfrm>
        </p:spPr>
        <p:txBody>
          <a:bodyPr>
            <a:normAutofit fontScale="62500" lnSpcReduction="20000"/>
          </a:bodyPr>
          <a:lstStyle/>
          <a:p>
            <a:r>
              <a:rPr lang="en-US" dirty="0"/>
              <a:t>Purpose:  Review the results from the Accessibility test.</a:t>
            </a:r>
          </a:p>
          <a:p>
            <a:pPr lvl="1"/>
            <a:r>
              <a:rPr lang="en-US" dirty="0"/>
              <a:t>Explanation of results and how to use the spreadsheet</a:t>
            </a:r>
          </a:p>
          <a:p>
            <a:pPr lvl="1"/>
            <a:r>
              <a:rPr lang="en-US" dirty="0"/>
              <a:t>Next steps</a:t>
            </a:r>
          </a:p>
          <a:p>
            <a:pPr lvl="2"/>
            <a:r>
              <a:rPr lang="en-US" dirty="0"/>
              <a:t>Vendor roadmap</a:t>
            </a:r>
          </a:p>
          <a:p>
            <a:pPr lvl="2"/>
            <a:r>
              <a:rPr lang="en-US" dirty="0"/>
              <a:t>Accommodation planning</a:t>
            </a:r>
          </a:p>
          <a:p>
            <a:r>
              <a:rPr lang="en-US" dirty="0"/>
              <a:t>Attendees</a:t>
            </a:r>
          </a:p>
          <a:p>
            <a:pPr lvl="1"/>
            <a:r>
              <a:rPr lang="en-US" dirty="0"/>
              <a:t>Business owner</a:t>
            </a:r>
          </a:p>
          <a:p>
            <a:pPr lvl="1"/>
            <a:r>
              <a:rPr lang="en-US" dirty="0"/>
              <a:t>Vendor:  recommended but optional</a:t>
            </a:r>
          </a:p>
          <a:p>
            <a:pPr lvl="1"/>
            <a:r>
              <a:rPr lang="en-US" dirty="0"/>
              <a:t>Accessibility Network:  QA team member and program manager</a:t>
            </a:r>
          </a:p>
        </p:txBody>
      </p:sp>
      <p:sp>
        <p:nvSpPr>
          <p:cNvPr id="4" name="Content Placeholder 4">
            <a:extLst>
              <a:ext uri="{FF2B5EF4-FFF2-40B4-BE49-F238E27FC236}">
                <a16:creationId xmlns:a16="http://schemas.microsoft.com/office/drawing/2014/main" id="{2BF54275-65A3-4D1F-9E95-D6059BD72189}"/>
              </a:ext>
            </a:extLst>
          </p:cNvPr>
          <p:cNvSpPr txBox="1">
            <a:spLocks/>
          </p:cNvSpPr>
          <p:nvPr/>
        </p:nvSpPr>
        <p:spPr>
          <a:xfrm>
            <a:off x="6374675" y="1171575"/>
            <a:ext cx="2312124" cy="2857188"/>
          </a:xfrm>
          <a:prstGeom prst="rect">
            <a:avLst/>
          </a:prstGeom>
        </p:spPr>
        <p:txBody>
          <a:bodyPr vert="horz" lIns="91440" tIns="45720" rIns="91440" bIns="45720" rtlCol="0">
            <a:normAutofit fontScale="92500"/>
          </a:bodyPr>
          <a:lstStyle>
            <a:lvl1pPr marL="342900" indent="-228600" algn="l" defTabSz="457200" rtl="0" eaLnBrk="1" latinLnBrk="0" hangingPunct="1">
              <a:lnSpc>
                <a:spcPct val="90000"/>
              </a:lnSpc>
              <a:spcBef>
                <a:spcPts val="0"/>
              </a:spcBef>
              <a:spcAft>
                <a:spcPts val="1200"/>
              </a:spcAft>
              <a:buClr>
                <a:srgbClr val="E00122"/>
              </a:buClr>
              <a:buFont typeface="Arial"/>
              <a:buChar char="•"/>
              <a:defRPr sz="2800" kern="1200">
                <a:solidFill>
                  <a:schemeClr val="tx1"/>
                </a:solidFill>
                <a:latin typeface="+mn-lt"/>
                <a:ea typeface="+mn-ea"/>
                <a:cs typeface="+mn-cs"/>
              </a:defRPr>
            </a:lvl1pPr>
            <a:lvl2pPr marL="742950" indent="-285750" algn="l" defTabSz="457200" rtl="0" eaLnBrk="1" latinLnBrk="0" hangingPunct="1">
              <a:lnSpc>
                <a:spcPct val="90000"/>
              </a:lnSpc>
              <a:spcBef>
                <a:spcPts val="0"/>
              </a:spcBef>
              <a:spcAft>
                <a:spcPts val="1200"/>
              </a:spcAft>
              <a:buClr>
                <a:srgbClr val="E00122"/>
              </a:buClr>
              <a:buFont typeface="Arial"/>
              <a:buChar char="–"/>
              <a:defRPr sz="2400" kern="1200">
                <a:solidFill>
                  <a:schemeClr val="tx1"/>
                </a:solidFill>
                <a:latin typeface="+mn-lt"/>
                <a:ea typeface="+mn-ea"/>
                <a:cs typeface="+mn-cs"/>
              </a:defRPr>
            </a:lvl2pPr>
            <a:lvl3pPr marL="1143000" indent="-171450" algn="l" defTabSz="457200" rtl="0" eaLnBrk="1" latinLnBrk="0" hangingPunct="1">
              <a:lnSpc>
                <a:spcPct val="90000"/>
              </a:lnSpc>
              <a:spcBef>
                <a:spcPts val="0"/>
              </a:spcBef>
              <a:spcAft>
                <a:spcPts val="1200"/>
              </a:spcAft>
              <a:buClr>
                <a:srgbClr val="E00122"/>
              </a:buClr>
              <a:buFont typeface="Arial"/>
              <a:buChar char="•"/>
              <a:defRPr sz="2000" kern="1200">
                <a:solidFill>
                  <a:schemeClr val="tx1"/>
                </a:solidFill>
                <a:latin typeface="+mn-lt"/>
                <a:ea typeface="+mn-ea"/>
                <a:cs typeface="+mn-cs"/>
              </a:defRPr>
            </a:lvl3pPr>
            <a:lvl4pPr marL="1600200" indent="-228600" algn="l" defTabSz="457200" rtl="0" eaLnBrk="1" latinLnBrk="0" hangingPunct="1">
              <a:lnSpc>
                <a:spcPct val="90000"/>
              </a:lnSpc>
              <a:spcBef>
                <a:spcPts val="0"/>
              </a:spcBef>
              <a:spcAft>
                <a:spcPts val="1200"/>
              </a:spcAft>
              <a:buClr>
                <a:srgbClr val="E00122"/>
              </a:buClr>
              <a:buFont typeface="Arial"/>
              <a:buChar char="–"/>
              <a:defRPr sz="1800" kern="1200">
                <a:solidFill>
                  <a:schemeClr val="tx1"/>
                </a:solidFill>
                <a:latin typeface="+mn-lt"/>
                <a:ea typeface="+mn-ea"/>
                <a:cs typeface="+mn-cs"/>
              </a:defRPr>
            </a:lvl4pPr>
            <a:lvl5pPr marL="1943100" indent="-165100" algn="l" defTabSz="457200" rtl="0" eaLnBrk="1" latinLnBrk="0" hangingPunct="1">
              <a:lnSpc>
                <a:spcPct val="90000"/>
              </a:lnSpc>
              <a:spcBef>
                <a:spcPts val="0"/>
              </a:spcBef>
              <a:spcAft>
                <a:spcPts val="1200"/>
              </a:spcAft>
              <a:buClr>
                <a:srgbClr val="E0012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0">
              <a:buNone/>
            </a:pPr>
            <a:r>
              <a:rPr lang="en-US" dirty="0"/>
              <a:t>Good to know</a:t>
            </a:r>
          </a:p>
          <a:p>
            <a:r>
              <a:rPr lang="en-US" dirty="0"/>
              <a:t>30 – 60 minutes</a:t>
            </a:r>
          </a:p>
          <a:p>
            <a:r>
              <a:rPr lang="en-US" dirty="0"/>
              <a:t>Accessibility Network will schedule</a:t>
            </a:r>
          </a:p>
        </p:txBody>
      </p:sp>
    </p:spTree>
    <p:extLst>
      <p:ext uri="{BB962C8B-B14F-4D97-AF65-F5344CB8AC3E}">
        <p14:creationId xmlns:p14="http://schemas.microsoft.com/office/powerpoint/2010/main" val="37047203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Results Summary Example</a:t>
            </a:r>
          </a:p>
        </p:txBody>
      </p:sp>
      <p:pic>
        <p:nvPicPr>
          <p:cNvPr id="6" name="Picture 5" descr="A screenshot of a sample accessibility results summary page.  ">
            <a:extLst>
              <a:ext uri="{FF2B5EF4-FFF2-40B4-BE49-F238E27FC236}">
                <a16:creationId xmlns:a16="http://schemas.microsoft.com/office/drawing/2014/main" id="{2E4F65E8-CD69-43AB-BBCB-B370B5B303C1}"/>
              </a:ext>
            </a:extLst>
          </p:cNvPr>
          <p:cNvPicPr>
            <a:picLocks noChangeAspect="1"/>
          </p:cNvPicPr>
          <p:nvPr/>
        </p:nvPicPr>
        <p:blipFill>
          <a:blip r:embed="rId3"/>
          <a:stretch>
            <a:fillRect/>
          </a:stretch>
        </p:blipFill>
        <p:spPr>
          <a:xfrm>
            <a:off x="1006548" y="1206999"/>
            <a:ext cx="7371907" cy="2888247"/>
          </a:xfrm>
          <a:prstGeom prst="rect">
            <a:avLst/>
          </a:prstGeom>
        </p:spPr>
      </p:pic>
    </p:spTree>
    <p:extLst>
      <p:ext uri="{BB962C8B-B14F-4D97-AF65-F5344CB8AC3E}">
        <p14:creationId xmlns:p14="http://schemas.microsoft.com/office/powerpoint/2010/main" val="1150108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Vendor Roadmap</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p:txBody>
          <a:bodyPr/>
          <a:lstStyle/>
          <a:p>
            <a:r>
              <a:rPr lang="en-US" dirty="0"/>
              <a:t>Vendor’s plan to remediate accessibility issues</a:t>
            </a:r>
          </a:p>
          <a:p>
            <a:r>
              <a:rPr lang="en-US" dirty="0"/>
              <a:t>Based on prioritization, vendor’s review </a:t>
            </a:r>
          </a:p>
          <a:p>
            <a:r>
              <a:rPr lang="en-US" dirty="0"/>
              <a:t>Should be scheduled as part of vendor’s development cycle</a:t>
            </a:r>
          </a:p>
        </p:txBody>
      </p:sp>
    </p:spTree>
    <p:extLst>
      <p:ext uri="{BB962C8B-B14F-4D97-AF65-F5344CB8AC3E}">
        <p14:creationId xmlns:p14="http://schemas.microsoft.com/office/powerpoint/2010/main" val="12647624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Temporary Accommodation Plan</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p:txBody>
          <a:bodyPr/>
          <a:lstStyle/>
          <a:p>
            <a:r>
              <a:rPr lang="en-US" dirty="0"/>
              <a:t>TEMPORARY </a:t>
            </a:r>
          </a:p>
          <a:p>
            <a:r>
              <a:rPr lang="en-US" dirty="0"/>
              <a:t>Proactive</a:t>
            </a:r>
          </a:p>
          <a:p>
            <a:r>
              <a:rPr lang="en-US" dirty="0"/>
              <a:t>Communication and Process</a:t>
            </a:r>
          </a:p>
          <a:p>
            <a:r>
              <a:rPr lang="en-US" dirty="0"/>
              <a:t>Documented</a:t>
            </a:r>
          </a:p>
          <a:p>
            <a:endParaRPr lang="en-US" dirty="0"/>
          </a:p>
          <a:p>
            <a:endParaRPr lang="en-US" dirty="0"/>
          </a:p>
        </p:txBody>
      </p:sp>
    </p:spTree>
    <p:extLst>
      <p:ext uri="{BB962C8B-B14F-4D97-AF65-F5344CB8AC3E}">
        <p14:creationId xmlns:p14="http://schemas.microsoft.com/office/powerpoint/2010/main" val="34979409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Now what?</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p:txBody>
          <a:bodyPr/>
          <a:lstStyle/>
          <a:p>
            <a:r>
              <a:rPr lang="en-US" dirty="0"/>
              <a:t>Communication</a:t>
            </a:r>
          </a:p>
          <a:p>
            <a:r>
              <a:rPr lang="en-US" dirty="0"/>
              <a:t>Contract renewal</a:t>
            </a:r>
          </a:p>
        </p:txBody>
      </p:sp>
    </p:spTree>
    <p:extLst>
      <p:ext uri="{BB962C8B-B14F-4D97-AF65-F5344CB8AC3E}">
        <p14:creationId xmlns:p14="http://schemas.microsoft.com/office/powerpoint/2010/main" val="37760294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33719" cy="857250"/>
          </a:xfrm>
        </p:spPr>
        <p:txBody>
          <a:bodyPr>
            <a:normAutofit/>
          </a:bodyPr>
          <a:lstStyle/>
          <a:p>
            <a:r>
              <a:rPr lang="en-US" dirty="0"/>
              <a:t>Fact or Fiction </a:t>
            </a:r>
            <a:r>
              <a:rPr lang="en-US" dirty="0">
                <a:solidFill>
                  <a:schemeClr val="bg1"/>
                </a:solidFill>
              </a:rPr>
              <a:t>repeat </a:t>
            </a:r>
          </a:p>
        </p:txBody>
      </p:sp>
      <p:sp>
        <p:nvSpPr>
          <p:cNvPr id="7" name="Rectangle 6">
            <a:extLst>
              <a:ext uri="{FF2B5EF4-FFF2-40B4-BE49-F238E27FC236}">
                <a16:creationId xmlns:a16="http://schemas.microsoft.com/office/drawing/2014/main" id="{81FEEE1B-26CC-4F3F-9C8E-C919D43DDAAE}"/>
              </a:ext>
            </a:extLst>
          </p:cNvPr>
          <p:cNvSpPr/>
          <p:nvPr/>
        </p:nvSpPr>
        <p:spPr>
          <a:xfrm>
            <a:off x="756264" y="1280746"/>
            <a:ext cx="7423718" cy="3046988"/>
          </a:xfrm>
          <a:prstGeom prst="rect">
            <a:avLst/>
          </a:prstGeom>
          <a:noFill/>
        </p:spPr>
        <p:txBody>
          <a:bodyPr wrap="square" lIns="91440" tIns="45720" rIns="91440" bIns="45720">
            <a:spAutoFit/>
          </a:bodyPr>
          <a:lstStyle/>
          <a:p>
            <a:pPr algn="ctr"/>
            <a:r>
              <a:rPr lang="en-US" sz="9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It’s poll time, again.</a:t>
            </a:r>
          </a:p>
        </p:txBody>
      </p:sp>
      <p:sp>
        <p:nvSpPr>
          <p:cNvPr id="4" name="Title 1">
            <a:extLst>
              <a:ext uri="{FF2B5EF4-FFF2-40B4-BE49-F238E27FC236}">
                <a16:creationId xmlns:a16="http://schemas.microsoft.com/office/drawing/2014/main" id="{B7D0D3B0-2AC6-4EB8-AD3D-7D9447EB0971}"/>
              </a:ext>
            </a:extLst>
          </p:cNvPr>
          <p:cNvSpPr txBox="1">
            <a:spLocks/>
          </p:cNvSpPr>
          <p:nvPr/>
        </p:nvSpPr>
        <p:spPr>
          <a:xfrm>
            <a:off x="3785189" y="227075"/>
            <a:ext cx="3476847" cy="85725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000" kern="1200">
                <a:solidFill>
                  <a:schemeClr val="tx1"/>
                </a:solidFill>
                <a:latin typeface="+mj-lt"/>
                <a:ea typeface="+mj-ea"/>
                <a:cs typeface="+mj-cs"/>
              </a:defRPr>
            </a:lvl1pPr>
          </a:lstStyle>
          <a:p>
            <a:r>
              <a:rPr lang="en-US" i="1" dirty="0"/>
              <a:t>repeat</a:t>
            </a:r>
          </a:p>
        </p:txBody>
      </p:sp>
    </p:spTree>
    <p:extLst>
      <p:ext uri="{BB962C8B-B14F-4D97-AF65-F5344CB8AC3E}">
        <p14:creationId xmlns:p14="http://schemas.microsoft.com/office/powerpoint/2010/main" val="3269138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80">
                                          <p:stCondLst>
                                            <p:cond delay="0"/>
                                          </p:stCondLst>
                                        </p:cTn>
                                        <p:tgtEl>
                                          <p:spTgt spid="4">
                                            <p:txEl>
                                              <p:pRg st="0" end="0"/>
                                            </p:txEl>
                                          </p:spTgt>
                                        </p:tgtEl>
                                      </p:cBhvr>
                                    </p:animEffect>
                                    <p:anim calcmode="lin" valueType="num">
                                      <p:cBhvr>
                                        <p:cTn id="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0" end="0"/>
                                            </p:txEl>
                                          </p:spTgt>
                                        </p:tgtEl>
                                      </p:cBhvr>
                                      <p:to x="100000" y="60000"/>
                                    </p:animScale>
                                    <p:animScale>
                                      <p:cBhvr>
                                        <p:cTn id="14" dur="166" decel="50000">
                                          <p:stCondLst>
                                            <p:cond delay="676"/>
                                          </p:stCondLst>
                                        </p:cTn>
                                        <p:tgtEl>
                                          <p:spTgt spid="4">
                                            <p:txEl>
                                              <p:pRg st="0" end="0"/>
                                            </p:txEl>
                                          </p:spTgt>
                                        </p:tgtEl>
                                      </p:cBhvr>
                                      <p:to x="100000" y="100000"/>
                                    </p:animScale>
                                    <p:animScale>
                                      <p:cBhvr>
                                        <p:cTn id="15" dur="26">
                                          <p:stCondLst>
                                            <p:cond delay="1312"/>
                                          </p:stCondLst>
                                        </p:cTn>
                                        <p:tgtEl>
                                          <p:spTgt spid="4">
                                            <p:txEl>
                                              <p:pRg st="0" end="0"/>
                                            </p:txEl>
                                          </p:spTgt>
                                        </p:tgtEl>
                                      </p:cBhvr>
                                      <p:to x="100000" y="80000"/>
                                    </p:animScale>
                                    <p:animScale>
                                      <p:cBhvr>
                                        <p:cTn id="16" dur="166" decel="50000">
                                          <p:stCondLst>
                                            <p:cond delay="1338"/>
                                          </p:stCondLst>
                                        </p:cTn>
                                        <p:tgtEl>
                                          <p:spTgt spid="4">
                                            <p:txEl>
                                              <p:pRg st="0" end="0"/>
                                            </p:txEl>
                                          </p:spTgt>
                                        </p:tgtEl>
                                      </p:cBhvr>
                                      <p:to x="100000" y="100000"/>
                                    </p:animScale>
                                    <p:animScale>
                                      <p:cBhvr>
                                        <p:cTn id="17" dur="26">
                                          <p:stCondLst>
                                            <p:cond delay="1642"/>
                                          </p:stCondLst>
                                        </p:cTn>
                                        <p:tgtEl>
                                          <p:spTgt spid="4">
                                            <p:txEl>
                                              <p:pRg st="0" end="0"/>
                                            </p:txEl>
                                          </p:spTgt>
                                        </p:tgtEl>
                                      </p:cBhvr>
                                      <p:to x="100000" y="90000"/>
                                    </p:animScale>
                                    <p:animScale>
                                      <p:cBhvr>
                                        <p:cTn id="18" dur="166" decel="50000">
                                          <p:stCondLst>
                                            <p:cond delay="1668"/>
                                          </p:stCondLst>
                                        </p:cTn>
                                        <p:tgtEl>
                                          <p:spTgt spid="4">
                                            <p:txEl>
                                              <p:pRg st="0" end="0"/>
                                            </p:txEl>
                                          </p:spTgt>
                                        </p:tgtEl>
                                      </p:cBhvr>
                                      <p:to x="100000" y="100000"/>
                                    </p:animScale>
                                    <p:animScale>
                                      <p:cBhvr>
                                        <p:cTn id="19" dur="26">
                                          <p:stCondLst>
                                            <p:cond delay="1808"/>
                                          </p:stCondLst>
                                        </p:cTn>
                                        <p:tgtEl>
                                          <p:spTgt spid="4">
                                            <p:txEl>
                                              <p:pRg st="0" end="0"/>
                                            </p:txEl>
                                          </p:spTgt>
                                        </p:tgtEl>
                                      </p:cBhvr>
                                      <p:to x="100000" y="95000"/>
                                    </p:animScale>
                                    <p:animScale>
                                      <p:cBhvr>
                                        <p:cTn id="20" dur="166" decel="50000">
                                          <p:stCondLst>
                                            <p:cond delay="1834"/>
                                          </p:stCondLst>
                                        </p:cTn>
                                        <p:tgtEl>
                                          <p:spTgt spid="4">
                                            <p:txEl>
                                              <p:pRg st="0" end="0"/>
                                            </p:txEl>
                                          </p:spTgt>
                                        </p:tgtEl>
                                      </p:cBhvr>
                                      <p:to x="100000" y="100000"/>
                                    </p:animScale>
                                  </p:childTnLst>
                                </p:cTn>
                              </p:par>
                              <p:par>
                                <p:cTn id="21" presetID="3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2000" fill="hold"/>
                                        <p:tgtEl>
                                          <p:spTgt spid="7"/>
                                        </p:tgtEl>
                                        <p:attrNameLst>
                                          <p:attrName>ppt_w</p:attrName>
                                        </p:attrNameLst>
                                      </p:cBhvr>
                                      <p:tavLst>
                                        <p:tav tm="0">
                                          <p:val>
                                            <p:fltVal val="0"/>
                                          </p:val>
                                        </p:tav>
                                        <p:tav tm="100000">
                                          <p:val>
                                            <p:strVal val="#ppt_w"/>
                                          </p:val>
                                        </p:tav>
                                      </p:tavLst>
                                    </p:anim>
                                    <p:anim calcmode="lin" valueType="num">
                                      <p:cBhvr>
                                        <p:cTn id="24" dur="2000" fill="hold"/>
                                        <p:tgtEl>
                                          <p:spTgt spid="7"/>
                                        </p:tgtEl>
                                        <p:attrNameLst>
                                          <p:attrName>ppt_h</p:attrName>
                                        </p:attrNameLst>
                                      </p:cBhvr>
                                      <p:tavLst>
                                        <p:tav tm="0">
                                          <p:val>
                                            <p:fltVal val="0"/>
                                          </p:val>
                                        </p:tav>
                                        <p:tav tm="100000">
                                          <p:val>
                                            <p:strVal val="#ppt_h"/>
                                          </p:val>
                                        </p:tav>
                                      </p:tavLst>
                                    </p:anim>
                                    <p:anim calcmode="lin" valueType="num">
                                      <p:cBhvr>
                                        <p:cTn id="25" dur="2000" fill="hold"/>
                                        <p:tgtEl>
                                          <p:spTgt spid="7"/>
                                        </p:tgtEl>
                                        <p:attrNameLst>
                                          <p:attrName>style.rotation</p:attrName>
                                        </p:attrNameLst>
                                      </p:cBhvr>
                                      <p:tavLst>
                                        <p:tav tm="0">
                                          <p:val>
                                            <p:fltVal val="90"/>
                                          </p:val>
                                        </p:tav>
                                        <p:tav tm="100000">
                                          <p:val>
                                            <p:fltVal val="0"/>
                                          </p:val>
                                        </p:tav>
                                      </p:tavLst>
                                    </p:anim>
                                    <p:animEffect transition="in" filter="fade">
                                      <p:cBhvr>
                                        <p:cTn id="26" dur="2000"/>
                                        <p:tgtEl>
                                          <p:spTgt spid="7"/>
                                        </p:tgtEl>
                                      </p:cBhvr>
                                    </p:animEffect>
                                  </p:childTnLst>
                                </p:cTn>
                              </p:par>
                            </p:childTnLst>
                          </p:cTn>
                        </p:par>
                        <p:par>
                          <p:cTn id="27" fill="hold">
                            <p:stCondLst>
                              <p:cond delay="2000"/>
                            </p:stCondLst>
                            <p:childTnLst>
                              <p:par>
                                <p:cTn id="28" presetID="27" presetClass="emph" presetSubtype="0" fill="remove" grpId="1" nodeType="afterEffect">
                                  <p:stCondLst>
                                    <p:cond delay="0"/>
                                  </p:stCondLst>
                                  <p:childTnLst>
                                    <p:animClr clrSpc="rgb" dir="cw">
                                      <p:cBhvr override="childStyle">
                                        <p:cTn id="29" dur="1000" autoRev="1" fill="remove"/>
                                        <p:tgtEl>
                                          <p:spTgt spid="7"/>
                                        </p:tgtEl>
                                        <p:attrNameLst>
                                          <p:attrName>style.color</p:attrName>
                                        </p:attrNameLst>
                                      </p:cBhvr>
                                      <p:to>
                                        <a:schemeClr val="bg1"/>
                                      </p:to>
                                    </p:animClr>
                                    <p:animClr clrSpc="rgb" dir="cw">
                                      <p:cBhvr>
                                        <p:cTn id="30" dur="1000" autoRev="1" fill="remove"/>
                                        <p:tgtEl>
                                          <p:spTgt spid="7"/>
                                        </p:tgtEl>
                                        <p:attrNameLst>
                                          <p:attrName>fillcolor</p:attrName>
                                        </p:attrNameLst>
                                      </p:cBhvr>
                                      <p:to>
                                        <a:schemeClr val="bg1"/>
                                      </p:to>
                                    </p:animClr>
                                    <p:set>
                                      <p:cBhvr>
                                        <p:cTn id="31" dur="1000" autoRev="1" fill="remove"/>
                                        <p:tgtEl>
                                          <p:spTgt spid="7"/>
                                        </p:tgtEl>
                                        <p:attrNameLst>
                                          <p:attrName>fill.type</p:attrName>
                                        </p:attrNameLst>
                                      </p:cBhvr>
                                      <p:to>
                                        <p:strVal val="solid"/>
                                      </p:to>
                                    </p:set>
                                    <p:set>
                                      <p:cBhvr>
                                        <p:cTn id="32" dur="1000" autoRev="1" fill="remove"/>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199" y="227075"/>
            <a:ext cx="8241957" cy="857250"/>
          </a:xfrm>
        </p:spPr>
        <p:txBody>
          <a:bodyPr/>
          <a:lstStyle/>
          <a:p>
            <a:r>
              <a:rPr lang="en-US" dirty="0"/>
              <a:t>Fact or Fiction </a:t>
            </a:r>
            <a:r>
              <a:rPr lang="en-US" dirty="0">
                <a:solidFill>
                  <a:schemeClr val="bg1"/>
                </a:solidFill>
              </a:rPr>
              <a:t>Revealed</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a:xfrm>
            <a:off x="457200" y="1171574"/>
            <a:ext cx="8534400" cy="2706677"/>
          </a:xfrm>
        </p:spPr>
        <p:txBody>
          <a:bodyPr>
            <a:noAutofit/>
          </a:bodyPr>
          <a:lstStyle/>
          <a:p>
            <a:pPr marL="457200" indent="-342900">
              <a:buFont typeface="+mj-lt"/>
              <a:buAutoNum type="arabicPeriod"/>
            </a:pPr>
            <a:r>
              <a:rPr lang="en-US" sz="1800" dirty="0"/>
              <a:t>If we purchase technology, we cannot make changes to the product; therefore, we are not accountable for the product’s conformance to accessibility.</a:t>
            </a:r>
          </a:p>
          <a:p>
            <a:pPr marL="457200" indent="-342900">
              <a:buFont typeface="+mj-lt"/>
              <a:buAutoNum type="arabicPeriod"/>
            </a:pPr>
            <a:r>
              <a:rPr lang="en-US" sz="1800" dirty="0"/>
              <a:t>I must always have a VPAT before I submit an accessibility request.</a:t>
            </a:r>
          </a:p>
          <a:p>
            <a:pPr marL="457200" indent="-342900">
              <a:buFont typeface="+mj-lt"/>
              <a:buAutoNum type="arabicPeriod"/>
            </a:pPr>
            <a:r>
              <a:rPr lang="en-US" sz="1800" dirty="0"/>
              <a:t>The course I teach requires you to have vision (pilot, doctor, nurse, digital design, </a:t>
            </a:r>
            <a:r>
              <a:rPr lang="en-US" sz="1800" dirty="0" err="1"/>
              <a:t>etc</a:t>
            </a:r>
            <a:r>
              <a:rPr lang="en-US" sz="1800" dirty="0"/>
              <a:t>) so my product, by nature, will not be accessible and I do not need to submit it for an accessibility review.</a:t>
            </a:r>
          </a:p>
          <a:p>
            <a:pPr marL="457200" indent="-342900">
              <a:buFont typeface="+mj-lt"/>
              <a:buAutoNum type="arabicPeriod"/>
            </a:pPr>
            <a:r>
              <a:rPr lang="en-US" sz="1800" dirty="0"/>
              <a:t>Because the accessibility review process can take time, it will hold up my purchase request.</a:t>
            </a:r>
          </a:p>
          <a:p>
            <a:pPr marL="114300" indent="0">
              <a:buNone/>
            </a:pPr>
            <a:endParaRPr lang="en-US" sz="1800" dirty="0"/>
          </a:p>
          <a:p>
            <a:pPr marL="114300" indent="0">
              <a:buNone/>
            </a:pPr>
            <a:endParaRPr lang="en-US" sz="1800" dirty="0"/>
          </a:p>
        </p:txBody>
      </p:sp>
      <p:sp>
        <p:nvSpPr>
          <p:cNvPr id="6" name="Title 1">
            <a:extLst>
              <a:ext uri="{FF2B5EF4-FFF2-40B4-BE49-F238E27FC236}">
                <a16:creationId xmlns:a16="http://schemas.microsoft.com/office/drawing/2014/main" id="{398EE543-2D7A-497F-B03F-44F83343F34D}"/>
              </a:ext>
            </a:extLst>
          </p:cNvPr>
          <p:cNvSpPr txBox="1">
            <a:spLocks/>
          </p:cNvSpPr>
          <p:nvPr/>
        </p:nvSpPr>
        <p:spPr>
          <a:xfrm>
            <a:off x="3802235" y="227075"/>
            <a:ext cx="3439886" cy="85725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000" kern="1200">
                <a:solidFill>
                  <a:schemeClr val="tx1"/>
                </a:solidFill>
                <a:latin typeface="+mj-lt"/>
                <a:ea typeface="+mj-ea"/>
                <a:cs typeface="+mj-cs"/>
              </a:defRPr>
            </a:lvl1pPr>
          </a:lstStyle>
          <a:p>
            <a:r>
              <a:rPr lang="en-US" i="1" dirty="0"/>
              <a:t>Revealed</a:t>
            </a:r>
          </a:p>
        </p:txBody>
      </p:sp>
      <p:pic>
        <p:nvPicPr>
          <p:cNvPr id="2054" name="Picture 6" descr="Fiction Stamp">
            <a:extLst>
              <a:ext uri="{FF2B5EF4-FFF2-40B4-BE49-F238E27FC236}">
                <a16:creationId xmlns:a16="http://schemas.microsoft.com/office/drawing/2014/main" id="{A9B15E13-607D-44EF-9148-167839A737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7314" y="1375764"/>
            <a:ext cx="4782457" cy="2502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0669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80">
                                          <p:stCondLst>
                                            <p:cond delay="0"/>
                                          </p:stCondLst>
                                        </p:cTn>
                                        <p:tgtEl>
                                          <p:spTgt spid="6">
                                            <p:txEl>
                                              <p:pRg st="0" end="0"/>
                                            </p:txEl>
                                          </p:spTgt>
                                        </p:tgtEl>
                                      </p:cBhvr>
                                    </p:animEffect>
                                    <p:anim calcmode="lin" valueType="num">
                                      <p:cBhvr>
                                        <p:cTn id="8"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xEl>
                                              <p:pRg st="0" end="0"/>
                                            </p:txEl>
                                          </p:spTgt>
                                        </p:tgtEl>
                                      </p:cBhvr>
                                      <p:to x="100000" y="60000"/>
                                    </p:animScale>
                                    <p:animScale>
                                      <p:cBhvr>
                                        <p:cTn id="14" dur="166" decel="50000">
                                          <p:stCondLst>
                                            <p:cond delay="676"/>
                                          </p:stCondLst>
                                        </p:cTn>
                                        <p:tgtEl>
                                          <p:spTgt spid="6">
                                            <p:txEl>
                                              <p:pRg st="0" end="0"/>
                                            </p:txEl>
                                          </p:spTgt>
                                        </p:tgtEl>
                                      </p:cBhvr>
                                      <p:to x="100000" y="100000"/>
                                    </p:animScale>
                                    <p:animScale>
                                      <p:cBhvr>
                                        <p:cTn id="15" dur="26">
                                          <p:stCondLst>
                                            <p:cond delay="1312"/>
                                          </p:stCondLst>
                                        </p:cTn>
                                        <p:tgtEl>
                                          <p:spTgt spid="6">
                                            <p:txEl>
                                              <p:pRg st="0" end="0"/>
                                            </p:txEl>
                                          </p:spTgt>
                                        </p:tgtEl>
                                      </p:cBhvr>
                                      <p:to x="100000" y="80000"/>
                                    </p:animScale>
                                    <p:animScale>
                                      <p:cBhvr>
                                        <p:cTn id="16" dur="166" decel="50000">
                                          <p:stCondLst>
                                            <p:cond delay="1338"/>
                                          </p:stCondLst>
                                        </p:cTn>
                                        <p:tgtEl>
                                          <p:spTgt spid="6">
                                            <p:txEl>
                                              <p:pRg st="0" end="0"/>
                                            </p:txEl>
                                          </p:spTgt>
                                        </p:tgtEl>
                                      </p:cBhvr>
                                      <p:to x="100000" y="100000"/>
                                    </p:animScale>
                                    <p:animScale>
                                      <p:cBhvr>
                                        <p:cTn id="17" dur="26">
                                          <p:stCondLst>
                                            <p:cond delay="1642"/>
                                          </p:stCondLst>
                                        </p:cTn>
                                        <p:tgtEl>
                                          <p:spTgt spid="6">
                                            <p:txEl>
                                              <p:pRg st="0" end="0"/>
                                            </p:txEl>
                                          </p:spTgt>
                                        </p:tgtEl>
                                      </p:cBhvr>
                                      <p:to x="100000" y="90000"/>
                                    </p:animScale>
                                    <p:animScale>
                                      <p:cBhvr>
                                        <p:cTn id="18" dur="166" decel="50000">
                                          <p:stCondLst>
                                            <p:cond delay="1668"/>
                                          </p:stCondLst>
                                        </p:cTn>
                                        <p:tgtEl>
                                          <p:spTgt spid="6">
                                            <p:txEl>
                                              <p:pRg st="0" end="0"/>
                                            </p:txEl>
                                          </p:spTgt>
                                        </p:tgtEl>
                                      </p:cBhvr>
                                      <p:to x="100000" y="100000"/>
                                    </p:animScale>
                                    <p:animScale>
                                      <p:cBhvr>
                                        <p:cTn id="19" dur="26">
                                          <p:stCondLst>
                                            <p:cond delay="1808"/>
                                          </p:stCondLst>
                                        </p:cTn>
                                        <p:tgtEl>
                                          <p:spTgt spid="6">
                                            <p:txEl>
                                              <p:pRg st="0" end="0"/>
                                            </p:txEl>
                                          </p:spTgt>
                                        </p:tgtEl>
                                      </p:cBhvr>
                                      <p:to x="100000" y="95000"/>
                                    </p:animScale>
                                    <p:animScale>
                                      <p:cBhvr>
                                        <p:cTn id="20" dur="166" decel="50000">
                                          <p:stCondLst>
                                            <p:cond delay="1834"/>
                                          </p:stCondLst>
                                        </p:cTn>
                                        <p:tgtEl>
                                          <p:spTgt spid="6">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2054"/>
                                        </p:tgtEl>
                                        <p:attrNameLst>
                                          <p:attrName>style.visibility</p:attrName>
                                        </p:attrNameLst>
                                      </p:cBhvr>
                                      <p:to>
                                        <p:strVal val="visible"/>
                                      </p:to>
                                    </p:set>
                                    <p:animEffect transition="in" filter="fade">
                                      <p:cBhvr>
                                        <p:cTn id="25" dur="2000"/>
                                        <p:tgtEl>
                                          <p:spTgt spid="2054"/>
                                        </p:tgtEl>
                                      </p:cBhvr>
                                    </p:animEffect>
                                    <p:anim calcmode="lin" valueType="num">
                                      <p:cBhvr>
                                        <p:cTn id="26" dur="2000" fill="hold"/>
                                        <p:tgtEl>
                                          <p:spTgt spid="2054"/>
                                        </p:tgtEl>
                                        <p:attrNameLst>
                                          <p:attrName>ppt_w</p:attrName>
                                        </p:attrNameLst>
                                      </p:cBhvr>
                                      <p:tavLst>
                                        <p:tav tm="0" fmla="#ppt_w*sin(2.5*pi*$)">
                                          <p:val>
                                            <p:fltVal val="0"/>
                                          </p:val>
                                        </p:tav>
                                        <p:tav tm="100000">
                                          <p:val>
                                            <p:fltVal val="1"/>
                                          </p:val>
                                        </p:tav>
                                      </p:tavLst>
                                    </p:anim>
                                    <p:anim calcmode="lin" valueType="num">
                                      <p:cBhvr>
                                        <p:cTn id="27" dur="2000" fill="hold"/>
                                        <p:tgtEl>
                                          <p:spTgt spid="2054"/>
                                        </p:tgtEl>
                                        <p:attrNameLst>
                                          <p:attrName>ppt_h</p:attrName>
                                        </p:attrNameLst>
                                      </p:cBhvr>
                                      <p:tavLst>
                                        <p:tav tm="0">
                                          <p:val>
                                            <p:strVal val="#ppt_h"/>
                                          </p:val>
                                        </p:tav>
                                        <p:tav tm="100000">
                                          <p:val>
                                            <p:strVal val="#ppt_h"/>
                                          </p:val>
                                        </p:tav>
                                      </p:tavLst>
                                    </p:anim>
                                  </p:childTnLst>
                                </p:cTn>
                              </p:par>
                            </p:childTnLst>
                          </p:cTn>
                        </p:par>
                        <p:par>
                          <p:cTn id="28" fill="hold">
                            <p:stCondLst>
                              <p:cond delay="2000"/>
                            </p:stCondLst>
                            <p:childTnLst>
                              <p:par>
                                <p:cTn id="29" presetID="32" presetClass="emph" presetSubtype="0" fill="hold" nodeType="afterEffect">
                                  <p:stCondLst>
                                    <p:cond delay="0"/>
                                  </p:stCondLst>
                                  <p:childTnLst>
                                    <p:animRot by="120000">
                                      <p:cBhvr>
                                        <p:cTn id="30" dur="200" fill="hold">
                                          <p:stCondLst>
                                            <p:cond delay="0"/>
                                          </p:stCondLst>
                                        </p:cTn>
                                        <p:tgtEl>
                                          <p:spTgt spid="2054"/>
                                        </p:tgtEl>
                                        <p:attrNameLst>
                                          <p:attrName>r</p:attrName>
                                        </p:attrNameLst>
                                      </p:cBhvr>
                                    </p:animRot>
                                    <p:animRot by="-240000">
                                      <p:cBhvr>
                                        <p:cTn id="31" dur="400" fill="hold">
                                          <p:stCondLst>
                                            <p:cond delay="400"/>
                                          </p:stCondLst>
                                        </p:cTn>
                                        <p:tgtEl>
                                          <p:spTgt spid="2054"/>
                                        </p:tgtEl>
                                        <p:attrNameLst>
                                          <p:attrName>r</p:attrName>
                                        </p:attrNameLst>
                                      </p:cBhvr>
                                    </p:animRot>
                                    <p:animRot by="240000">
                                      <p:cBhvr>
                                        <p:cTn id="32" dur="400" fill="hold">
                                          <p:stCondLst>
                                            <p:cond delay="800"/>
                                          </p:stCondLst>
                                        </p:cTn>
                                        <p:tgtEl>
                                          <p:spTgt spid="2054"/>
                                        </p:tgtEl>
                                        <p:attrNameLst>
                                          <p:attrName>r</p:attrName>
                                        </p:attrNameLst>
                                      </p:cBhvr>
                                    </p:animRot>
                                    <p:animRot by="-240000">
                                      <p:cBhvr>
                                        <p:cTn id="33" dur="400" fill="hold">
                                          <p:stCondLst>
                                            <p:cond delay="1200"/>
                                          </p:stCondLst>
                                        </p:cTn>
                                        <p:tgtEl>
                                          <p:spTgt spid="2054"/>
                                        </p:tgtEl>
                                        <p:attrNameLst>
                                          <p:attrName>r</p:attrName>
                                        </p:attrNameLst>
                                      </p:cBhvr>
                                    </p:animRot>
                                    <p:animRot by="120000">
                                      <p:cBhvr>
                                        <p:cTn id="34" dur="400" fill="hold">
                                          <p:stCondLst>
                                            <p:cond delay="1600"/>
                                          </p:stCondLst>
                                        </p:cTn>
                                        <p:tgtEl>
                                          <p:spTgt spid="205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Summarize</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a:xfrm>
            <a:off x="457200" y="1171575"/>
            <a:ext cx="8229600" cy="2840444"/>
          </a:xfrm>
        </p:spPr>
        <p:txBody>
          <a:bodyPr/>
          <a:lstStyle/>
          <a:p>
            <a:r>
              <a:rPr lang="en-US" dirty="0"/>
              <a:t>Accessibility as a criterion</a:t>
            </a:r>
          </a:p>
          <a:p>
            <a:r>
              <a:rPr lang="en-US" dirty="0"/>
              <a:t>Accessibility review request</a:t>
            </a:r>
          </a:p>
          <a:p>
            <a:r>
              <a:rPr lang="en-US" dirty="0"/>
              <a:t>Access plan</a:t>
            </a:r>
          </a:p>
          <a:p>
            <a:pPr lvl="1"/>
            <a:r>
              <a:rPr lang="en-US" dirty="0"/>
              <a:t>Kick-off, Results, accommodations</a:t>
            </a:r>
          </a:p>
        </p:txBody>
      </p:sp>
    </p:spTree>
    <p:extLst>
      <p:ext uri="{BB962C8B-B14F-4D97-AF65-F5344CB8AC3E}">
        <p14:creationId xmlns:p14="http://schemas.microsoft.com/office/powerpoint/2010/main" val="1712750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Fact or Fiction</a:t>
            </a:r>
          </a:p>
        </p:txBody>
      </p:sp>
      <p:sp>
        <p:nvSpPr>
          <p:cNvPr id="7" name="Rectangle 6">
            <a:extLst>
              <a:ext uri="{FF2B5EF4-FFF2-40B4-BE49-F238E27FC236}">
                <a16:creationId xmlns:a16="http://schemas.microsoft.com/office/drawing/2014/main" id="{81FEEE1B-26CC-4F3F-9C8E-C919D43DDAAE}"/>
              </a:ext>
            </a:extLst>
          </p:cNvPr>
          <p:cNvSpPr/>
          <p:nvPr/>
        </p:nvSpPr>
        <p:spPr>
          <a:xfrm>
            <a:off x="677822" y="1854904"/>
            <a:ext cx="7251473" cy="1569660"/>
          </a:xfrm>
          <a:prstGeom prst="rect">
            <a:avLst/>
          </a:prstGeom>
          <a:noFill/>
        </p:spPr>
        <p:txBody>
          <a:bodyPr wrap="none" lIns="91440" tIns="45720" rIns="91440" bIns="45720">
            <a:spAutoFit/>
          </a:bodyPr>
          <a:lstStyle/>
          <a:p>
            <a:pPr algn="ctr"/>
            <a:r>
              <a:rPr lang="en-US" sz="9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It’s poll time!</a:t>
            </a:r>
          </a:p>
        </p:txBody>
      </p:sp>
    </p:spTree>
    <p:extLst>
      <p:ext uri="{BB962C8B-B14F-4D97-AF65-F5344CB8AC3E}">
        <p14:creationId xmlns:p14="http://schemas.microsoft.com/office/powerpoint/2010/main" val="316807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par>
                          <p:cTn id="11" fill="hold">
                            <p:stCondLst>
                              <p:cond delay="1000"/>
                            </p:stCondLst>
                            <p:childTnLst>
                              <p:par>
                                <p:cTn id="12" presetID="27" presetClass="emph" presetSubtype="0" fill="remove" grpId="1" nodeType="afterEffect">
                                  <p:stCondLst>
                                    <p:cond delay="0"/>
                                  </p:stCondLst>
                                  <p:childTnLst>
                                    <p:animClr clrSpc="rgb" dir="cw">
                                      <p:cBhvr override="childStyle">
                                        <p:cTn id="13" dur="1000" autoRev="1" fill="remove"/>
                                        <p:tgtEl>
                                          <p:spTgt spid="7"/>
                                        </p:tgtEl>
                                        <p:attrNameLst>
                                          <p:attrName>style.color</p:attrName>
                                        </p:attrNameLst>
                                      </p:cBhvr>
                                      <p:to>
                                        <a:schemeClr val="bg1"/>
                                      </p:to>
                                    </p:animClr>
                                    <p:animClr clrSpc="rgb" dir="cw">
                                      <p:cBhvr>
                                        <p:cTn id="14" dur="1000" autoRev="1" fill="remove"/>
                                        <p:tgtEl>
                                          <p:spTgt spid="7"/>
                                        </p:tgtEl>
                                        <p:attrNameLst>
                                          <p:attrName>fillcolor</p:attrName>
                                        </p:attrNameLst>
                                      </p:cBhvr>
                                      <p:to>
                                        <a:schemeClr val="bg1"/>
                                      </p:to>
                                    </p:animClr>
                                    <p:set>
                                      <p:cBhvr>
                                        <p:cTn id="15" dur="1000" autoRev="1" fill="remove"/>
                                        <p:tgtEl>
                                          <p:spTgt spid="7"/>
                                        </p:tgtEl>
                                        <p:attrNameLst>
                                          <p:attrName>fill.type</p:attrName>
                                        </p:attrNameLst>
                                      </p:cBhvr>
                                      <p:to>
                                        <p:strVal val="solid"/>
                                      </p:to>
                                    </p:set>
                                    <p:set>
                                      <p:cBhvr>
                                        <p:cTn id="16" dur="1000" autoRev="1" fill="remove"/>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Questions and Answers</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a:xfrm>
            <a:off x="457200" y="1171575"/>
            <a:ext cx="4628606" cy="2857188"/>
          </a:xfrm>
        </p:spPr>
        <p:txBody>
          <a:bodyPr/>
          <a:lstStyle/>
          <a:p>
            <a:pPr marL="114300" indent="0">
              <a:buNone/>
            </a:pPr>
            <a:r>
              <a:rPr lang="en-US" dirty="0"/>
              <a:t>Please post your questions in the Q&amp;A panel by selecting the Q&amp;A icon in your Zoom tool bar.</a:t>
            </a:r>
          </a:p>
        </p:txBody>
      </p:sp>
      <p:pic>
        <p:nvPicPr>
          <p:cNvPr id="3" name="Picture 2" descr="Zoom Q&amp;A icon">
            <a:extLst>
              <a:ext uri="{FF2B5EF4-FFF2-40B4-BE49-F238E27FC236}">
                <a16:creationId xmlns:a16="http://schemas.microsoft.com/office/drawing/2014/main" id="{AAA9DAED-13E3-4839-8D30-B65328F0A705}"/>
              </a:ext>
            </a:extLst>
          </p:cNvPr>
          <p:cNvPicPr>
            <a:picLocks noChangeAspect="1"/>
          </p:cNvPicPr>
          <p:nvPr/>
        </p:nvPicPr>
        <p:blipFill>
          <a:blip r:embed="rId2"/>
          <a:stretch>
            <a:fillRect/>
          </a:stretch>
        </p:blipFill>
        <p:spPr>
          <a:xfrm>
            <a:off x="2521540" y="2571750"/>
            <a:ext cx="1047920" cy="965407"/>
          </a:xfrm>
          <a:prstGeom prst="rect">
            <a:avLst/>
          </a:prstGeom>
        </p:spPr>
      </p:pic>
      <p:pic>
        <p:nvPicPr>
          <p:cNvPr id="4098" name="Picture 2" descr="Question Mark icon">
            <a:extLst>
              <a:ext uri="{FF2B5EF4-FFF2-40B4-BE49-F238E27FC236}">
                <a16:creationId xmlns:a16="http://schemas.microsoft.com/office/drawing/2014/main" id="{8BC27D61-7B38-429B-B057-AC0F6C4B7A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5806" y="1171575"/>
            <a:ext cx="2857188" cy="2857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24792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Thank you</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p:txBody>
          <a:bodyPr/>
          <a:lstStyle/>
          <a:p>
            <a:pPr marL="114300" indent="0">
              <a:buNone/>
            </a:pPr>
            <a:r>
              <a:rPr lang="en-US" b="1" dirty="0"/>
              <a:t>Amanda Calvert</a:t>
            </a:r>
            <a:r>
              <a:rPr lang="en-US" dirty="0"/>
              <a:t>, IT Accessibility Program Director</a:t>
            </a:r>
          </a:p>
          <a:p>
            <a:pPr marL="114300" indent="0">
              <a:buNone/>
            </a:pPr>
            <a:r>
              <a:rPr lang="en-US" dirty="0">
                <a:hlinkClick r:id="rId2"/>
              </a:rPr>
              <a:t>calveraa@ucmail.uc.edu</a:t>
            </a:r>
            <a:endParaRPr lang="en-US" dirty="0"/>
          </a:p>
          <a:p>
            <a:pPr marL="114300" indent="0">
              <a:buNone/>
            </a:pPr>
            <a:endParaRPr lang="en-US" dirty="0"/>
          </a:p>
          <a:p>
            <a:pPr marL="114300" indent="0">
              <a:buNone/>
            </a:pPr>
            <a:r>
              <a:rPr lang="en-US" b="1" dirty="0"/>
              <a:t>Nakia Keathley</a:t>
            </a:r>
            <a:r>
              <a:rPr lang="en-US" dirty="0"/>
              <a:t>, IT Accessibility Program Manager</a:t>
            </a:r>
          </a:p>
          <a:p>
            <a:pPr marL="114300" indent="0">
              <a:buNone/>
            </a:pPr>
            <a:r>
              <a:rPr lang="en-US" dirty="0">
                <a:hlinkClick r:id="rId3"/>
              </a:rPr>
              <a:t>keathlna@ucmail.uc.edu</a:t>
            </a:r>
            <a:endParaRPr lang="en-US" dirty="0"/>
          </a:p>
          <a:p>
            <a:pPr marL="114300" indent="0">
              <a:buNone/>
            </a:pPr>
            <a:endParaRPr lang="en-US" dirty="0"/>
          </a:p>
        </p:txBody>
      </p:sp>
    </p:spTree>
    <p:extLst>
      <p:ext uri="{BB962C8B-B14F-4D97-AF65-F5344CB8AC3E}">
        <p14:creationId xmlns:p14="http://schemas.microsoft.com/office/powerpoint/2010/main" val="112233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A23A-DEEB-455A-A9A5-1F32C700C829}"/>
              </a:ext>
            </a:extLst>
          </p:cNvPr>
          <p:cNvSpPr>
            <a:spLocks noGrp="1"/>
          </p:cNvSpPr>
          <p:nvPr>
            <p:ph type="title"/>
          </p:nvPr>
        </p:nvSpPr>
        <p:spPr>
          <a:xfrm>
            <a:off x="457200" y="227075"/>
            <a:ext cx="8229600" cy="857250"/>
          </a:xfrm>
        </p:spPr>
        <p:txBody>
          <a:bodyPr/>
          <a:lstStyle/>
          <a:p>
            <a:r>
              <a:rPr lang="en-US" dirty="0"/>
              <a:t>Why is it important	</a:t>
            </a:r>
          </a:p>
        </p:txBody>
      </p:sp>
      <p:sp>
        <p:nvSpPr>
          <p:cNvPr id="5" name="Content Placeholder 4">
            <a:extLst>
              <a:ext uri="{FF2B5EF4-FFF2-40B4-BE49-F238E27FC236}">
                <a16:creationId xmlns:a16="http://schemas.microsoft.com/office/drawing/2014/main" id="{82C080DE-F8E3-4B48-BBBE-28FAF8594430}"/>
              </a:ext>
            </a:extLst>
          </p:cNvPr>
          <p:cNvSpPr>
            <a:spLocks noGrp="1"/>
          </p:cNvSpPr>
          <p:nvPr>
            <p:ph idx="1"/>
          </p:nvPr>
        </p:nvSpPr>
        <p:spPr/>
        <p:txBody>
          <a:bodyPr/>
          <a:lstStyle/>
          <a:p>
            <a:r>
              <a:rPr lang="en-US" dirty="0"/>
              <a:t>It’s the law</a:t>
            </a:r>
          </a:p>
          <a:p>
            <a:r>
              <a:rPr lang="en-US" dirty="0"/>
              <a:t>It’s the right thing to do</a:t>
            </a:r>
          </a:p>
        </p:txBody>
      </p:sp>
    </p:spTree>
    <p:extLst>
      <p:ext uri="{BB962C8B-B14F-4D97-AF65-F5344CB8AC3E}">
        <p14:creationId xmlns:p14="http://schemas.microsoft.com/office/powerpoint/2010/main" val="2796300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Legal Requirement</a:t>
            </a:r>
          </a:p>
        </p:txBody>
      </p:sp>
      <p:sp>
        <p:nvSpPr>
          <p:cNvPr id="5" name="Content Placeholder 4"/>
          <p:cNvSpPr>
            <a:spLocks noGrp="1"/>
          </p:cNvSpPr>
          <p:nvPr>
            <p:ph idx="1"/>
          </p:nvPr>
        </p:nvSpPr>
        <p:spPr>
          <a:xfrm>
            <a:off x="457200" y="1171575"/>
            <a:ext cx="8229600" cy="2981784"/>
          </a:xfrm>
        </p:spPr>
        <p:txBody>
          <a:bodyPr vert="horz" lIns="91440" tIns="45720" rIns="91440" bIns="45720" rtlCol="0" anchor="t">
            <a:normAutofit fontScale="70000" lnSpcReduction="20000"/>
          </a:bodyPr>
          <a:lstStyle/>
          <a:p>
            <a:pPr marL="114300" indent="0">
              <a:buNone/>
            </a:pPr>
            <a:r>
              <a:rPr lang="en-US" sz="4600" b="1" dirty="0">
                <a:cs typeface="Times New Roman"/>
              </a:rPr>
              <a:t>Section 504 Rehabilitation Act </a:t>
            </a:r>
            <a:r>
              <a:rPr lang="en-US" sz="4600" dirty="0">
                <a:ea typeface="+mn-lt"/>
                <a:cs typeface="+mn-lt"/>
              </a:rPr>
              <a:t>"No otherwise qualified individual with a disability in the United States . . . shall, solely by reason of her or his disability, be </a:t>
            </a:r>
            <a:r>
              <a:rPr lang="en-US" sz="4600" b="1" dirty="0">
                <a:ea typeface="+mn-lt"/>
                <a:cs typeface="+mn-lt"/>
              </a:rPr>
              <a:t>excluded from the participation</a:t>
            </a:r>
            <a:r>
              <a:rPr lang="en-US" sz="4600" dirty="0">
                <a:ea typeface="+mn-lt"/>
                <a:cs typeface="+mn-lt"/>
              </a:rPr>
              <a:t> in, be </a:t>
            </a:r>
            <a:r>
              <a:rPr lang="en-US" sz="4600" b="1" dirty="0">
                <a:ea typeface="+mn-lt"/>
                <a:cs typeface="+mn-lt"/>
              </a:rPr>
              <a:t>denied the benefits of</a:t>
            </a:r>
            <a:r>
              <a:rPr lang="en-US" sz="4600" dirty="0">
                <a:ea typeface="+mn-lt"/>
                <a:cs typeface="+mn-lt"/>
              </a:rPr>
              <a:t>, or be </a:t>
            </a:r>
            <a:r>
              <a:rPr lang="en-US" sz="4600" b="1" dirty="0">
                <a:ea typeface="+mn-lt"/>
                <a:cs typeface="+mn-lt"/>
              </a:rPr>
              <a:t>subjected to discrimination</a:t>
            </a:r>
            <a:r>
              <a:rPr lang="en-US" sz="4600" dirty="0">
                <a:ea typeface="+mn-lt"/>
                <a:cs typeface="+mn-lt"/>
              </a:rPr>
              <a:t> under any program or activity receiving Federal financial assistance”</a:t>
            </a:r>
            <a:endParaRPr lang="en-US" sz="4600" b="1" dirty="0">
              <a:cs typeface="Times New Roman"/>
            </a:endParaRPr>
          </a:p>
          <a:p>
            <a:pPr marL="114300" indent="0">
              <a:buNone/>
            </a:pPr>
            <a:endParaRPr lang="en-US" sz="4600" b="1" dirty="0">
              <a:cs typeface="Times New Roman"/>
            </a:endParaRPr>
          </a:p>
          <a:p>
            <a:pPr marL="114300" indent="0">
              <a:buNone/>
            </a:pPr>
            <a:endParaRPr lang="en-US" sz="4600" b="1" dirty="0">
              <a:cs typeface="Times New Roman"/>
            </a:endParaRPr>
          </a:p>
        </p:txBody>
      </p:sp>
    </p:spTree>
    <p:extLst>
      <p:ext uri="{BB962C8B-B14F-4D97-AF65-F5344CB8AC3E}">
        <p14:creationId xmlns:p14="http://schemas.microsoft.com/office/powerpoint/2010/main" val="1939723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Legal Requirement cont.</a:t>
            </a:r>
            <a:endParaRPr lang="en-US" sz="800" dirty="0"/>
          </a:p>
        </p:txBody>
      </p:sp>
      <p:sp>
        <p:nvSpPr>
          <p:cNvPr id="5" name="Content Placeholder 4"/>
          <p:cNvSpPr>
            <a:spLocks noGrp="1"/>
          </p:cNvSpPr>
          <p:nvPr>
            <p:ph idx="1"/>
          </p:nvPr>
        </p:nvSpPr>
        <p:spPr>
          <a:xfrm>
            <a:off x="457200" y="1171575"/>
            <a:ext cx="8229600" cy="2981784"/>
          </a:xfrm>
        </p:spPr>
        <p:txBody>
          <a:bodyPr vert="horz" lIns="91440" tIns="45720" rIns="91440" bIns="45720" rtlCol="0" anchor="t">
            <a:normAutofit fontScale="70000" lnSpcReduction="20000"/>
          </a:bodyPr>
          <a:lstStyle/>
          <a:p>
            <a:pPr marL="114300" indent="0">
              <a:buNone/>
            </a:pPr>
            <a:r>
              <a:rPr lang="en-US" sz="4600" dirty="0">
                <a:cs typeface="Times New Roman"/>
              </a:rPr>
              <a:t>Americans with Disabilities Act</a:t>
            </a:r>
          </a:p>
          <a:p>
            <a:r>
              <a:rPr lang="en-US" sz="4600" dirty="0">
                <a:cs typeface="Times New Roman"/>
              </a:rPr>
              <a:t>Applies to employees, students, guests and visitors</a:t>
            </a:r>
          </a:p>
          <a:p>
            <a:r>
              <a:rPr lang="en-US" sz="4600" dirty="0">
                <a:cs typeface="Times New Roman"/>
              </a:rPr>
              <a:t>Requires accommodations and access </a:t>
            </a:r>
          </a:p>
          <a:p>
            <a:r>
              <a:rPr lang="en-US" sz="4600" dirty="0">
                <a:cs typeface="Times New Roman"/>
              </a:rPr>
              <a:t>Case law and DOJ repeatedly uphold that the ADA applies to electronic environments </a:t>
            </a:r>
          </a:p>
          <a:p>
            <a:pPr marL="114300" indent="0">
              <a:buNone/>
            </a:pPr>
            <a:endParaRPr lang="en-US" sz="4600" dirty="0">
              <a:cs typeface="Times New Roman"/>
            </a:endParaRPr>
          </a:p>
          <a:p>
            <a:pPr marL="114300" indent="0">
              <a:buNone/>
            </a:pPr>
            <a:endParaRPr lang="en-US" sz="4600" dirty="0">
              <a:cs typeface="Times New Roman"/>
            </a:endParaRPr>
          </a:p>
          <a:p>
            <a:pPr marL="114300" indent="0">
              <a:buNone/>
            </a:pPr>
            <a:endParaRPr lang="en-US" sz="4600" b="1" dirty="0">
              <a:cs typeface="Times New Roman"/>
            </a:endParaRPr>
          </a:p>
          <a:p>
            <a:pPr marL="114300" indent="0">
              <a:buNone/>
            </a:pPr>
            <a:endParaRPr lang="en-US" sz="4600" b="1" dirty="0">
              <a:cs typeface="Times New Roman"/>
            </a:endParaRPr>
          </a:p>
        </p:txBody>
      </p:sp>
    </p:spTree>
    <p:extLst>
      <p:ext uri="{BB962C8B-B14F-4D97-AF65-F5344CB8AC3E}">
        <p14:creationId xmlns:p14="http://schemas.microsoft.com/office/powerpoint/2010/main" val="944255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t>How do we know this applies to third party products?</a:t>
            </a:r>
            <a:endParaRPr lang="en-US" sz="2400" dirty="0">
              <a:cs typeface="Arial"/>
            </a:endParaRPr>
          </a:p>
        </p:txBody>
      </p:sp>
      <p:sp>
        <p:nvSpPr>
          <p:cNvPr id="5" name="Content Placeholder 4"/>
          <p:cNvSpPr>
            <a:spLocks noGrp="1"/>
          </p:cNvSpPr>
          <p:nvPr>
            <p:ph idx="1"/>
          </p:nvPr>
        </p:nvSpPr>
        <p:spPr>
          <a:xfrm>
            <a:off x="457200" y="1171575"/>
            <a:ext cx="8229600" cy="2981784"/>
          </a:xfrm>
        </p:spPr>
        <p:txBody>
          <a:bodyPr vert="horz" lIns="91440" tIns="45720" rIns="91440" bIns="45720" rtlCol="0" anchor="t">
            <a:normAutofit fontScale="70000" lnSpcReduction="20000"/>
          </a:bodyPr>
          <a:lstStyle/>
          <a:p>
            <a:pPr marL="114300" indent="0">
              <a:buNone/>
            </a:pPr>
            <a:r>
              <a:rPr lang="en-US" sz="3300" b="1" dirty="0"/>
              <a:t>Section 508 of the Rehabilitation Act of 1973</a:t>
            </a:r>
            <a:endParaRPr lang="en-US" sz="4600" b="1" dirty="0">
              <a:cs typeface="Times New Roman"/>
            </a:endParaRPr>
          </a:p>
          <a:p>
            <a:pPr marL="114300" indent="0">
              <a:lnSpc>
                <a:spcPct val="120000"/>
              </a:lnSpc>
              <a:spcAft>
                <a:spcPts val="600"/>
              </a:spcAft>
              <a:buNone/>
            </a:pPr>
            <a:r>
              <a:rPr lang="en-US" sz="3300" dirty="0"/>
              <a:t>In 1998, Congress amended the Rehabilitation Act of 1973 to require Federal agencies to make their electronic and information technology (EIT) accessible to people with disabilities. The law (</a:t>
            </a:r>
            <a:r>
              <a:rPr lang="en-US" sz="3300" u="sng" dirty="0"/>
              <a:t>29 U.S.C § 794 (d)</a:t>
            </a:r>
            <a:r>
              <a:rPr lang="en-US" sz="3300" dirty="0"/>
              <a:t>) applies to all Federal agencies when they develop, </a:t>
            </a:r>
            <a:r>
              <a:rPr lang="en-US" sz="3300" u="sng" dirty="0">
                <a:highlight>
                  <a:srgbClr val="FFFF00"/>
                </a:highlight>
              </a:rPr>
              <a:t>procure</a:t>
            </a:r>
            <a:r>
              <a:rPr lang="en-US" sz="3300" dirty="0"/>
              <a:t>, maintain, or use electronic and information technology. </a:t>
            </a:r>
          </a:p>
          <a:p>
            <a:pPr marL="114300" indent="0">
              <a:lnSpc>
                <a:spcPct val="120000"/>
              </a:lnSpc>
              <a:spcAft>
                <a:spcPts val="600"/>
              </a:spcAft>
              <a:buNone/>
            </a:pPr>
            <a:r>
              <a:rPr lang="en-US" sz="2200" dirty="0">
                <a:hlinkClick r:id="rId3"/>
              </a:rPr>
              <a:t>https://www.section508.gov/manage/laws-and-policies</a:t>
            </a:r>
            <a:endParaRPr lang="en-US" sz="2200" b="1" dirty="0"/>
          </a:p>
        </p:txBody>
      </p:sp>
    </p:spTree>
    <p:extLst>
      <p:ext uri="{BB962C8B-B14F-4D97-AF65-F5344CB8AC3E}">
        <p14:creationId xmlns:p14="http://schemas.microsoft.com/office/powerpoint/2010/main" val="4131293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Beyond Compliance </a:t>
            </a:r>
          </a:p>
        </p:txBody>
      </p:sp>
      <p:sp>
        <p:nvSpPr>
          <p:cNvPr id="5" name="Content Placeholder 4"/>
          <p:cNvSpPr>
            <a:spLocks noGrp="1"/>
          </p:cNvSpPr>
          <p:nvPr>
            <p:ph idx="1"/>
          </p:nvPr>
        </p:nvSpPr>
        <p:spPr>
          <a:xfrm>
            <a:off x="312723" y="1171575"/>
            <a:ext cx="8383930" cy="2981784"/>
          </a:xfrm>
        </p:spPr>
        <p:txBody>
          <a:bodyPr vert="horz" lIns="91440" tIns="45720" rIns="91440" bIns="45720" rtlCol="0" anchor="t">
            <a:normAutofit/>
          </a:bodyPr>
          <a:lstStyle/>
          <a:p>
            <a:pPr marL="114300" indent="0">
              <a:buNone/>
            </a:pPr>
            <a:r>
              <a:rPr lang="en-US" sz="2900" b="1" dirty="0">
                <a:cs typeface="Times New Roman"/>
              </a:rPr>
              <a:t>Conforming to accessibility standards does more than keep us out of the news and the courts</a:t>
            </a:r>
          </a:p>
          <a:p>
            <a:pPr marL="571500" indent="-457200"/>
            <a:r>
              <a:rPr lang="en-US" sz="2900" dirty="0"/>
              <a:t>Student experience and success</a:t>
            </a:r>
            <a:endParaRPr lang="en-US" sz="2900" dirty="0">
              <a:cs typeface="Times New Roman"/>
            </a:endParaRPr>
          </a:p>
          <a:p>
            <a:pPr marL="571500" indent="-457200"/>
            <a:r>
              <a:rPr lang="en-US" sz="2900" dirty="0"/>
              <a:t>Visibility can lead to awareness and efficiencies</a:t>
            </a:r>
            <a:endParaRPr lang="en-US" sz="2900" dirty="0">
              <a:cs typeface="Times New Roman"/>
            </a:endParaRPr>
          </a:p>
          <a:p>
            <a:pPr marL="571500" indent="-457200"/>
            <a:r>
              <a:rPr lang="en-US" sz="2900" dirty="0"/>
              <a:t>It’s the right thing to do!</a:t>
            </a:r>
            <a:endParaRPr lang="en-US" sz="2900" dirty="0">
              <a:cs typeface="Times New Roman"/>
            </a:endParaRPr>
          </a:p>
        </p:txBody>
      </p:sp>
    </p:spTree>
    <p:extLst>
      <p:ext uri="{BB962C8B-B14F-4D97-AF65-F5344CB8AC3E}">
        <p14:creationId xmlns:p14="http://schemas.microsoft.com/office/powerpoint/2010/main" val="2037255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17 a-network-ppt-template" id="{987B2BAC-812B-6A4C-A481-8B2FF4646180}" vid="{2746CBDC-DB3B-C243-8D9B-47DA4894E9E2}"/>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17 a-network-ppt-template" id="{987B2BAC-812B-6A4C-A481-8B2FF4646180}" vid="{F81CF725-48A4-CF46-B81D-450F67A7C7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C1673F8F1F0D4E9FA33628EE6AF70E" ma:contentTypeVersion="2" ma:contentTypeDescription="Create a new document." ma:contentTypeScope="" ma:versionID="c734db1726c9f961e7b83fcbdeb16a7b">
  <xsd:schema xmlns:xsd="http://www.w3.org/2001/XMLSchema" xmlns:xs="http://www.w3.org/2001/XMLSchema" xmlns:p="http://schemas.microsoft.com/office/2006/metadata/properties" xmlns:ns2="576b039e-fc64-436f-9f9f-4f62cbbc6176" targetNamespace="http://schemas.microsoft.com/office/2006/metadata/properties" ma:root="true" ma:fieldsID="9d770aee37cb9b88f53928d5e98f3568" ns2:_="">
    <xsd:import namespace="576b039e-fc64-436f-9f9f-4f62cbbc6176"/>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6b039e-fc64-436f-9f9f-4f62cbbc61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B6F2769-7194-4217-93D3-3AF3A4742282}">
  <ds:schemaRefs>
    <ds:schemaRef ds:uri="http://schemas.microsoft.com/office/2006/metadata/properties"/>
    <ds:schemaRef ds:uri="http://schemas.openxmlformats.org/package/2006/metadata/core-properties"/>
    <ds:schemaRef ds:uri="http://schemas.microsoft.com/office/2006/documentManagement/types"/>
    <ds:schemaRef ds:uri="http://purl.org/dc/terms/"/>
    <ds:schemaRef ds:uri="http://purl.org/dc/dcmitype/"/>
    <ds:schemaRef ds:uri="http://www.w3.org/XML/1998/namespace"/>
    <ds:schemaRef ds:uri="576b039e-fc64-436f-9f9f-4f62cbbc6176"/>
    <ds:schemaRef ds:uri="http://schemas.microsoft.com/office/infopath/2007/PartnerControls"/>
    <ds:schemaRef ds:uri="http://purl.org/dc/elements/1.1/"/>
  </ds:schemaRefs>
</ds:datastoreItem>
</file>

<file path=customXml/itemProps2.xml><?xml version="1.0" encoding="utf-8"?>
<ds:datastoreItem xmlns:ds="http://schemas.openxmlformats.org/officeDocument/2006/customXml" ds:itemID="{4E5AF19A-A9F1-44AC-80CC-6D2F749459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6b039e-fc64-436f-9f9f-4f62cbbc617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7D2A1B0-FF3E-4009-940D-AED0EB70AA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UCDigInclDayTemplate</Template>
  <TotalTime>3264</TotalTime>
  <Words>2078</Words>
  <Application>Microsoft Office PowerPoint</Application>
  <PresentationFormat>On-screen Show (16:9)</PresentationFormat>
  <Paragraphs>268</Paragraphs>
  <Slides>41</Slides>
  <Notes>14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41</vt:i4>
      </vt:variant>
    </vt:vector>
  </HeadingPairs>
  <TitlesOfParts>
    <vt:vector size="46" baseType="lpstr">
      <vt:lpstr>Arial</vt:lpstr>
      <vt:lpstr>Calibri</vt:lpstr>
      <vt:lpstr>Times New Roman</vt:lpstr>
      <vt:lpstr>Office Theme</vt:lpstr>
      <vt:lpstr>1_Office Theme</vt:lpstr>
      <vt:lpstr>What to Expect with an Accessibility Review During the Procurement Process</vt:lpstr>
      <vt:lpstr>Housekeeping</vt:lpstr>
      <vt:lpstr>Learning Outcomes</vt:lpstr>
      <vt:lpstr>Fact or Fiction</vt:lpstr>
      <vt:lpstr>Why is it important </vt:lpstr>
      <vt:lpstr>Legal Requirement</vt:lpstr>
      <vt:lpstr>Legal Requirement cont.</vt:lpstr>
      <vt:lpstr>How do we know this applies to third party products?</vt:lpstr>
      <vt:lpstr>Beyond Compliance </vt:lpstr>
      <vt:lpstr>Who does UC’s accessibility process within procurement benefit?</vt:lpstr>
      <vt:lpstr>Accessibility in a buyer’s journey</vt:lpstr>
      <vt:lpstr>Before the review request</vt:lpstr>
      <vt:lpstr>ACR or VPAT?</vt:lpstr>
      <vt:lpstr>What is a VPAT?</vt:lpstr>
      <vt:lpstr>What is a VPAT? – Simplified</vt:lpstr>
      <vt:lpstr>Who creates a VPAT?</vt:lpstr>
      <vt:lpstr>How does UC use VPAT’s</vt:lpstr>
      <vt:lpstr>What do we look for in a VPAT?</vt:lpstr>
      <vt:lpstr>VPAT Example</vt:lpstr>
      <vt:lpstr>Accessibility Review Request Process</vt:lpstr>
      <vt:lpstr>Submit Accessibility Review Request</vt:lpstr>
      <vt:lpstr>Accessibility Review Request Form Explained</vt:lpstr>
      <vt:lpstr>Accessibility Review Request Form Explained – cont.</vt:lpstr>
      <vt:lpstr>Accessibility Review</vt:lpstr>
      <vt:lpstr>Feedback</vt:lpstr>
      <vt:lpstr>Example Feedback Email</vt:lpstr>
      <vt:lpstr>Decision</vt:lpstr>
      <vt:lpstr>Next Steps</vt:lpstr>
      <vt:lpstr>Accessibility Test Process</vt:lpstr>
      <vt:lpstr>Kick Off</vt:lpstr>
      <vt:lpstr>Accessibility Test</vt:lpstr>
      <vt:lpstr>Results Review</vt:lpstr>
      <vt:lpstr>Results Summary Example</vt:lpstr>
      <vt:lpstr>Vendor Roadmap</vt:lpstr>
      <vt:lpstr>Temporary Accommodation Plan</vt:lpstr>
      <vt:lpstr>Now what?</vt:lpstr>
      <vt:lpstr>Fact or Fiction repeat </vt:lpstr>
      <vt:lpstr>Fact or Fiction Revealed</vt:lpstr>
      <vt:lpstr>Summarize</vt:lpstr>
      <vt:lpstr>Questions and Answers</vt:lpstr>
      <vt:lpstr>Thank you</vt:lpstr>
    </vt:vector>
  </TitlesOfParts>
  <Company>University of Cincinnati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Alderson, Andrew (aldersaw)</dc:creator>
  <cp:lastModifiedBy>Calvert, Amanda (calveraa)</cp:lastModifiedBy>
  <cp:revision>4</cp:revision>
  <dcterms:created xsi:type="dcterms:W3CDTF">2019-05-10T14:02:10Z</dcterms:created>
  <dcterms:modified xsi:type="dcterms:W3CDTF">2021-08-02T08:50:11Z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0x010100D6C1673F8F1F0D4E9FA33628EE6AF70E</vt:lpwstr>
  </property>
</Properties>
</file>