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  <p:sldMasterId id="2147493492" r:id="rId6"/>
  </p:sldMasterIdLst>
  <p:notesMasterIdLst>
    <p:notesMasterId r:id="rId43"/>
  </p:notesMasterIdLst>
  <p:handoutMasterIdLst>
    <p:handoutMasterId r:id="rId44"/>
  </p:handoutMasterIdLst>
  <p:sldIdLst>
    <p:sldId id="259" r:id="rId7"/>
    <p:sldId id="341" r:id="rId8"/>
    <p:sldId id="301" r:id="rId9"/>
    <p:sldId id="282" r:id="rId10"/>
    <p:sldId id="280" r:id="rId11"/>
    <p:sldId id="309" r:id="rId12"/>
    <p:sldId id="277" r:id="rId13"/>
    <p:sldId id="310" r:id="rId14"/>
    <p:sldId id="308" r:id="rId15"/>
    <p:sldId id="327" r:id="rId16"/>
    <p:sldId id="313" r:id="rId17"/>
    <p:sldId id="328" r:id="rId18"/>
    <p:sldId id="303" r:id="rId19"/>
    <p:sldId id="324" r:id="rId20"/>
    <p:sldId id="325" r:id="rId21"/>
    <p:sldId id="329" r:id="rId22"/>
    <p:sldId id="323" r:id="rId23"/>
    <p:sldId id="330" r:id="rId24"/>
    <p:sldId id="304" r:id="rId25"/>
    <p:sldId id="334" r:id="rId26"/>
    <p:sldId id="335" r:id="rId27"/>
    <p:sldId id="336" r:id="rId28"/>
    <p:sldId id="337" r:id="rId29"/>
    <p:sldId id="338" r:id="rId30"/>
    <p:sldId id="307" r:id="rId31"/>
    <p:sldId id="339" r:id="rId32"/>
    <p:sldId id="340" r:id="rId33"/>
    <p:sldId id="332" r:id="rId34"/>
    <p:sldId id="322" r:id="rId35"/>
    <p:sldId id="317" r:id="rId36"/>
    <p:sldId id="319" r:id="rId37"/>
    <p:sldId id="320" r:id="rId38"/>
    <p:sldId id="321" r:id="rId39"/>
    <p:sldId id="342" r:id="rId40"/>
    <p:sldId id="298" r:id="rId41"/>
    <p:sldId id="300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99"/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F65B2-209D-4F97-9F15-454C4965C440}" v="6" dt="2021-08-02T08:41:25.592"/>
    <p1510:client id="{F12E096D-C0CA-74B5-A9E6-EA394FA1CDD7}" v="20" dt="2021-08-02T12:27:25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70" autoAdjust="0"/>
  </p:normalViewPr>
  <p:slideViewPr>
    <p:cSldViewPr snapToGrid="0">
      <p:cViewPr varScale="1">
        <p:scale>
          <a:sx n="118" d="100"/>
          <a:sy n="118" d="100"/>
        </p:scale>
        <p:origin x="3024" y="10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90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F283B9-5212-4D3D-867F-EAC7B6DFAF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64A2C2-438E-4472-9D7E-9341CB73A3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51CED-6386-4D87-8434-2D0AD7E11BA0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983CE-219F-4E34-A327-973D6B67AD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E9D4E-67E2-45C5-8D74-01C39DFA24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B04F-C321-47DD-A9FE-CCAA83E24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2A25F-8796-8E40-8254-F51F925CFD0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C2914-FB39-BB40-80BD-E3823960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9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1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3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3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26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TTS = Text to Speech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4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35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1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2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62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56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0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9968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2537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2185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2857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2560D-EC28-3B41-86E8-18F1CE0113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49613"/>
            <a:ext cx="6400800" cy="623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226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2691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59" y="535460"/>
            <a:ext cx="5763391" cy="20128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descr="UC Accessibility Network Logo"/>
          <p:cNvGrpSpPr/>
          <p:nvPr userDrawn="1"/>
        </p:nvGrpSpPr>
        <p:grpSpPr>
          <a:xfrm>
            <a:off x="6705600" y="4114487"/>
            <a:ext cx="2078831" cy="714268"/>
            <a:chOff x="6705600" y="4114487"/>
            <a:chExt cx="2078831" cy="714268"/>
          </a:xfrm>
        </p:grpSpPr>
        <p:sp>
          <p:nvSpPr>
            <p:cNvPr id="8" name="Rectangle 7"/>
            <p:cNvSpPr/>
            <p:nvPr userDrawn="1"/>
          </p:nvSpPr>
          <p:spPr>
            <a:xfrm>
              <a:off x="6705600" y="4139956"/>
              <a:ext cx="2078831" cy="66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540" y="4114487"/>
              <a:ext cx="1984076" cy="71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  <p:sldLayoutId id="2147493456" r:id="rId2"/>
    <p:sldLayoutId id="214749345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2" y="4123315"/>
            <a:ext cx="1891479" cy="6605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1575"/>
            <a:ext cx="8229600" cy="285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rgbClr val="E0012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9" descr="UC Accessibility Network Logo"/>
          <p:cNvGrpSpPr/>
          <p:nvPr userDrawn="1"/>
        </p:nvGrpSpPr>
        <p:grpSpPr>
          <a:xfrm>
            <a:off x="6705600" y="4114487"/>
            <a:ext cx="2078831" cy="714268"/>
            <a:chOff x="6705600" y="4114487"/>
            <a:chExt cx="2078831" cy="714268"/>
          </a:xfrm>
        </p:grpSpPr>
        <p:sp>
          <p:nvSpPr>
            <p:cNvPr id="7" name="Rectangle 6"/>
            <p:cNvSpPr/>
            <p:nvPr userDrawn="1"/>
          </p:nvSpPr>
          <p:spPr>
            <a:xfrm>
              <a:off x="6705600" y="4139956"/>
              <a:ext cx="2078831" cy="66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540" y="4114487"/>
              <a:ext cx="1984076" cy="71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7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79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5" r:id="rId8"/>
    <p:sldLayoutId id="2147493476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1651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2560D-EC28-3B41-86E8-18F1CE0113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rgbClr val="E0012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1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1651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YHNcz4LDNr4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JzD6v7OrZw?feature=oembed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tm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2SDCdJw6Gg?feature=oembed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accessibility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2zfnWTSObfc?feature=oembed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Vu0ruhhz8Q?feature=oembed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_-2ro377Nr0?feature=oembed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vxq4vO4xqU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accessibility" TargetMode="External"/><Relationship Id="rId2" Type="http://schemas.openxmlformats.org/officeDocument/2006/relationships/hyperlink" Target="https://www.uc.edu/about/accessibility-network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ducation.microsoft.com/en-us/resource/0c6e9c42" TargetMode="External"/><Relationship Id="rId4" Type="http://schemas.openxmlformats.org/officeDocument/2006/relationships/hyperlink" Target="https://www.microsoft.com/design/inclusive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itprogram@ucmail.uc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Uc.edu/about/accessibility-networ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upport.microsoft.com/en-us/office/video-live-captions-subtitles-371bd124-855f-46a9-a923-5371c10f36c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4450" y="2580069"/>
            <a:ext cx="9055100" cy="779003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Build a Bigger Toolkit: </a:t>
            </a:r>
            <a:br>
              <a:rPr lang="en-US" sz="3200" dirty="0"/>
            </a:br>
            <a:r>
              <a:rPr lang="en-US" sz="3200" dirty="0"/>
              <a:t>Advanced O365 Accessibility Features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9250" y="3722820"/>
            <a:ext cx="6400800" cy="6234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Amanda Calvert &amp; Nakia Keathley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Aug. 2</a:t>
            </a:r>
            <a:r>
              <a:rPr lang="en-US" sz="2400" baseline="30000" dirty="0"/>
              <a:t>nd</a:t>
            </a:r>
            <a:r>
              <a:rPr lang="en-US" sz="24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4990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3EF3-1607-4F6E-BF6F-C51679BA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Video Playback – Adding Captions: Video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F3C18-FAE9-4DEE-A088-9C7C323B5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3933645"/>
            <a:ext cx="1682151" cy="10049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owerPoint Logo">
            <a:extLst>
              <a:ext uri="{FF2B5EF4-FFF2-40B4-BE49-F238E27FC236}">
                <a16:creationId xmlns:a16="http://schemas.microsoft.com/office/drawing/2014/main" id="{EE26C93B-473C-42DB-B656-41A29D740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642" y="151252"/>
            <a:ext cx="1866146" cy="1866146"/>
          </a:xfrm>
          <a:prstGeom prst="rect">
            <a:avLst/>
          </a:prstGeom>
        </p:spPr>
      </p:pic>
      <p:pic>
        <p:nvPicPr>
          <p:cNvPr id="11" name="Online Media 10" title="How to Add Captions to Video in PowerPoint">
            <a:hlinkClick r:id="" action="ppaction://media"/>
            <a:extLst>
              <a:ext uri="{FF2B5EF4-FFF2-40B4-BE49-F238E27FC236}">
                <a16:creationId xmlns:a16="http://schemas.microsoft.com/office/drawing/2014/main" id="{5418F2A6-B01E-49DF-B44D-ECABA776AC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27105" y="1084325"/>
            <a:ext cx="6719462" cy="37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045C-4ABB-4C3D-A3F0-6C8FBBCC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Live Captions – Using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C43C4-7920-4337-9EBA-DDA07A992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5492188" cy="3128538"/>
          </a:xfrm>
        </p:spPr>
        <p:txBody>
          <a:bodyPr>
            <a:normAutofit/>
          </a:bodyPr>
          <a:lstStyle/>
          <a:p>
            <a:r>
              <a:rPr lang="en-US" sz="2400" dirty="0"/>
              <a:t>Detect speech and present real-time captions.</a:t>
            </a:r>
          </a:p>
          <a:p>
            <a:r>
              <a:rPr lang="en-US" sz="2400" dirty="0"/>
              <a:t>Includes speaker attribution to know who is speaking.</a:t>
            </a:r>
          </a:p>
          <a:p>
            <a:pPr lvl="1"/>
            <a:r>
              <a:rPr lang="en-US" sz="2000" dirty="0"/>
              <a:t>Captions are currently only available in English</a:t>
            </a:r>
          </a:p>
        </p:txBody>
      </p:sp>
      <p:pic>
        <p:nvPicPr>
          <p:cNvPr id="4" name="Content Placeholder 4" descr="Teams logo">
            <a:extLst>
              <a:ext uri="{FF2B5EF4-FFF2-40B4-BE49-F238E27FC236}">
                <a16:creationId xmlns:a16="http://schemas.microsoft.com/office/drawing/2014/main" id="{2EBE02BE-AA0F-4493-B6F8-E1A74E11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1942" y="681844"/>
            <a:ext cx="2834858" cy="377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23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3EF3-1607-4F6E-BF6F-C51679BA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Live Captions in Teams: Video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F3C18-FAE9-4DEE-A088-9C7C323B5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116" y="3933645"/>
            <a:ext cx="1962236" cy="10049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1E1FC-8E0D-4C4C-B76C-CD72E4E3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6" y="718890"/>
            <a:ext cx="1682151" cy="10049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 descr="Teams logo">
            <a:extLst>
              <a:ext uri="{FF2B5EF4-FFF2-40B4-BE49-F238E27FC236}">
                <a16:creationId xmlns:a16="http://schemas.microsoft.com/office/drawing/2014/main" id="{08718FC4-55DB-4161-8F41-253C137369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8697" y="-23750"/>
            <a:ext cx="1454111" cy="1938814"/>
          </a:xfrm>
          <a:prstGeom prst="rect">
            <a:avLst/>
          </a:prstGeom>
        </p:spPr>
      </p:pic>
      <p:pic>
        <p:nvPicPr>
          <p:cNvPr id="12" name="Online Media 2" title="How to turn on live captions in Microsoft Teams">
            <a:hlinkClick r:id="" action="ppaction://media"/>
            <a:extLst>
              <a:ext uri="{FF2B5EF4-FFF2-40B4-BE49-F238E27FC236}">
                <a16:creationId xmlns:a16="http://schemas.microsoft.com/office/drawing/2014/main" id="{434271E7-859A-4ED7-AE5A-68FCAB17DA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1017255"/>
            <a:ext cx="7054984" cy="39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Microsoft Sway Focus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66371"/>
            <a:ext cx="4270602" cy="3394472"/>
          </a:xfrm>
        </p:spPr>
        <p:txBody>
          <a:bodyPr>
            <a:normAutofit/>
          </a:bodyPr>
          <a:lstStyle/>
          <a:p>
            <a:r>
              <a:rPr lang="en-US" dirty="0"/>
              <a:t>Accessibility view</a:t>
            </a:r>
          </a:p>
          <a:p>
            <a:r>
              <a:rPr lang="en-US" dirty="0"/>
              <a:t>Adding captions in sway</a:t>
            </a:r>
          </a:p>
        </p:txBody>
      </p:sp>
      <p:pic>
        <p:nvPicPr>
          <p:cNvPr id="10" name="Picture 9" descr="Sway Logo">
            <a:extLst>
              <a:ext uri="{FF2B5EF4-FFF2-40B4-BE49-F238E27FC236}">
                <a16:creationId xmlns:a16="http://schemas.microsoft.com/office/drawing/2014/main" id="{76E5BE7B-7171-40DF-A25D-F82618BF5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02" y="1200151"/>
            <a:ext cx="3169289" cy="2773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67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0036-BBFF-47AC-B43A-28A1E77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3390-5EE8-4E0B-8C07-570D3661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17875"/>
            <a:ext cx="8161699" cy="28571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What does Accessibility view do?</a:t>
            </a:r>
          </a:p>
          <a:p>
            <a:r>
              <a:rPr lang="en-US" sz="2600" dirty="0"/>
              <a:t>Assistive Technology can access all the content and provide jump locations</a:t>
            </a:r>
          </a:p>
          <a:p>
            <a:r>
              <a:rPr lang="en-US" sz="2600" dirty="0"/>
              <a:t>Change color contrast to provide high contrast</a:t>
            </a:r>
          </a:p>
          <a:p>
            <a:r>
              <a:rPr lang="en-US" sz="2600" dirty="0"/>
              <a:t>Vertical scrolling makes it easier for keyboard and Assistive Technology</a:t>
            </a:r>
          </a:p>
        </p:txBody>
      </p:sp>
      <p:pic>
        <p:nvPicPr>
          <p:cNvPr id="4" name="Picture 3" descr="Sway Logo">
            <a:extLst>
              <a:ext uri="{FF2B5EF4-FFF2-40B4-BE49-F238E27FC236}">
                <a16:creationId xmlns:a16="http://schemas.microsoft.com/office/drawing/2014/main" id="{4836ECD8-A193-4100-90E6-521C7377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14" y="532731"/>
            <a:ext cx="1260786" cy="11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0036-BBFF-47AC-B43A-28A1E77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View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23390-5EE8-4E0B-8C07-570D3661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71575"/>
            <a:ext cx="7413585" cy="3330977"/>
          </a:xfrm>
        </p:spPr>
        <p:txBody>
          <a:bodyPr>
            <a:normAutofit/>
          </a:bodyPr>
          <a:lstStyle/>
          <a:p>
            <a:r>
              <a:rPr lang="en-US" dirty="0"/>
              <a:t>Vertical layout allow easier focus</a:t>
            </a:r>
          </a:p>
          <a:p>
            <a:r>
              <a:rPr lang="en-US" dirty="0"/>
              <a:t>Provides easier access to specialized content</a:t>
            </a:r>
          </a:p>
          <a:p>
            <a:r>
              <a:rPr lang="en-US" dirty="0"/>
              <a:t>Provides visual focus indicators for content</a:t>
            </a:r>
          </a:p>
          <a:p>
            <a:r>
              <a:rPr lang="en-US" dirty="0"/>
              <a:t>Excessive animations are removed</a:t>
            </a:r>
          </a:p>
        </p:txBody>
      </p:sp>
      <p:pic>
        <p:nvPicPr>
          <p:cNvPr id="4" name="Picture 3" descr="Sway Logo">
            <a:extLst>
              <a:ext uri="{FF2B5EF4-FFF2-40B4-BE49-F238E27FC236}">
                <a16:creationId xmlns:a16="http://schemas.microsoft.com/office/drawing/2014/main" id="{4836ECD8-A193-4100-90E6-521C7377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14" y="532731"/>
            <a:ext cx="1260786" cy="11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0036-BBFF-47AC-B43A-28A1E77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On Accessibility View</a:t>
            </a:r>
          </a:p>
        </p:txBody>
      </p:sp>
      <p:pic>
        <p:nvPicPr>
          <p:cNvPr id="4" name="Picture 3" descr="Microsoft Sway Icon">
            <a:extLst>
              <a:ext uri="{FF2B5EF4-FFF2-40B4-BE49-F238E27FC236}">
                <a16:creationId xmlns:a16="http://schemas.microsoft.com/office/drawing/2014/main" id="{4836ECD8-A193-4100-90E6-521C7377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14" y="532731"/>
            <a:ext cx="1260786" cy="1103188"/>
          </a:xfrm>
          <a:prstGeom prst="rect">
            <a:avLst/>
          </a:prstGeom>
        </p:spPr>
      </p:pic>
      <p:pic>
        <p:nvPicPr>
          <p:cNvPr id="6" name="Content Placeholder 5" descr="Sway Logo">
            <a:extLst>
              <a:ext uri="{FF2B5EF4-FFF2-40B4-BE49-F238E27FC236}">
                <a16:creationId xmlns:a16="http://schemas.microsoft.com/office/drawing/2014/main" id="{B0E96AFE-9274-4EEA-9191-E4AE5901B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171" r="2108" b="29180"/>
          <a:stretch/>
        </p:blipFill>
        <p:spPr>
          <a:xfrm>
            <a:off x="891249" y="1264173"/>
            <a:ext cx="2106593" cy="3744850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2290F7-75DB-40E6-B9CE-7FD51BD298E5}"/>
              </a:ext>
            </a:extLst>
          </p:cNvPr>
          <p:cNvSpPr txBox="1">
            <a:spLocks/>
          </p:cNvSpPr>
          <p:nvPr/>
        </p:nvSpPr>
        <p:spPr>
          <a:xfrm>
            <a:off x="3253339" y="2234586"/>
            <a:ext cx="4629020" cy="144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0012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00122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714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0012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00122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3100" indent="-1651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E00122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Select “More Options” menu. (Shown as three dots)</a:t>
            </a:r>
          </a:p>
          <a:p>
            <a:r>
              <a:rPr lang="en-US" sz="2400" dirty="0"/>
              <a:t>Select “Accessibility View”</a:t>
            </a:r>
            <a:endParaRPr lang="en-US" sz="2000" dirty="0"/>
          </a:p>
        </p:txBody>
      </p:sp>
      <p:sp>
        <p:nvSpPr>
          <p:cNvPr id="7" name="Arrow: Right 6" descr="Arrow pointing to three dots in image">
            <a:extLst>
              <a:ext uri="{FF2B5EF4-FFF2-40B4-BE49-F238E27FC236}">
                <a16:creationId xmlns:a16="http://schemas.microsoft.com/office/drawing/2014/main" id="{3FE6972D-DBBE-439A-979C-6B3FFC2F190C}"/>
              </a:ext>
            </a:extLst>
          </p:cNvPr>
          <p:cNvSpPr/>
          <p:nvPr/>
        </p:nvSpPr>
        <p:spPr>
          <a:xfrm rot="10800000">
            <a:off x="3113590" y="1331088"/>
            <a:ext cx="914400" cy="2816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 descr="Arrow pointing to the Accessibility View option in the image">
            <a:extLst>
              <a:ext uri="{FF2B5EF4-FFF2-40B4-BE49-F238E27FC236}">
                <a16:creationId xmlns:a16="http://schemas.microsoft.com/office/drawing/2014/main" id="{2AA0BBA6-F577-424B-BFC4-A4A74C7E5C2E}"/>
              </a:ext>
            </a:extLst>
          </p:cNvPr>
          <p:cNvSpPr/>
          <p:nvPr/>
        </p:nvSpPr>
        <p:spPr>
          <a:xfrm rot="10800000">
            <a:off x="3113590" y="4550780"/>
            <a:ext cx="914400" cy="28168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Adding Captions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6869875" cy="2857188"/>
          </a:xfrm>
        </p:spPr>
        <p:txBody>
          <a:bodyPr/>
          <a:lstStyle/>
          <a:p>
            <a:r>
              <a:rPr lang="en-US" dirty="0"/>
              <a:t>Authors can associate closed caption files with their audio recordings or audio files.</a:t>
            </a:r>
          </a:p>
          <a:p>
            <a:r>
              <a:rPr lang="en-US" dirty="0"/>
              <a:t>Associate closed caption files with any video files.</a:t>
            </a:r>
          </a:p>
        </p:txBody>
      </p:sp>
      <p:pic>
        <p:nvPicPr>
          <p:cNvPr id="6" name="Picture 5" descr="Sway Logo">
            <a:extLst>
              <a:ext uri="{FF2B5EF4-FFF2-40B4-BE49-F238E27FC236}">
                <a16:creationId xmlns:a16="http://schemas.microsoft.com/office/drawing/2014/main" id="{F51A64B7-43F2-412E-97CA-54FDD8D8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14" y="532731"/>
            <a:ext cx="1260786" cy="11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8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Adding Captions: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6869875" cy="2857188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/>
              <a:t>The steps to add closed captions are the following:</a:t>
            </a:r>
          </a:p>
          <a:p>
            <a:r>
              <a:rPr lang="en-US" dirty="0"/>
              <a:t>Add your media file </a:t>
            </a:r>
          </a:p>
          <a:p>
            <a:r>
              <a:rPr lang="en-US" dirty="0"/>
              <a:t>Expand the card using the Details button on the top left of the card</a:t>
            </a:r>
          </a:p>
          <a:p>
            <a:r>
              <a:rPr lang="en-US" dirty="0"/>
              <a:t>Click the Add closed caption button</a:t>
            </a:r>
          </a:p>
          <a:p>
            <a:r>
              <a:rPr lang="en-US" dirty="0"/>
              <a:t>Upload your closed caption file and select a language. </a:t>
            </a:r>
            <a:endParaRPr lang="en-US" sz="1600" dirty="0"/>
          </a:p>
        </p:txBody>
      </p:sp>
      <p:pic>
        <p:nvPicPr>
          <p:cNvPr id="6" name="Picture 5" descr="Sway Logo">
            <a:extLst>
              <a:ext uri="{FF2B5EF4-FFF2-40B4-BE49-F238E27FC236}">
                <a16:creationId xmlns:a16="http://schemas.microsoft.com/office/drawing/2014/main" id="{F51A64B7-43F2-412E-97CA-54FDD8D8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14" y="532731"/>
            <a:ext cx="1260786" cy="11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Narrator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5133373" cy="3394472"/>
          </a:xfrm>
        </p:spPr>
        <p:txBody>
          <a:bodyPr>
            <a:normAutofit/>
          </a:bodyPr>
          <a:lstStyle/>
          <a:p>
            <a:r>
              <a:rPr lang="en-US" dirty="0"/>
              <a:t>Screen Reading app built into Windows 10</a:t>
            </a:r>
          </a:p>
          <a:p>
            <a:r>
              <a:rPr lang="en-US" dirty="0"/>
              <a:t>Narrator reads aloud the text on your PC screen</a:t>
            </a:r>
          </a:p>
          <a:p>
            <a:r>
              <a:rPr lang="en-US" dirty="0"/>
              <a:t>It will highlight content as it reads aloud</a:t>
            </a:r>
          </a:p>
        </p:txBody>
      </p:sp>
      <p:pic>
        <p:nvPicPr>
          <p:cNvPr id="9" name="Picture 8" descr="Narrator Logo">
            <a:extLst>
              <a:ext uri="{FF2B5EF4-FFF2-40B4-BE49-F238E27FC236}">
                <a16:creationId xmlns:a16="http://schemas.microsoft.com/office/drawing/2014/main" id="{54135207-6E14-4825-8091-19B972B6B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0" t="10351" r="57654" b="21025"/>
          <a:stretch/>
        </p:blipFill>
        <p:spPr>
          <a:xfrm>
            <a:off x="5801096" y="1200151"/>
            <a:ext cx="2885704" cy="2903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8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b="1" dirty="0"/>
              <a:t>ASL Interpreters: </a:t>
            </a:r>
            <a:r>
              <a:rPr lang="en-US" dirty="0"/>
              <a:t>This session has ASL interpreters.  Using the Side by Side view should allow for the best view.</a:t>
            </a:r>
            <a:endParaRPr lang="en-US" b="1" dirty="0"/>
          </a:p>
          <a:p>
            <a:pPr fontAlgn="base"/>
            <a:r>
              <a:rPr lang="en-US" b="1" dirty="0"/>
              <a:t>Closed Captions:</a:t>
            </a:r>
            <a:r>
              <a:rPr lang="en-US" dirty="0"/>
              <a:t>  Live transcript has been enabled for this session.  To view the captions please click on the arrow/caret next to the CC icon and select “View Subtitles”. </a:t>
            </a:r>
          </a:p>
          <a:p>
            <a:pPr fontAlgn="base"/>
            <a:r>
              <a:rPr lang="en-US" b="1" dirty="0"/>
              <a:t>Recorded Session:</a:t>
            </a:r>
            <a:r>
              <a:rPr lang="en-US" dirty="0"/>
              <a:t>  This presentation is being recorded and will be shared for future trainings.   </a:t>
            </a:r>
          </a:p>
          <a:p>
            <a:pPr fontAlgn="base"/>
            <a:r>
              <a:rPr lang="en-US" b="1" dirty="0"/>
              <a:t>Q&amp;A:</a:t>
            </a:r>
            <a:r>
              <a:rPr lang="en-US" dirty="0"/>
              <a:t>  For any questions you may have, please select the Q&amp;A icon in your menu bar and type your questions in the Q&amp;A panel.  Questions will be reviewed at the end of the session and answered as time allows.  </a:t>
            </a:r>
          </a:p>
        </p:txBody>
      </p:sp>
    </p:spTree>
    <p:extLst>
      <p:ext uri="{BB962C8B-B14F-4D97-AF65-F5344CB8AC3E}">
        <p14:creationId xmlns:p14="http://schemas.microsoft.com/office/powerpoint/2010/main" val="2000438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7DA4-6761-4C39-8B8A-E8D63577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Narrator: Start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A605-1F5C-44C2-AC5C-5CFF6D620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73402" cy="3394472"/>
          </a:xfrm>
        </p:spPr>
        <p:txBody>
          <a:bodyPr/>
          <a:lstStyle/>
          <a:p>
            <a:r>
              <a:rPr lang="en-US" dirty="0"/>
              <a:t>To start/stop -  Press </a:t>
            </a:r>
            <a:r>
              <a:rPr lang="en-US" b="1" dirty="0"/>
              <a:t>Windows logo key</a:t>
            </a:r>
            <a:r>
              <a:rPr lang="en-US" dirty="0"/>
              <a:t>  + </a:t>
            </a:r>
            <a:r>
              <a:rPr lang="en-US" b="1" dirty="0"/>
              <a:t>Ctrl</a:t>
            </a:r>
            <a:r>
              <a:rPr lang="en-US" dirty="0"/>
              <a:t> + </a:t>
            </a:r>
            <a:r>
              <a:rPr lang="en-US" b="1" dirty="0"/>
              <a:t>Enter</a:t>
            </a:r>
            <a:r>
              <a:rPr lang="en-US" dirty="0"/>
              <a:t> together</a:t>
            </a:r>
          </a:p>
          <a:p>
            <a:endParaRPr lang="en-US" dirty="0"/>
          </a:p>
        </p:txBody>
      </p:sp>
      <p:pic>
        <p:nvPicPr>
          <p:cNvPr id="6" name="Content Placeholder 5" descr="Screenshot of a Microsoft Narrator &quot;Keyboard changes&quot; notification">
            <a:extLst>
              <a:ext uri="{FF2B5EF4-FFF2-40B4-BE49-F238E27FC236}">
                <a16:creationId xmlns:a16="http://schemas.microsoft.com/office/drawing/2014/main" id="{A70742EA-D4D8-4C2D-99A2-9ECD5D9CB9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62973"/>
            <a:ext cx="4038600" cy="2159044"/>
          </a:xfrm>
        </p:spPr>
      </p:pic>
      <p:pic>
        <p:nvPicPr>
          <p:cNvPr id="7" name="Picture 6" descr="Narrator Logo">
            <a:extLst>
              <a:ext uri="{FF2B5EF4-FFF2-40B4-BE49-F238E27FC236}">
                <a16:creationId xmlns:a16="http://schemas.microsoft.com/office/drawing/2014/main" id="{4A7EA69E-8923-429F-B4C7-824B07B01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739" b="21647"/>
          <a:stretch/>
        </p:blipFill>
        <p:spPr>
          <a:xfrm>
            <a:off x="7170223" y="71537"/>
            <a:ext cx="1981775" cy="18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3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3B48-522A-4173-8AC6-E93F5A39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Narrator: Welcome Screen</a:t>
            </a:r>
          </a:p>
        </p:txBody>
      </p:sp>
      <p:pic>
        <p:nvPicPr>
          <p:cNvPr id="5" name="Picture 4" descr="Microsoft Narrator Icon">
            <a:extLst>
              <a:ext uri="{FF2B5EF4-FFF2-40B4-BE49-F238E27FC236}">
                <a16:creationId xmlns:a16="http://schemas.microsoft.com/office/drawing/2014/main" id="{91F08AC7-A828-491C-AC98-6C5B8815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739" b="21647"/>
          <a:stretch/>
        </p:blipFill>
        <p:spPr>
          <a:xfrm>
            <a:off x="7170223" y="71537"/>
            <a:ext cx="1981775" cy="189143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1BBAC1-859F-4A0D-BAA3-E13476BB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148393"/>
            <a:ext cx="3598653" cy="3394472"/>
          </a:xfrm>
        </p:spPr>
        <p:txBody>
          <a:bodyPr/>
          <a:lstStyle/>
          <a:p>
            <a:r>
              <a:rPr lang="en-US" dirty="0"/>
              <a:t>The welcome screen will help guide you.</a:t>
            </a:r>
          </a:p>
          <a:p>
            <a:pPr lvl="1"/>
            <a:r>
              <a:rPr lang="en-US" sz="1800" dirty="0"/>
              <a:t>QuickStart Guide</a:t>
            </a:r>
          </a:p>
          <a:p>
            <a:pPr lvl="1"/>
            <a:r>
              <a:rPr lang="en-US" sz="1800" dirty="0"/>
              <a:t>Narrator Guide</a:t>
            </a:r>
          </a:p>
          <a:p>
            <a:pPr lvl="1"/>
            <a:r>
              <a:rPr lang="en-US" sz="1800" dirty="0"/>
              <a:t>What’s New</a:t>
            </a:r>
          </a:p>
          <a:p>
            <a:pPr lvl="1"/>
            <a:r>
              <a:rPr lang="en-US" sz="1800" dirty="0"/>
              <a:t>Settings</a:t>
            </a:r>
          </a:p>
          <a:p>
            <a:pPr lvl="1"/>
            <a:r>
              <a:rPr lang="en-US" sz="1800" dirty="0"/>
              <a:t>Feedback</a:t>
            </a:r>
          </a:p>
        </p:txBody>
      </p:sp>
      <p:pic>
        <p:nvPicPr>
          <p:cNvPr id="11" name="Content Placeholder 10" descr="Screenshot of the Microsoft Narrator Welcome Screen">
            <a:extLst>
              <a:ext uri="{FF2B5EF4-FFF2-40B4-BE49-F238E27FC236}">
                <a16:creationId xmlns:a16="http://schemas.microsoft.com/office/drawing/2014/main" id="{10D7CA09-342F-470E-AB71-A81F32F4B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050" y="1962973"/>
            <a:ext cx="5726358" cy="2460467"/>
          </a:xfrm>
        </p:spPr>
      </p:pic>
    </p:spTree>
    <p:extLst>
      <p:ext uri="{BB962C8B-B14F-4D97-AF65-F5344CB8AC3E}">
        <p14:creationId xmlns:p14="http://schemas.microsoft.com/office/powerpoint/2010/main" val="318271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884A-3C0C-4C67-B3F0-AAB3EEF9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Narrator: QuickStart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541F-79B2-4A31-A7E0-4FD26FD51C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QuickStart guide will review:</a:t>
            </a:r>
          </a:p>
          <a:p>
            <a:pPr lvl="1"/>
            <a:r>
              <a:rPr lang="en-US" sz="2000" dirty="0"/>
              <a:t>Common commands</a:t>
            </a:r>
          </a:p>
          <a:p>
            <a:pPr lvl="1"/>
            <a:r>
              <a:rPr lang="en-US" sz="2000" dirty="0"/>
              <a:t>Navigation (Scan Mode)</a:t>
            </a:r>
          </a:p>
          <a:p>
            <a:pPr lvl="1"/>
            <a:r>
              <a:rPr lang="en-US" sz="2000" dirty="0"/>
              <a:t>Headings &amp; Landmarks</a:t>
            </a:r>
          </a:p>
          <a:p>
            <a:pPr lvl="1"/>
            <a:r>
              <a:rPr lang="en-US" sz="2000" dirty="0"/>
              <a:t>Form field navigation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" name="Content Placeholder 5" descr="Screenshot of Microsoft Narrator Quickstart Guide step 1 of 13.">
            <a:extLst>
              <a:ext uri="{FF2B5EF4-FFF2-40B4-BE49-F238E27FC236}">
                <a16:creationId xmlns:a16="http://schemas.microsoft.com/office/drawing/2014/main" id="{C8401248-D3DC-4B85-9548-F87E29A8D1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19260"/>
            <a:ext cx="4038600" cy="1555854"/>
          </a:xfrm>
        </p:spPr>
      </p:pic>
    </p:spTree>
    <p:extLst>
      <p:ext uri="{BB962C8B-B14F-4D97-AF65-F5344CB8AC3E}">
        <p14:creationId xmlns:p14="http://schemas.microsoft.com/office/powerpoint/2010/main" val="1254776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D5C9-A6BD-4E76-81E3-D04037F1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Narrator: Complete Narrator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E0D9-F13A-47A9-BF32-D9303BDCA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further instructions and guidance, they offer a complete Narrator guide online.</a:t>
            </a:r>
          </a:p>
        </p:txBody>
      </p:sp>
      <p:pic>
        <p:nvPicPr>
          <p:cNvPr id="6" name="Content Placeholder 5" descr="Screenshot of Microsoft Narrator Complete Guide">
            <a:extLst>
              <a:ext uri="{FF2B5EF4-FFF2-40B4-BE49-F238E27FC236}">
                <a16:creationId xmlns:a16="http://schemas.microsoft.com/office/drawing/2014/main" id="{50B6F98A-B3C9-4086-8186-E2702990FE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561"/>
          <a:stretch/>
        </p:blipFill>
        <p:spPr>
          <a:xfrm>
            <a:off x="3994030" y="1655692"/>
            <a:ext cx="4692770" cy="2407350"/>
          </a:xfrm>
        </p:spPr>
      </p:pic>
    </p:spTree>
    <p:extLst>
      <p:ext uri="{BB962C8B-B14F-4D97-AF65-F5344CB8AC3E}">
        <p14:creationId xmlns:p14="http://schemas.microsoft.com/office/powerpoint/2010/main" val="303037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DB89-77B2-484C-A1D8-50D8505A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Narrator: Outlook &amp; Other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4E3A-7079-4405-8402-F6A6E33CE2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Outlook</a:t>
            </a:r>
          </a:p>
          <a:p>
            <a:r>
              <a:rPr lang="en-US" sz="2000" dirty="0"/>
              <a:t>Scan Mode turns on automatically. Use arrow keys to navigate email.</a:t>
            </a:r>
          </a:p>
          <a:p>
            <a:r>
              <a:rPr lang="en-US" sz="2000" dirty="0"/>
              <a:t>When email is opened, Narrator will start reading automatically. No commands required.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AF530-191D-4E79-BC0E-DE2D0E5253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Narrator can be used with:</a:t>
            </a:r>
          </a:p>
          <a:p>
            <a:pPr lvl="1"/>
            <a:r>
              <a:rPr lang="en-US" dirty="0"/>
              <a:t>Touch and gestures</a:t>
            </a:r>
          </a:p>
          <a:p>
            <a:pPr lvl="1"/>
            <a:r>
              <a:rPr lang="en-US" dirty="0"/>
              <a:t>Braille Display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TTS software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1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Immersive Reader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5052951" cy="3394472"/>
          </a:xfrm>
        </p:spPr>
        <p:txBody>
          <a:bodyPr>
            <a:normAutofit/>
          </a:bodyPr>
          <a:lstStyle/>
          <a:p>
            <a:r>
              <a:rPr lang="en-US" sz="2000" dirty="0"/>
              <a:t>Free tool built into Word, OneNote, Outlook, Teams, and others, that helps users read and comprehend text (Reading enhancement tool)</a:t>
            </a:r>
          </a:p>
          <a:p>
            <a:pPr lvl="1"/>
            <a:r>
              <a:rPr lang="en-US" sz="1800" dirty="0"/>
              <a:t>Allows students to have documents read back to them while highlighting the text.</a:t>
            </a:r>
          </a:p>
          <a:p>
            <a:pPr lvl="1"/>
            <a:r>
              <a:rPr lang="en-US" sz="1800" dirty="0"/>
              <a:t>Strips out distractions and converts the pages into an </a:t>
            </a:r>
            <a:r>
              <a:rPr lang="en-US" sz="1800" dirty="0" err="1"/>
              <a:t>ebook</a:t>
            </a:r>
            <a:r>
              <a:rPr lang="en-US" sz="1800" dirty="0"/>
              <a:t>-like experience with better fonts and background.</a:t>
            </a:r>
          </a:p>
        </p:txBody>
      </p:sp>
      <p:pic>
        <p:nvPicPr>
          <p:cNvPr id="4" name="Picture 3" descr="Microsoft Immersive Reader icon">
            <a:extLst>
              <a:ext uri="{FF2B5EF4-FFF2-40B4-BE49-F238E27FC236}">
                <a16:creationId xmlns:a16="http://schemas.microsoft.com/office/drawing/2014/main" id="{D945C7A9-06BD-41F3-8730-01C3223C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3407" y="1286466"/>
            <a:ext cx="2570567" cy="2570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232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BB12-6AB8-4D9E-AEC1-D58F9B78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6982226" cy="857250"/>
          </a:xfrm>
        </p:spPr>
        <p:txBody>
          <a:bodyPr>
            <a:noAutofit/>
          </a:bodyPr>
          <a:lstStyle/>
          <a:p>
            <a:r>
              <a:rPr lang="en-US" sz="3200" dirty="0"/>
              <a:t>Immersive Reader: Word &amp; OneNote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D949-2726-4DA4-AEB2-F5F2FA2FB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982226" cy="3394472"/>
          </a:xfrm>
        </p:spPr>
        <p:txBody>
          <a:bodyPr/>
          <a:lstStyle/>
          <a:p>
            <a:r>
              <a:rPr lang="en-US" dirty="0"/>
              <a:t>To start, click the View tab and then the</a:t>
            </a:r>
            <a:r>
              <a:rPr lang="en-US" dirty="0">
                <a:sym typeface="Wingdings" panose="05000000000000000000" pitchFamily="2" charset="2"/>
              </a:rPr>
              <a:t> Immersive Reader option</a:t>
            </a:r>
            <a:endParaRPr lang="en-US" dirty="0"/>
          </a:p>
        </p:txBody>
      </p:sp>
      <p:pic>
        <p:nvPicPr>
          <p:cNvPr id="14" name="Picture 13" descr="Microsoft Immersive Reader Icon">
            <a:extLst>
              <a:ext uri="{FF2B5EF4-FFF2-40B4-BE49-F238E27FC236}">
                <a16:creationId xmlns:a16="http://schemas.microsoft.com/office/drawing/2014/main" id="{C9ABEAA3-6E98-413A-A19A-DDD5EA8953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44600" y="227075"/>
            <a:ext cx="1552752" cy="1552752"/>
          </a:xfrm>
          <a:prstGeom prst="rect">
            <a:avLst/>
          </a:prstGeom>
          <a:noFill/>
        </p:spPr>
      </p:pic>
      <p:pic>
        <p:nvPicPr>
          <p:cNvPr id="16" name="Picture 15" descr="Microsoft Word Icon">
            <a:extLst>
              <a:ext uri="{FF2B5EF4-FFF2-40B4-BE49-F238E27FC236}">
                <a16:creationId xmlns:a16="http://schemas.microsoft.com/office/drawing/2014/main" id="{89B091CE-A24B-4A31-9DF8-38FFE08FB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13" y="1682055"/>
            <a:ext cx="1057549" cy="1057549"/>
          </a:xfrm>
          <a:prstGeom prst="rect">
            <a:avLst/>
          </a:prstGeom>
        </p:spPr>
      </p:pic>
      <p:pic>
        <p:nvPicPr>
          <p:cNvPr id="18" name="Picture 17" descr="Microsoft OneNote Icon">
            <a:extLst>
              <a:ext uri="{FF2B5EF4-FFF2-40B4-BE49-F238E27FC236}">
                <a16:creationId xmlns:a16="http://schemas.microsoft.com/office/drawing/2014/main" id="{DDFE7FD6-BE28-4BA5-B8DD-2A6FD0E8E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5712" y="2808559"/>
            <a:ext cx="1057549" cy="1057549"/>
          </a:xfrm>
          <a:prstGeom prst="rect">
            <a:avLst/>
          </a:prstGeom>
        </p:spPr>
      </p:pic>
      <p:pic>
        <p:nvPicPr>
          <p:cNvPr id="22" name="Picture 21" descr="The View tab has been selected in Word and OneNote to show the Immersive Reader option">
            <a:extLst>
              <a:ext uri="{FF2B5EF4-FFF2-40B4-BE49-F238E27FC236}">
                <a16:creationId xmlns:a16="http://schemas.microsoft.com/office/drawing/2014/main" id="{ABA3237A-E7E8-4C6A-B25B-76B30329F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556" y="2079811"/>
            <a:ext cx="5474111" cy="19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12D6-EEE7-47B8-83CC-24F4FD96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Immersive Reader: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DD36-32AF-4829-9DA2-8ADECFC34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736080" cy="3394472"/>
          </a:xfrm>
        </p:spPr>
        <p:txBody>
          <a:bodyPr>
            <a:normAutofit/>
          </a:bodyPr>
          <a:lstStyle/>
          <a:p>
            <a:r>
              <a:rPr lang="en-US" sz="2000" dirty="0"/>
              <a:t>From an opened email, click on the Message tab and then select the Read Aloud option.</a:t>
            </a:r>
          </a:p>
        </p:txBody>
      </p:sp>
      <p:pic>
        <p:nvPicPr>
          <p:cNvPr id="22" name="Picture 21" descr="The Message Tab has been opened in Outlook from an open email to show the Read Aloud option">
            <a:extLst>
              <a:ext uri="{FF2B5EF4-FFF2-40B4-BE49-F238E27FC236}">
                <a16:creationId xmlns:a16="http://schemas.microsoft.com/office/drawing/2014/main" id="{E8D36885-9AC4-483E-83E5-8AF45DCC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90" y="2135583"/>
            <a:ext cx="5687219" cy="1905266"/>
          </a:xfrm>
          <a:prstGeom prst="rect">
            <a:avLst/>
          </a:prstGeom>
        </p:spPr>
      </p:pic>
      <p:pic>
        <p:nvPicPr>
          <p:cNvPr id="23" name="Picture 22" descr="Microsoft Immersive Reader Icon">
            <a:extLst>
              <a:ext uri="{FF2B5EF4-FFF2-40B4-BE49-F238E27FC236}">
                <a16:creationId xmlns:a16="http://schemas.microsoft.com/office/drawing/2014/main" id="{52C37346-8817-4BC6-92E8-959F1364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44600" y="227075"/>
            <a:ext cx="1552752" cy="1552752"/>
          </a:xfrm>
          <a:prstGeom prst="rect">
            <a:avLst/>
          </a:prstGeom>
          <a:noFill/>
        </p:spPr>
      </p:pic>
      <p:pic>
        <p:nvPicPr>
          <p:cNvPr id="24" name="Picture 23" descr="Microsoft Outlook Icon">
            <a:extLst>
              <a:ext uri="{FF2B5EF4-FFF2-40B4-BE49-F238E27FC236}">
                <a16:creationId xmlns:a16="http://schemas.microsoft.com/office/drawing/2014/main" id="{F6CEF337-9175-49B0-94BE-5A4992A86E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25713" y="1682055"/>
            <a:ext cx="1057549" cy="10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3EF3-1607-4F6E-BF6F-C51679BA8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Immersive Reader: Teams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F3C18-FAE9-4DEE-A088-9C7C323B5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5116" y="3933645"/>
            <a:ext cx="1962236" cy="10049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41E1FC-8E0D-4C4C-B76C-CD72E4E3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7886" y="718890"/>
            <a:ext cx="1682151" cy="10049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icrosoft Immersive Reader Icon">
            <a:extLst>
              <a:ext uri="{FF2B5EF4-FFF2-40B4-BE49-F238E27FC236}">
                <a16:creationId xmlns:a16="http://schemas.microsoft.com/office/drawing/2014/main" id="{7FC3DD6C-9057-4258-8EB0-43A2114920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44600" y="227075"/>
            <a:ext cx="1552752" cy="1552752"/>
          </a:xfrm>
          <a:prstGeom prst="rect">
            <a:avLst/>
          </a:prstGeom>
          <a:noFill/>
        </p:spPr>
      </p:pic>
      <p:pic>
        <p:nvPicPr>
          <p:cNvPr id="11" name="Content Placeholder 4" descr="Microsoft Teams Icon">
            <a:extLst>
              <a:ext uri="{FF2B5EF4-FFF2-40B4-BE49-F238E27FC236}">
                <a16:creationId xmlns:a16="http://schemas.microsoft.com/office/drawing/2014/main" id="{B34A8B4F-93BB-40AA-BDA1-5F8EE1A9FD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4F7FE"/>
              </a:clrFrom>
              <a:clrTo>
                <a:srgbClr val="F4F7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4600" y="1867228"/>
            <a:ext cx="1454111" cy="1938814"/>
          </a:xfrm>
          <a:prstGeom prst="rect">
            <a:avLst/>
          </a:prstGeom>
        </p:spPr>
      </p:pic>
      <p:pic>
        <p:nvPicPr>
          <p:cNvPr id="3" name="Online Media 2" title="How to use Immersive Reader in Microsoft Teams - Assignments, Posts and Chat">
            <a:hlinkClick r:id="" action="ppaction://media"/>
            <a:extLst>
              <a:ext uri="{FF2B5EF4-FFF2-40B4-BE49-F238E27FC236}">
                <a16:creationId xmlns:a16="http://schemas.microsoft.com/office/drawing/2014/main" id="{6581821D-6EB6-42D3-93A9-94E2B7135B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4050" y="1175079"/>
            <a:ext cx="6729264" cy="38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C9A2-D38C-480B-8191-429DB3B3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Dictate Focus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BC2D85-251A-4892-92E5-3E60607A5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5355125" cy="3394472"/>
          </a:xfrm>
        </p:spPr>
        <p:txBody>
          <a:bodyPr>
            <a:normAutofit/>
          </a:bodyPr>
          <a:lstStyle/>
          <a:p>
            <a:r>
              <a:rPr lang="en-US" sz="2400" dirty="0"/>
              <a:t>Use speech-to-text to author content in Office</a:t>
            </a:r>
          </a:p>
          <a:p>
            <a:r>
              <a:rPr lang="en-US" sz="2400" dirty="0"/>
              <a:t>Dictate can be used in:</a:t>
            </a:r>
          </a:p>
          <a:p>
            <a:pPr lvl="1"/>
            <a:r>
              <a:rPr lang="en-US" sz="1800" dirty="0"/>
              <a:t>Word</a:t>
            </a:r>
          </a:p>
          <a:p>
            <a:pPr lvl="1"/>
            <a:r>
              <a:rPr lang="en-US" sz="1800" dirty="0"/>
              <a:t>Outlook</a:t>
            </a:r>
          </a:p>
          <a:p>
            <a:pPr lvl="1"/>
            <a:r>
              <a:rPr lang="en-US" sz="1800" dirty="0"/>
              <a:t>OneNote</a:t>
            </a:r>
          </a:p>
          <a:p>
            <a:pPr lvl="1"/>
            <a:r>
              <a:rPr lang="en-US" sz="1800" dirty="0"/>
              <a:t>PowerPoint</a:t>
            </a:r>
            <a:endParaRPr lang="en-US" dirty="0"/>
          </a:p>
        </p:txBody>
      </p:sp>
      <p:pic>
        <p:nvPicPr>
          <p:cNvPr id="6" name="Content Placeholder 4" descr="Dictate Logo">
            <a:extLst>
              <a:ext uri="{FF2B5EF4-FFF2-40B4-BE49-F238E27FC236}">
                <a16:creationId xmlns:a16="http://schemas.microsoft.com/office/drawing/2014/main" id="{F8D099D6-E68D-4B68-8C05-9D75C9D6C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63454" b="1507"/>
          <a:stretch/>
        </p:blipFill>
        <p:spPr>
          <a:xfrm>
            <a:off x="4756507" y="1841419"/>
            <a:ext cx="3256849" cy="225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11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Accessibility Commitment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351D6C4-9467-4AF2-9337-C6AD6821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2857188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Microsoft is committed to accessibility</a:t>
            </a:r>
          </a:p>
          <a:p>
            <a:pPr marL="114300" indent="0">
              <a:buNone/>
            </a:pPr>
            <a:r>
              <a:rPr lang="en-US" dirty="0"/>
              <a:t>There are no limits to what people can achieve when technology reflects the diversity of everyone. Our products and services are designed for people of all abilities.</a:t>
            </a:r>
          </a:p>
          <a:p>
            <a:pPr marL="114300" indent="0">
              <a:buNone/>
            </a:pPr>
            <a:r>
              <a:rPr lang="en-US" dirty="0">
                <a:hlinkClick r:id="rId2"/>
              </a:rPr>
              <a:t>https://www.microsoft.com/en-us/accessibility/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17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C9A2-D38C-480B-8191-429DB3B3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Dictate in Word</a:t>
            </a:r>
          </a:p>
        </p:txBody>
      </p:sp>
      <p:pic>
        <p:nvPicPr>
          <p:cNvPr id="8" name="Online Media 7" title="How to use Dictation and voice commands in Microsoft Word  (2021)">
            <a:hlinkClick r:id="" action="ppaction://media"/>
            <a:extLst>
              <a:ext uri="{FF2B5EF4-FFF2-40B4-BE49-F238E27FC236}">
                <a16:creationId xmlns:a16="http://schemas.microsoft.com/office/drawing/2014/main" id="{D67DCA30-82DA-40E1-9AA2-CB31E35E34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972" y="1211646"/>
            <a:ext cx="6398545" cy="3614997"/>
          </a:xfrm>
          <a:prstGeom prst="rect">
            <a:avLst/>
          </a:prstGeom>
        </p:spPr>
      </p:pic>
      <p:pic>
        <p:nvPicPr>
          <p:cNvPr id="4" name="Picture 3" descr="Word Logo">
            <a:extLst>
              <a:ext uri="{FF2B5EF4-FFF2-40B4-BE49-F238E27FC236}">
                <a16:creationId xmlns:a16="http://schemas.microsoft.com/office/drawing/2014/main" id="{BD5BF2EB-F305-4E24-A403-BAE3F3F83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11" y="1527863"/>
            <a:ext cx="1145590" cy="1145590"/>
          </a:xfrm>
          <a:prstGeom prst="rect">
            <a:avLst/>
          </a:prstGeom>
        </p:spPr>
      </p:pic>
      <p:pic>
        <p:nvPicPr>
          <p:cNvPr id="7" name="Content Placeholder 4" descr="Dictate logo">
            <a:extLst>
              <a:ext uri="{FF2B5EF4-FFF2-40B4-BE49-F238E27FC236}">
                <a16:creationId xmlns:a16="http://schemas.microsoft.com/office/drawing/2014/main" id="{4A90C04C-BB04-4D83-85FA-D2E1392956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63454" b="1507"/>
          <a:stretch/>
        </p:blipFill>
        <p:spPr>
          <a:xfrm>
            <a:off x="7639111" y="637867"/>
            <a:ext cx="1287917" cy="889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9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1C43-C8EF-4D68-BC47-3507C923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Dictate in Outlook</a:t>
            </a:r>
          </a:p>
        </p:txBody>
      </p:sp>
      <p:pic>
        <p:nvPicPr>
          <p:cNvPr id="10" name="Content Placeholder 4" descr="Microsoft Dictate Icon">
            <a:extLst>
              <a:ext uri="{FF2B5EF4-FFF2-40B4-BE49-F238E27FC236}">
                <a16:creationId xmlns:a16="http://schemas.microsoft.com/office/drawing/2014/main" id="{1AD536B8-1A7B-46F7-AFF5-45D59FA8D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3454" b="1507"/>
          <a:stretch/>
        </p:blipFill>
        <p:spPr>
          <a:xfrm>
            <a:off x="7639111" y="637867"/>
            <a:ext cx="1287917" cy="889996"/>
          </a:xfrm>
          <a:prstGeom prst="rect">
            <a:avLst/>
          </a:prstGeom>
          <a:noFill/>
        </p:spPr>
      </p:pic>
      <p:pic>
        <p:nvPicPr>
          <p:cNvPr id="9" name="Picture 8" descr="Microsoft Outlook Icon">
            <a:extLst>
              <a:ext uri="{FF2B5EF4-FFF2-40B4-BE49-F238E27FC236}">
                <a16:creationId xmlns:a16="http://schemas.microsoft.com/office/drawing/2014/main" id="{0CABA891-7C7B-4A7C-AC68-6114B1BAAD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111" y="1527863"/>
            <a:ext cx="1145590" cy="1145590"/>
          </a:xfrm>
          <a:prstGeom prst="rect">
            <a:avLst/>
          </a:prstGeom>
        </p:spPr>
      </p:pic>
      <p:pic>
        <p:nvPicPr>
          <p:cNvPr id="11" name="Online Media 10" title="Dictate your email to Microsoft Outlook">
            <a:hlinkClick r:id="" action="ppaction://media"/>
            <a:extLst>
              <a:ext uri="{FF2B5EF4-FFF2-40B4-BE49-F238E27FC236}">
                <a16:creationId xmlns:a16="http://schemas.microsoft.com/office/drawing/2014/main" id="{97A8B230-2008-45C7-8F47-3928E3DCA5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9299" y="1187037"/>
            <a:ext cx="6400809" cy="36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85CA-D5A6-44C2-9B14-AAB66A4A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Dictate in OneNote</a:t>
            </a:r>
          </a:p>
        </p:txBody>
      </p:sp>
      <p:pic>
        <p:nvPicPr>
          <p:cNvPr id="10" name="Content Placeholder 4" descr="Microsoft Dictate Icon">
            <a:extLst>
              <a:ext uri="{FF2B5EF4-FFF2-40B4-BE49-F238E27FC236}">
                <a16:creationId xmlns:a16="http://schemas.microsoft.com/office/drawing/2014/main" id="{6D8E9CAD-070F-4560-8A83-928B6A54B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3454" b="1507"/>
          <a:stretch/>
        </p:blipFill>
        <p:spPr>
          <a:xfrm>
            <a:off x="7639111" y="637867"/>
            <a:ext cx="1287917" cy="889996"/>
          </a:xfrm>
          <a:prstGeom prst="rect">
            <a:avLst/>
          </a:prstGeom>
          <a:noFill/>
        </p:spPr>
      </p:pic>
      <p:pic>
        <p:nvPicPr>
          <p:cNvPr id="9" name="Picture 8" descr="Microsoft OneNote Icon">
            <a:extLst>
              <a:ext uri="{FF2B5EF4-FFF2-40B4-BE49-F238E27FC236}">
                <a16:creationId xmlns:a16="http://schemas.microsoft.com/office/drawing/2014/main" id="{3673D88C-580B-4484-9EE1-C670F6C76D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39111" y="1527863"/>
            <a:ext cx="1145590" cy="1145590"/>
          </a:xfrm>
          <a:prstGeom prst="rect">
            <a:avLst/>
          </a:prstGeom>
        </p:spPr>
      </p:pic>
      <p:pic>
        <p:nvPicPr>
          <p:cNvPr id="13" name="Online Media 12" title="Using Dictation in OneNote">
            <a:hlinkClick r:id="" action="ppaction://media"/>
            <a:extLst>
              <a:ext uri="{FF2B5EF4-FFF2-40B4-BE49-F238E27FC236}">
                <a16:creationId xmlns:a16="http://schemas.microsoft.com/office/drawing/2014/main" id="{0568C0CB-D673-4CDA-915D-345F65C866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27535" y="947918"/>
            <a:ext cx="5479738" cy="41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BE32-C452-4B22-8CFD-E2AC51E4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Dictate in PowerPoint</a:t>
            </a:r>
          </a:p>
        </p:txBody>
      </p:sp>
      <p:pic>
        <p:nvPicPr>
          <p:cNvPr id="10" name="Content Placeholder 4" descr="Microsoft Dictate Icon">
            <a:extLst>
              <a:ext uri="{FF2B5EF4-FFF2-40B4-BE49-F238E27FC236}">
                <a16:creationId xmlns:a16="http://schemas.microsoft.com/office/drawing/2014/main" id="{7310CA1F-316C-4A0E-A0D7-83CCD1667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63454" b="1507"/>
          <a:stretch/>
        </p:blipFill>
        <p:spPr>
          <a:xfrm>
            <a:off x="7639111" y="637867"/>
            <a:ext cx="1287917" cy="889996"/>
          </a:xfrm>
          <a:prstGeom prst="rect">
            <a:avLst/>
          </a:prstGeom>
          <a:noFill/>
        </p:spPr>
      </p:pic>
      <p:pic>
        <p:nvPicPr>
          <p:cNvPr id="9" name="Picture 8" descr="Microsoft PowerPoint Icon">
            <a:extLst>
              <a:ext uri="{FF2B5EF4-FFF2-40B4-BE49-F238E27FC236}">
                <a16:creationId xmlns:a16="http://schemas.microsoft.com/office/drawing/2014/main" id="{FDA26179-8A5A-4C8C-89F5-0CE1EF4B6F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36744" y="1495117"/>
            <a:ext cx="1492650" cy="1492650"/>
          </a:xfrm>
          <a:prstGeom prst="rect">
            <a:avLst/>
          </a:prstGeom>
        </p:spPr>
      </p:pic>
      <p:pic>
        <p:nvPicPr>
          <p:cNvPr id="11" name="Online Media 10" title="How to Transcribe &amp; Dictate Text into PowerPoint">
            <a:hlinkClick r:id="" action="ppaction://media"/>
            <a:extLst>
              <a:ext uri="{FF2B5EF4-FFF2-40B4-BE49-F238E27FC236}">
                <a16:creationId xmlns:a16="http://schemas.microsoft.com/office/drawing/2014/main" id="{E68B3510-F309-443A-8C9F-A46DB72D39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06730" y="1169043"/>
            <a:ext cx="6371787" cy="360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C20D-8B26-4071-AC9C-D30E3DB5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Accessibility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ABF1-8596-42E3-850D-D12989FAA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Accessibility Network </a:t>
            </a:r>
            <a:endParaRPr lang="en-US" dirty="0"/>
          </a:p>
          <a:p>
            <a:r>
              <a:rPr lang="en-US" dirty="0">
                <a:hlinkClick r:id="rId3"/>
              </a:rPr>
              <a:t>Microsoft Accessibility</a:t>
            </a:r>
            <a:endParaRPr lang="en-US" dirty="0"/>
          </a:p>
          <a:p>
            <a:r>
              <a:rPr lang="en-US" dirty="0">
                <a:hlinkClick r:id="rId4"/>
              </a:rPr>
              <a:t>Microsoft Inclusive Design</a:t>
            </a:r>
            <a:endParaRPr lang="en-US" dirty="0"/>
          </a:p>
          <a:p>
            <a:r>
              <a:rPr lang="en-US" dirty="0">
                <a:hlinkClick r:id="rId5"/>
              </a:rPr>
              <a:t>Microsoft Educator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11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4628606" cy="28571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Please post your questions in the Q&amp;A panel by selecting the Q&amp;A icon in your Zoom tool bar.</a:t>
            </a:r>
          </a:p>
        </p:txBody>
      </p:sp>
      <p:pic>
        <p:nvPicPr>
          <p:cNvPr id="3" name="Picture 2" descr="Zoom Q&amp;A icon">
            <a:extLst>
              <a:ext uri="{FF2B5EF4-FFF2-40B4-BE49-F238E27FC236}">
                <a16:creationId xmlns:a16="http://schemas.microsoft.com/office/drawing/2014/main" id="{AAA9DAED-13E3-4839-8D30-B65328F0A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40" y="2571750"/>
            <a:ext cx="1047920" cy="965407"/>
          </a:xfrm>
          <a:prstGeom prst="rect">
            <a:avLst/>
          </a:prstGeom>
        </p:spPr>
      </p:pic>
      <p:pic>
        <p:nvPicPr>
          <p:cNvPr id="4098" name="Picture 2" descr="Question Mark icon">
            <a:extLst>
              <a:ext uri="{FF2B5EF4-FFF2-40B4-BE49-F238E27FC236}">
                <a16:creationId xmlns:a16="http://schemas.microsoft.com/office/drawing/2014/main" id="{8BC27D61-7B38-429B-B057-AC0F6C4B7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1171575"/>
            <a:ext cx="2857188" cy="28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79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/>
              <a:t>University of Cincinnati</a:t>
            </a:r>
          </a:p>
          <a:p>
            <a:pPr marL="114300" indent="0" algn="ctr">
              <a:buNone/>
            </a:pPr>
            <a:r>
              <a:rPr lang="en-US" sz="3600" dirty="0"/>
              <a:t>Accessibility Network</a:t>
            </a:r>
          </a:p>
          <a:p>
            <a:pPr marL="114300" indent="0" algn="ctr">
              <a:buNone/>
            </a:pPr>
            <a:r>
              <a:rPr lang="en-US" sz="3600" dirty="0">
                <a:hlinkClick r:id="rId3"/>
              </a:rPr>
              <a:t>eitprogram@ucmail.uc.edu</a:t>
            </a:r>
            <a:endParaRPr lang="en-US" sz="3600" dirty="0"/>
          </a:p>
          <a:p>
            <a:pPr marL="114300" indent="0" algn="ctr">
              <a:buNone/>
            </a:pPr>
            <a:r>
              <a:rPr lang="en-US" sz="3600" dirty="0">
                <a:hlinkClick r:id="rId4"/>
              </a:rPr>
              <a:t>Uc.edu/about/accessibility-network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33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discover captioning in </a:t>
            </a:r>
            <a:r>
              <a:rPr lang="en-US"/>
              <a:t>Microsoft PowerPoint</a:t>
            </a:r>
            <a:r>
              <a:rPr lang="en-US" dirty="0"/>
              <a:t>, Teams and Sway.</a:t>
            </a:r>
          </a:p>
          <a:p>
            <a:r>
              <a:rPr lang="en-US" dirty="0"/>
              <a:t>You will learn how to use Microsoft’s Narrator, Immersive Reader and Dictate.</a:t>
            </a:r>
          </a:p>
          <a:p>
            <a:r>
              <a:rPr lang="en-US" dirty="0"/>
              <a:t>You will be able to empower your students with new enhanced learning tools.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1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/>
          <a:lstStyle/>
          <a:p>
            <a:r>
              <a:rPr lang="en-US" dirty="0"/>
              <a:t>Today’s Focus</a:t>
            </a:r>
          </a:p>
        </p:txBody>
      </p:sp>
      <p:grpSp>
        <p:nvGrpSpPr>
          <p:cNvPr id="34" name="Group 33" descr="Microsoft Azure logo">
            <a:extLst>
              <a:ext uri="{FF2B5EF4-FFF2-40B4-BE49-F238E27FC236}">
                <a16:creationId xmlns:a16="http://schemas.microsoft.com/office/drawing/2014/main" id="{C51D652D-A8F8-43B8-9BC1-72AB7B498B6A}"/>
              </a:ext>
            </a:extLst>
          </p:cNvPr>
          <p:cNvGrpSpPr/>
          <p:nvPr/>
        </p:nvGrpSpPr>
        <p:grpSpPr>
          <a:xfrm>
            <a:off x="436622" y="1380509"/>
            <a:ext cx="1902948" cy="1043138"/>
            <a:chOff x="412225" y="2623131"/>
            <a:chExt cx="1902948" cy="1043138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092D524-A9BF-49D2-B50B-5F3EC43D0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265" y="2623131"/>
              <a:ext cx="787751" cy="80816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2A73F6-B189-4976-80C1-4AD6F836E208}"/>
                </a:ext>
              </a:extLst>
            </p:cNvPr>
            <p:cNvSpPr txBox="1"/>
            <p:nvPr/>
          </p:nvSpPr>
          <p:spPr>
            <a:xfrm>
              <a:off x="412225" y="3358492"/>
              <a:ext cx="190294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/>
                <a:t>Immersive Reader</a:t>
              </a:r>
              <a:endParaRPr lang="en-US" dirty="0"/>
            </a:p>
          </p:txBody>
        </p:sp>
      </p:grpSp>
      <p:grpSp>
        <p:nvGrpSpPr>
          <p:cNvPr id="35" name="Group 34" descr="Microsoft Narrator logo&#10;">
            <a:extLst>
              <a:ext uri="{FF2B5EF4-FFF2-40B4-BE49-F238E27FC236}">
                <a16:creationId xmlns:a16="http://schemas.microsoft.com/office/drawing/2014/main" id="{F0F449AE-C7A8-4316-B090-AABACC4B6B48}"/>
              </a:ext>
            </a:extLst>
          </p:cNvPr>
          <p:cNvGrpSpPr/>
          <p:nvPr/>
        </p:nvGrpSpPr>
        <p:grpSpPr>
          <a:xfrm>
            <a:off x="2467332" y="1380885"/>
            <a:ext cx="1098158" cy="1042762"/>
            <a:chOff x="1610735" y="2623507"/>
            <a:chExt cx="1098158" cy="1042762"/>
          </a:xfrm>
        </p:grpSpPr>
        <p:pic>
          <p:nvPicPr>
            <p:cNvPr id="16" name="Picture 15" descr="Narrator Logo">
              <a:extLst>
                <a:ext uri="{FF2B5EF4-FFF2-40B4-BE49-F238E27FC236}">
                  <a16:creationId xmlns:a16="http://schemas.microsoft.com/office/drawing/2014/main" id="{8F28FCB1-1A62-4A5C-A148-F74F44F4B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7" t="8830" r="57709" b="20362"/>
            <a:stretch/>
          </p:blipFill>
          <p:spPr>
            <a:xfrm>
              <a:off x="1822999" y="2623507"/>
              <a:ext cx="691033" cy="68550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9E7F8B-AB98-4C4F-80EC-31DD93C228C6}"/>
                </a:ext>
              </a:extLst>
            </p:cNvPr>
            <p:cNvSpPr txBox="1"/>
            <p:nvPr/>
          </p:nvSpPr>
          <p:spPr>
            <a:xfrm>
              <a:off x="1610735" y="3358492"/>
              <a:ext cx="1098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Narrator</a:t>
              </a:r>
            </a:p>
          </p:txBody>
        </p:sp>
      </p:grpSp>
      <p:grpSp>
        <p:nvGrpSpPr>
          <p:cNvPr id="36" name="Group 35" descr="Microsoft Sway logo">
            <a:extLst>
              <a:ext uri="{FF2B5EF4-FFF2-40B4-BE49-F238E27FC236}">
                <a16:creationId xmlns:a16="http://schemas.microsoft.com/office/drawing/2014/main" id="{E2F5F288-792A-4E7A-BA35-9D68125660C3}"/>
              </a:ext>
            </a:extLst>
          </p:cNvPr>
          <p:cNvGrpSpPr/>
          <p:nvPr/>
        </p:nvGrpSpPr>
        <p:grpSpPr>
          <a:xfrm>
            <a:off x="4284689" y="1427101"/>
            <a:ext cx="909627" cy="996546"/>
            <a:chOff x="2638121" y="2669723"/>
            <a:chExt cx="909627" cy="996546"/>
          </a:xfrm>
        </p:grpSpPr>
        <p:pic>
          <p:nvPicPr>
            <p:cNvPr id="19" name="Picture 18" descr="Sway Logo">
              <a:extLst>
                <a:ext uri="{FF2B5EF4-FFF2-40B4-BE49-F238E27FC236}">
                  <a16:creationId xmlns:a16="http://schemas.microsoft.com/office/drawing/2014/main" id="{2B744BB9-64B1-4296-A7E9-D67BE7B4A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933" y="2669723"/>
              <a:ext cx="721089" cy="63095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077057-2D4E-46F4-AF37-E1F8ED7722C2}"/>
                </a:ext>
              </a:extLst>
            </p:cNvPr>
            <p:cNvSpPr txBox="1"/>
            <p:nvPr/>
          </p:nvSpPr>
          <p:spPr>
            <a:xfrm>
              <a:off x="2638121" y="3358492"/>
              <a:ext cx="90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Sway</a:t>
              </a:r>
            </a:p>
          </p:txBody>
        </p:sp>
      </p:grpSp>
      <p:grpSp>
        <p:nvGrpSpPr>
          <p:cNvPr id="37" name="Group 36" descr="Microsoft Dictate Logo">
            <a:extLst>
              <a:ext uri="{FF2B5EF4-FFF2-40B4-BE49-F238E27FC236}">
                <a16:creationId xmlns:a16="http://schemas.microsoft.com/office/drawing/2014/main" id="{472528E6-534E-4653-8B47-CF74F8CDCC33}"/>
              </a:ext>
            </a:extLst>
          </p:cNvPr>
          <p:cNvGrpSpPr/>
          <p:nvPr/>
        </p:nvGrpSpPr>
        <p:grpSpPr>
          <a:xfrm>
            <a:off x="5900855" y="1298507"/>
            <a:ext cx="940721" cy="1125140"/>
            <a:chOff x="3415620" y="2541129"/>
            <a:chExt cx="940721" cy="1125140"/>
          </a:xfrm>
        </p:grpSpPr>
        <p:pic>
          <p:nvPicPr>
            <p:cNvPr id="14" name="Picture 13" descr="Dictate Logo">
              <a:extLst>
                <a:ext uri="{FF2B5EF4-FFF2-40B4-BE49-F238E27FC236}">
                  <a16:creationId xmlns:a16="http://schemas.microsoft.com/office/drawing/2014/main" id="{1F5DE449-4FA5-4A67-AA64-2E73FDEEE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8201" y="2541129"/>
              <a:ext cx="888140" cy="88814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B42A34-3B78-4B4C-8D6C-AF370BE1A22C}"/>
                </a:ext>
              </a:extLst>
            </p:cNvPr>
            <p:cNvSpPr txBox="1"/>
            <p:nvPr/>
          </p:nvSpPr>
          <p:spPr>
            <a:xfrm>
              <a:off x="3415620" y="3358492"/>
              <a:ext cx="90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Dictate</a:t>
              </a:r>
            </a:p>
          </p:txBody>
        </p:sp>
      </p:grpSp>
      <p:grpSp>
        <p:nvGrpSpPr>
          <p:cNvPr id="41" name="Group 40" descr="Microsoft Teams logo">
            <a:extLst>
              <a:ext uri="{FF2B5EF4-FFF2-40B4-BE49-F238E27FC236}">
                <a16:creationId xmlns:a16="http://schemas.microsoft.com/office/drawing/2014/main" id="{5F483654-1757-4A57-85D4-61CF6FA487E8}"/>
              </a:ext>
            </a:extLst>
          </p:cNvPr>
          <p:cNvGrpSpPr/>
          <p:nvPr/>
        </p:nvGrpSpPr>
        <p:grpSpPr>
          <a:xfrm>
            <a:off x="7421820" y="1180168"/>
            <a:ext cx="909627" cy="1243479"/>
            <a:chOff x="4340410" y="2421255"/>
            <a:chExt cx="909627" cy="1243479"/>
          </a:xfrm>
        </p:grpSpPr>
        <p:pic>
          <p:nvPicPr>
            <p:cNvPr id="25" name="Content Placeholder 4" descr="Teams Logo">
              <a:extLst>
                <a:ext uri="{FF2B5EF4-FFF2-40B4-BE49-F238E27FC236}">
                  <a16:creationId xmlns:a16="http://schemas.microsoft.com/office/drawing/2014/main" id="{D64DBC72-F757-44FD-8C50-E8ADDCBE2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4F7FE"/>
                </a:clrFrom>
                <a:clrTo>
                  <a:srgbClr val="F4F7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86471" y="2421255"/>
              <a:ext cx="817507" cy="109000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060C68-9175-4CD8-B344-67C64029A0D4}"/>
                </a:ext>
              </a:extLst>
            </p:cNvPr>
            <p:cNvSpPr txBox="1"/>
            <p:nvPr/>
          </p:nvSpPr>
          <p:spPr>
            <a:xfrm>
              <a:off x="4340410" y="3356957"/>
              <a:ext cx="909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Teams</a:t>
              </a:r>
            </a:p>
          </p:txBody>
        </p:sp>
      </p:grpSp>
      <p:grpSp>
        <p:nvGrpSpPr>
          <p:cNvPr id="42" name="Group 41" descr="Microsoft Powerpoint logo">
            <a:extLst>
              <a:ext uri="{FF2B5EF4-FFF2-40B4-BE49-F238E27FC236}">
                <a16:creationId xmlns:a16="http://schemas.microsoft.com/office/drawing/2014/main" id="{58945458-BF04-4A87-A359-2D6C2A29EA77}"/>
              </a:ext>
            </a:extLst>
          </p:cNvPr>
          <p:cNvGrpSpPr/>
          <p:nvPr/>
        </p:nvGrpSpPr>
        <p:grpSpPr>
          <a:xfrm>
            <a:off x="1340560" y="2733590"/>
            <a:ext cx="1405197" cy="1201440"/>
            <a:chOff x="4948606" y="2470428"/>
            <a:chExt cx="1405197" cy="1201440"/>
          </a:xfrm>
        </p:grpSpPr>
        <p:pic>
          <p:nvPicPr>
            <p:cNvPr id="24" name="Picture 23" descr="PowerPoint Logo">
              <a:extLst>
                <a:ext uri="{FF2B5EF4-FFF2-40B4-BE49-F238E27FC236}">
                  <a16:creationId xmlns:a16="http://schemas.microsoft.com/office/drawing/2014/main" id="{A8A1C028-DBC4-4C7F-8511-497F14BA9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43747" y="2470428"/>
              <a:ext cx="967139" cy="96713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E76CA5-B076-4FEB-8DAE-764AD0AA3B58}"/>
                </a:ext>
              </a:extLst>
            </p:cNvPr>
            <p:cNvSpPr txBox="1"/>
            <p:nvPr/>
          </p:nvSpPr>
          <p:spPr>
            <a:xfrm>
              <a:off x="4948606" y="3364091"/>
              <a:ext cx="1405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PowerPoint</a:t>
              </a:r>
            </a:p>
          </p:txBody>
        </p:sp>
      </p:grpSp>
      <p:grpSp>
        <p:nvGrpSpPr>
          <p:cNvPr id="43" name="Group 42" descr="Microsoft Word logo">
            <a:extLst>
              <a:ext uri="{FF2B5EF4-FFF2-40B4-BE49-F238E27FC236}">
                <a16:creationId xmlns:a16="http://schemas.microsoft.com/office/drawing/2014/main" id="{0E78BC1E-C9A5-4178-89E9-02F72935202B}"/>
              </a:ext>
            </a:extLst>
          </p:cNvPr>
          <p:cNvGrpSpPr/>
          <p:nvPr/>
        </p:nvGrpSpPr>
        <p:grpSpPr>
          <a:xfrm>
            <a:off x="3315370" y="2862695"/>
            <a:ext cx="781043" cy="1072335"/>
            <a:chOff x="6098430" y="2586599"/>
            <a:chExt cx="781043" cy="1072335"/>
          </a:xfrm>
        </p:grpSpPr>
        <p:pic>
          <p:nvPicPr>
            <p:cNvPr id="22" name="Picture 21" descr="Word Logo">
              <a:extLst>
                <a:ext uri="{FF2B5EF4-FFF2-40B4-BE49-F238E27FC236}">
                  <a16:creationId xmlns:a16="http://schemas.microsoft.com/office/drawing/2014/main" id="{515466CE-D3E6-4E48-A4A4-66065903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8430" y="2586599"/>
              <a:ext cx="731545" cy="73154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B63B32F-3705-4780-B93D-4DABC057184D}"/>
                </a:ext>
              </a:extLst>
            </p:cNvPr>
            <p:cNvSpPr txBox="1"/>
            <p:nvPr/>
          </p:nvSpPr>
          <p:spPr>
            <a:xfrm>
              <a:off x="6122246" y="3351157"/>
              <a:ext cx="7572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Word</a:t>
              </a:r>
            </a:p>
          </p:txBody>
        </p:sp>
      </p:grpSp>
      <p:grpSp>
        <p:nvGrpSpPr>
          <p:cNvPr id="44" name="Group 43" descr="Microsoft OneNote logo">
            <a:extLst>
              <a:ext uri="{FF2B5EF4-FFF2-40B4-BE49-F238E27FC236}">
                <a16:creationId xmlns:a16="http://schemas.microsoft.com/office/drawing/2014/main" id="{9CAC3DC3-A710-45BF-95E5-DC12D8E2F4F4}"/>
              </a:ext>
            </a:extLst>
          </p:cNvPr>
          <p:cNvGrpSpPr/>
          <p:nvPr/>
        </p:nvGrpSpPr>
        <p:grpSpPr>
          <a:xfrm>
            <a:off x="5001567" y="2846230"/>
            <a:ext cx="837527" cy="1088800"/>
            <a:chOff x="6929386" y="2577469"/>
            <a:chExt cx="837527" cy="1088800"/>
          </a:xfrm>
        </p:grpSpPr>
        <p:pic>
          <p:nvPicPr>
            <p:cNvPr id="26" name="Picture 25" descr="OneNote Logo">
              <a:extLst>
                <a:ext uri="{FF2B5EF4-FFF2-40B4-BE49-F238E27FC236}">
                  <a16:creationId xmlns:a16="http://schemas.microsoft.com/office/drawing/2014/main" id="{974E5BDE-C1A4-4085-9F49-D1648B789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29386" y="2577469"/>
              <a:ext cx="731545" cy="73154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4AA113-842A-4F1B-B7B7-5CD6A87AAC0D}"/>
                </a:ext>
              </a:extLst>
            </p:cNvPr>
            <p:cNvSpPr txBox="1"/>
            <p:nvPr/>
          </p:nvSpPr>
          <p:spPr>
            <a:xfrm>
              <a:off x="6929386" y="3358492"/>
              <a:ext cx="83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OneNote</a:t>
              </a:r>
            </a:p>
          </p:txBody>
        </p:sp>
      </p:grpSp>
      <p:grpSp>
        <p:nvGrpSpPr>
          <p:cNvPr id="45" name="Group 44" descr="Microsoft Outlook">
            <a:extLst>
              <a:ext uri="{FF2B5EF4-FFF2-40B4-BE49-F238E27FC236}">
                <a16:creationId xmlns:a16="http://schemas.microsoft.com/office/drawing/2014/main" id="{02F24FB4-7BF7-4EDA-839B-17E38FDC8835}"/>
              </a:ext>
            </a:extLst>
          </p:cNvPr>
          <p:cNvGrpSpPr/>
          <p:nvPr/>
        </p:nvGrpSpPr>
        <p:grpSpPr>
          <a:xfrm>
            <a:off x="6667961" y="2869248"/>
            <a:ext cx="837527" cy="1065782"/>
            <a:chOff x="7766913" y="2600486"/>
            <a:chExt cx="837527" cy="1065782"/>
          </a:xfrm>
        </p:grpSpPr>
        <p:pic>
          <p:nvPicPr>
            <p:cNvPr id="33" name="Picture 32" descr="Outlook Logo">
              <a:extLst>
                <a:ext uri="{FF2B5EF4-FFF2-40B4-BE49-F238E27FC236}">
                  <a16:creationId xmlns:a16="http://schemas.microsoft.com/office/drawing/2014/main" id="{BE7B1CF0-2A5E-4F3F-AE6F-6184AF0A8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89227" y="2600486"/>
              <a:ext cx="731545" cy="73154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3636A6-2FAB-407C-8566-08F4DC94662D}"/>
                </a:ext>
              </a:extLst>
            </p:cNvPr>
            <p:cNvSpPr txBox="1"/>
            <p:nvPr/>
          </p:nvSpPr>
          <p:spPr>
            <a:xfrm>
              <a:off x="7766913" y="3358491"/>
              <a:ext cx="837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Outlook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1941-ABDF-4353-AAD8-89822394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PowerPoint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F5905-28C2-4F2C-8CB3-4FAB44136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9050"/>
            <a:ext cx="4832430" cy="3394472"/>
          </a:xfrm>
        </p:spPr>
        <p:txBody>
          <a:bodyPr>
            <a:normAutofit/>
          </a:bodyPr>
          <a:lstStyle/>
          <a:p>
            <a:r>
              <a:rPr lang="en-US" dirty="0"/>
              <a:t>Live Captions</a:t>
            </a:r>
          </a:p>
          <a:p>
            <a:r>
              <a:rPr lang="en-US" dirty="0"/>
              <a:t>Video Playback - Adding captions or subtitles to a video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PowerPoint Logo">
            <a:extLst>
              <a:ext uri="{FF2B5EF4-FFF2-40B4-BE49-F238E27FC236}">
                <a16:creationId xmlns:a16="http://schemas.microsoft.com/office/drawing/2014/main" id="{62A06D2F-A056-42CF-AD44-314455DB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64" y="617517"/>
            <a:ext cx="3977106" cy="397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79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Live Captions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6903267" cy="3394472"/>
          </a:xfrm>
        </p:spPr>
        <p:txBody>
          <a:bodyPr>
            <a:normAutofit/>
          </a:bodyPr>
          <a:lstStyle/>
          <a:p>
            <a:r>
              <a:rPr lang="en-US" sz="2200" dirty="0"/>
              <a:t>Present with automatic captions or subtitles, real-time.</a:t>
            </a:r>
          </a:p>
          <a:p>
            <a:r>
              <a:rPr lang="en-US" sz="2200" dirty="0"/>
              <a:t>Transcribe words as you present and display them on-screen as captions.</a:t>
            </a:r>
          </a:p>
          <a:p>
            <a:r>
              <a:rPr lang="en-US" sz="2200" dirty="0"/>
              <a:t>Subtitles can be translated to other languages.</a:t>
            </a:r>
          </a:p>
          <a:p>
            <a:r>
              <a:rPr lang="en-US" sz="2200" dirty="0"/>
              <a:t>Configure the appearance of the captions and subtitles to accommodate different environmental and audience needs.</a:t>
            </a:r>
          </a:p>
        </p:txBody>
      </p:sp>
      <p:pic>
        <p:nvPicPr>
          <p:cNvPr id="6" name="Picture 5" descr="PowerPoint Logo">
            <a:extLst>
              <a:ext uri="{FF2B5EF4-FFF2-40B4-BE49-F238E27FC236}">
                <a16:creationId xmlns:a16="http://schemas.microsoft.com/office/drawing/2014/main" id="{38AEAAFB-E581-4FE7-AF71-672BE5F72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42" y="151252"/>
            <a:ext cx="1866146" cy="18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D57B-5A79-4552-9AEA-84F731A5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Live Captions &amp; Subtitles: Video</a:t>
            </a:r>
          </a:p>
        </p:txBody>
      </p:sp>
      <p:pic>
        <p:nvPicPr>
          <p:cNvPr id="5" name="Picture 4" descr="PowerPoint Logo">
            <a:extLst>
              <a:ext uri="{FF2B5EF4-FFF2-40B4-BE49-F238E27FC236}">
                <a16:creationId xmlns:a16="http://schemas.microsoft.com/office/drawing/2014/main" id="{0C20754F-80F1-4722-9C9A-8EA00C4DA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42" y="151252"/>
            <a:ext cx="1866146" cy="186614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A86563-6700-4379-8D36-27D3BAA2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258024"/>
            <a:ext cx="5989899" cy="3394472"/>
          </a:xfrm>
        </p:spPr>
        <p:txBody>
          <a:bodyPr/>
          <a:lstStyle/>
          <a:p>
            <a:r>
              <a:rPr lang="en-US" dirty="0">
                <a:hlinkClick r:id="rId4"/>
              </a:rPr>
              <a:t>Live Captions &amp;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3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0EB4-F614-4803-87B6-4FB1AFC5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Video Playback: Adding Captions and Subtitles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5D768-3F72-4F91-8AAF-F2225A19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6975695" cy="2857188"/>
          </a:xfrm>
        </p:spPr>
        <p:txBody>
          <a:bodyPr>
            <a:normAutofit/>
          </a:bodyPr>
          <a:lstStyle/>
          <a:p>
            <a:r>
              <a:rPr lang="en-US" sz="2400" dirty="0"/>
              <a:t>Add closed captions or subtitles to videos or audio files in presentations.</a:t>
            </a:r>
          </a:p>
          <a:p>
            <a:r>
              <a:rPr lang="en-US" sz="2400" dirty="0"/>
              <a:t>Supports the playback of video with multiple audio track. </a:t>
            </a:r>
          </a:p>
          <a:p>
            <a:r>
              <a:rPr lang="en-US" sz="2400" dirty="0"/>
              <a:t>Supports closed captions and subtitles that are embedded in video files.</a:t>
            </a:r>
          </a:p>
        </p:txBody>
      </p:sp>
      <p:pic>
        <p:nvPicPr>
          <p:cNvPr id="5" name="Picture 4" descr="PowerPoint Logo">
            <a:extLst>
              <a:ext uri="{FF2B5EF4-FFF2-40B4-BE49-F238E27FC236}">
                <a16:creationId xmlns:a16="http://schemas.microsoft.com/office/drawing/2014/main" id="{211CD4BA-33EC-4463-B500-1BACFD48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42" y="151252"/>
            <a:ext cx="1866146" cy="18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 a-network-ppt-template" id="{987B2BAC-812B-6A4C-A481-8B2FF4646180}" vid="{2746CBDC-DB3B-C243-8D9B-47DA4894E9E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 a-network-ppt-template" id="{987B2BAC-812B-6A4C-A481-8B2FF4646180}" vid="{F81CF725-48A4-CF46-B81D-450F67A7C71E}"/>
    </a:ext>
  </a:extLst>
</a:theme>
</file>

<file path=ppt/theme/theme3.xml><?xml version="1.0" encoding="utf-8"?>
<a:theme xmlns:a="http://schemas.openxmlformats.org/drawingml/2006/main" name="Vide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 a-network-ppt-template" id="{987B2BAC-812B-6A4C-A481-8B2FF4646180}" vid="{F81CF725-48A4-CF46-B81D-450F67A7C7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4E1AE2116014B9EA493346571BE05" ma:contentTypeVersion="8" ma:contentTypeDescription="Create a new document." ma:contentTypeScope="" ma:versionID="5014f7414fec7fe895837dba611b3c82">
  <xsd:schema xmlns:xsd="http://www.w3.org/2001/XMLSchema" xmlns:xs="http://www.w3.org/2001/XMLSchema" xmlns:p="http://schemas.microsoft.com/office/2006/metadata/properties" xmlns:ns2="84d239ad-7bc8-48c0-ae8f-78d88d16f586" xmlns:ns3="b3011e26-bdde-4601-9b6b-54bf51ef06a6" targetNamespace="http://schemas.microsoft.com/office/2006/metadata/properties" ma:root="true" ma:fieldsID="fea32ea5abb91d58d8e42f2e5ceddfbb" ns2:_="" ns3:_="">
    <xsd:import namespace="84d239ad-7bc8-48c0-ae8f-78d88d16f586"/>
    <xsd:import namespace="b3011e26-bdde-4601-9b6b-54bf51ef06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239ad-7bc8-48c0-ae8f-78d88d16f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11e26-bdde-4601-9b6b-54bf51ef0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4C430-4EBE-4A8B-A79A-94CDAB7ACC16}"/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terms/"/>
    <ds:schemaRef ds:uri="http://schemas.microsoft.com/sharepoint/v3"/>
    <ds:schemaRef ds:uri="83e6a2e7-17f8-4bfa-ab26-d6b4d76312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9b1fcff-c0da-488b-8f41-9b0c7094236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UCDigInclDayTemplate</Template>
  <TotalTime>3839</TotalTime>
  <Words>943</Words>
  <Application>Microsoft Office PowerPoint</Application>
  <PresentationFormat>On-screen Show (16:9)</PresentationFormat>
  <Paragraphs>160</Paragraphs>
  <Slides>36</Slides>
  <Notes>25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1_Office Theme</vt:lpstr>
      <vt:lpstr>Video Slide</vt:lpstr>
      <vt:lpstr>Build a Bigger Toolkit:  Advanced O365 Accessibility Features</vt:lpstr>
      <vt:lpstr>Housekeeping</vt:lpstr>
      <vt:lpstr>Accessibility Commitment</vt:lpstr>
      <vt:lpstr>Learning Outcomes</vt:lpstr>
      <vt:lpstr>Today’s Focus</vt:lpstr>
      <vt:lpstr>PowerPoint Focus</vt:lpstr>
      <vt:lpstr>Live Captions</vt:lpstr>
      <vt:lpstr>Live Captions &amp; Subtitles: Video</vt:lpstr>
      <vt:lpstr>Video Playback: Adding Captions and Subtitles</vt:lpstr>
      <vt:lpstr>Video Playback – Adding Captions: Video</vt:lpstr>
      <vt:lpstr>Live Captions – Using Teams</vt:lpstr>
      <vt:lpstr>Live Captions in Teams: Video</vt:lpstr>
      <vt:lpstr>Microsoft Sway Focus</vt:lpstr>
      <vt:lpstr>Accessibility View</vt:lpstr>
      <vt:lpstr>Accessibility View (Cont.)</vt:lpstr>
      <vt:lpstr>Turn On Accessibility View</vt:lpstr>
      <vt:lpstr>Adding Captions</vt:lpstr>
      <vt:lpstr>Adding Captions: Video</vt:lpstr>
      <vt:lpstr>Narrator</vt:lpstr>
      <vt:lpstr>Narrator: Start Up</vt:lpstr>
      <vt:lpstr>Narrator: Welcome Screen</vt:lpstr>
      <vt:lpstr>Narrator: QuickStart Guide</vt:lpstr>
      <vt:lpstr>Narrator: Complete Narrator Guide</vt:lpstr>
      <vt:lpstr>Narrator: Outlook &amp; Other Functionality</vt:lpstr>
      <vt:lpstr>Immersive Reader</vt:lpstr>
      <vt:lpstr>Immersive Reader: Word &amp; OneNote</vt:lpstr>
      <vt:lpstr>Immersive Reader: Outlook</vt:lpstr>
      <vt:lpstr>Immersive Reader: Teams</vt:lpstr>
      <vt:lpstr>Dictate Focus</vt:lpstr>
      <vt:lpstr>Dictate in Word</vt:lpstr>
      <vt:lpstr>Dictate in Outlook</vt:lpstr>
      <vt:lpstr>Dictate in OneNote</vt:lpstr>
      <vt:lpstr>Dictate in PowerPoint</vt:lpstr>
      <vt:lpstr>Microsoft Accessibility Resources</vt:lpstr>
      <vt:lpstr>Questions and Answers</vt:lpstr>
      <vt:lpstr>Thank you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Alderson, Andrew (aldersaw)</dc:creator>
  <cp:lastModifiedBy>Keathley, Nakia (keathlna)</cp:lastModifiedBy>
  <cp:revision>38</cp:revision>
  <dcterms:created xsi:type="dcterms:W3CDTF">2019-05-10T14:02:10Z</dcterms:created>
  <dcterms:modified xsi:type="dcterms:W3CDTF">2021-08-02T14:15:17Z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0x010100FCA4E1AE2116014B9EA493346571BE05</vt:lpwstr>
  </property>
</Properties>
</file>