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7"/>
  </p:notesMasterIdLst>
  <p:sldIdLst>
    <p:sldId id="259" r:id="rId6"/>
    <p:sldId id="260" r:id="rId7"/>
    <p:sldId id="261" r:id="rId8"/>
    <p:sldId id="262" r:id="rId9"/>
    <p:sldId id="263" r:id="rId10"/>
    <p:sldId id="270" r:id="rId11"/>
    <p:sldId id="264" r:id="rId12"/>
    <p:sldId id="266" r:id="rId13"/>
    <p:sldId id="268" r:id="rId14"/>
    <p:sldId id="269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8"/>
    <p:restoredTop sz="93532"/>
  </p:normalViewPr>
  <p:slideViewPr>
    <p:cSldViewPr snapToGrid="0">
      <p:cViewPr varScale="1">
        <p:scale>
          <a:sx n="68" d="100"/>
          <a:sy n="68" d="100"/>
        </p:scale>
        <p:origin x="200" y="1176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2A25F-8796-8E40-8254-F51F925CFD0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C2914-FB39-BB40-80BD-E38239601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5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299680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5372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42185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9613"/>
            <a:ext cx="6400800" cy="6234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226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2691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59" y="1100610"/>
            <a:ext cx="5763391" cy="20128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descr="UC Accessibility Network Logo"/>
          <p:cNvGrpSpPr/>
          <p:nvPr userDrawn="1"/>
        </p:nvGrpSpPr>
        <p:grpSpPr>
          <a:xfrm>
            <a:off x="6705600" y="4114487"/>
            <a:ext cx="2078831" cy="714268"/>
            <a:chOff x="6705600" y="4114487"/>
            <a:chExt cx="2078831" cy="714268"/>
          </a:xfrm>
        </p:grpSpPr>
        <p:sp>
          <p:nvSpPr>
            <p:cNvPr id="8" name="Rectangle 7"/>
            <p:cNvSpPr/>
            <p:nvPr userDrawn="1"/>
          </p:nvSpPr>
          <p:spPr>
            <a:xfrm>
              <a:off x="6705600" y="4139956"/>
              <a:ext cx="2078831" cy="6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1540" y="4114487"/>
              <a:ext cx="1984076" cy="7142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2" r:id="rId1"/>
    <p:sldLayoutId id="2147493456" r:id="rId2"/>
    <p:sldLayoutId id="214749345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9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82" y="4123315"/>
            <a:ext cx="1891479" cy="6605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1575"/>
            <a:ext cx="8229600" cy="285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085850"/>
            <a:ext cx="8229600" cy="0"/>
          </a:xfrm>
          <a:prstGeom prst="line">
            <a:avLst/>
          </a:prstGeom>
          <a:ln>
            <a:solidFill>
              <a:srgbClr val="E0012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" name="Group 9" descr="UC Accessibility Network Logo"/>
          <p:cNvGrpSpPr/>
          <p:nvPr userDrawn="1"/>
        </p:nvGrpSpPr>
        <p:grpSpPr>
          <a:xfrm>
            <a:off x="6705600" y="4114487"/>
            <a:ext cx="2078831" cy="714268"/>
            <a:chOff x="6705600" y="4114487"/>
            <a:chExt cx="2078831" cy="714268"/>
          </a:xfrm>
        </p:grpSpPr>
        <p:sp>
          <p:nvSpPr>
            <p:cNvPr id="7" name="Rectangle 6"/>
            <p:cNvSpPr/>
            <p:nvPr userDrawn="1"/>
          </p:nvSpPr>
          <p:spPr>
            <a:xfrm>
              <a:off x="6705600" y="4139956"/>
              <a:ext cx="2078831" cy="6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1540" y="4114487"/>
              <a:ext cx="1984076" cy="7142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2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9" r:id="rId2"/>
    <p:sldLayoutId id="2147493469" r:id="rId3"/>
    <p:sldLayoutId id="2147493470" r:id="rId4"/>
    <p:sldLayoutId id="2147493471" r:id="rId5"/>
    <p:sldLayoutId id="2147493472" r:id="rId6"/>
    <p:sldLayoutId id="2147493473" r:id="rId7"/>
    <p:sldLayoutId id="2147493475" r:id="rId8"/>
    <p:sldLayoutId id="2147493476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7145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1651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73168" y="3655371"/>
            <a:ext cx="8101780" cy="6234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August 3, 2021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196508" y="3127039"/>
            <a:ext cx="9055100" cy="779003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Managing Web Accessibility</a:t>
            </a:r>
          </a:p>
        </p:txBody>
      </p:sp>
      <p:sp>
        <p:nvSpPr>
          <p:cNvPr id="4" name="Rectangle 3" descr="UC Accessibility Network Logo"/>
          <p:cNvSpPr/>
          <p:nvPr/>
        </p:nvSpPr>
        <p:spPr>
          <a:xfrm>
            <a:off x="6248400" y="3873040"/>
            <a:ext cx="2895600" cy="12704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04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Helvetica Condensed Medium" pitchFamily="2" charset="0"/>
              </a:rPr>
              <a:t>Research driven content</a:t>
            </a:r>
          </a:p>
          <a:p>
            <a:r>
              <a:rPr lang="en-US" sz="2000" dirty="0">
                <a:latin typeface="Helvetica Condensed Medium" pitchFamily="2" charset="0"/>
              </a:rPr>
              <a:t>Rogue sites (outside of AEM)</a:t>
            </a:r>
          </a:p>
          <a:p>
            <a:r>
              <a:rPr lang="en-US" sz="2000" dirty="0">
                <a:latin typeface="Helvetica Condensed Medium" pitchFamily="2" charset="0"/>
              </a:rPr>
              <a:t>Third party applications</a:t>
            </a:r>
            <a:endParaRPr lang="en-US" sz="1600" dirty="0">
              <a:latin typeface="Helvetica Condensed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6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dirty="0">
                <a:latin typeface="Helvetica Condensed Medium" pitchFamily="2" charset="0"/>
              </a:rPr>
              <a:t>What can we answer for you?</a:t>
            </a:r>
          </a:p>
        </p:txBody>
      </p:sp>
    </p:spTree>
    <p:extLst>
      <p:ext uri="{BB962C8B-B14F-4D97-AF65-F5344CB8AC3E}">
        <p14:creationId xmlns:p14="http://schemas.microsoft.com/office/powerpoint/2010/main" val="208127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– Sarah Mullins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>
                <a:latin typeface="Helvetica Condensed Medium" pitchFamily="2" charset="0"/>
              </a:rPr>
              <a:t>Sara Mullins – Web Communications Manager</a:t>
            </a:r>
          </a:p>
          <a:p>
            <a:r>
              <a:rPr lang="en-US" sz="2000" dirty="0">
                <a:latin typeface="Helvetica Condensed Medium" pitchFamily="2" charset="0"/>
              </a:rPr>
              <a:t>College of Engineering &amp; Applied Science</a:t>
            </a:r>
          </a:p>
          <a:p>
            <a:r>
              <a:rPr lang="en-US" sz="2000" dirty="0">
                <a:latin typeface="Helvetica Condensed Medium" pitchFamily="2" charset="0"/>
              </a:rPr>
              <a:t>2000+ pages</a:t>
            </a:r>
          </a:p>
          <a:p>
            <a:r>
              <a:rPr lang="en-US" sz="2000" dirty="0">
                <a:latin typeface="Helvetica Condensed Medium" pitchFamily="2" charset="0"/>
              </a:rPr>
              <a:t>10 authors</a:t>
            </a:r>
          </a:p>
          <a:p>
            <a:endParaRPr lang="en-US" sz="2000" dirty="0">
              <a:latin typeface="Helvetica Condensed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4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– Beth </a:t>
            </a:r>
            <a:r>
              <a:rPr lang="en-US" dirty="0" err="1"/>
              <a:t>Vleaminck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>
                <a:latin typeface="Helvetica Condensed Medium" pitchFamily="2" charset="0"/>
              </a:rPr>
              <a:t>Beth Vleaminck – Associate Director Marketing Publications</a:t>
            </a:r>
          </a:p>
          <a:p>
            <a:pPr marL="114300" indent="0">
              <a:buNone/>
            </a:pPr>
            <a:r>
              <a:rPr lang="en-US" sz="2000" dirty="0">
                <a:latin typeface="Helvetica Condensed Medium" pitchFamily="2" charset="0"/>
              </a:rPr>
              <a:t>College of Arts &amp; Sciences</a:t>
            </a:r>
          </a:p>
          <a:p>
            <a:r>
              <a:rPr lang="en-US" sz="2000" dirty="0">
                <a:latin typeface="Helvetica Condensed Medium" pitchFamily="2" charset="0"/>
              </a:rPr>
              <a:t>3500+ pages</a:t>
            </a:r>
          </a:p>
          <a:p>
            <a:r>
              <a:rPr lang="en-US" sz="2000" dirty="0">
                <a:latin typeface="Helvetica Condensed Medium" pitchFamily="2" charset="0"/>
              </a:rPr>
              <a:t>40 authors</a:t>
            </a:r>
          </a:p>
          <a:p>
            <a:endParaRPr lang="en-US" sz="2000" dirty="0">
              <a:latin typeface="Helvetica Condensed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4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– Cathy Barnes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>
                <a:latin typeface="Helvetica Condensed Medium" pitchFamily="2" charset="0"/>
              </a:rPr>
              <a:t>Cathy Barnes – Assistant Director Marketing Publications</a:t>
            </a:r>
          </a:p>
          <a:p>
            <a:r>
              <a:rPr lang="en-US" sz="2000" dirty="0">
                <a:latin typeface="Helvetica Condensed Medium" pitchFamily="2" charset="0"/>
              </a:rPr>
              <a:t>Campus Services</a:t>
            </a:r>
          </a:p>
          <a:p>
            <a:r>
              <a:rPr lang="en-US" sz="2000" dirty="0">
                <a:latin typeface="Helvetica Condensed Medium" pitchFamily="2" charset="0"/>
              </a:rPr>
              <a:t>Housing, Dining, Campus Recreation, Parking, Event Services, Campus Services (Vending, PNC, Bearcat Card, Bookstores)</a:t>
            </a:r>
          </a:p>
          <a:p>
            <a:r>
              <a:rPr lang="en-US" sz="2000" dirty="0">
                <a:latin typeface="Helvetica Condensed Medium" pitchFamily="2" charset="0"/>
              </a:rPr>
              <a:t>25 authors</a:t>
            </a:r>
          </a:p>
          <a:p>
            <a:endParaRPr lang="en-US" sz="2000" dirty="0">
              <a:latin typeface="Helvetica Condensed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5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Apex User?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latin typeface="Helvetica Condensed Medium" pitchFamily="2" charset="0"/>
              </a:rPr>
              <a:t>Each unit/college will designate one Apex User who will serve as the liaison between web authors for that unit/college and the Digital Communications Team. 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Helvetica Condensed Medium" pitchFamily="2" charset="0"/>
              </a:rPr>
              <a:t>Each Apex User will be responsible for maintaining updated content on their site, implement accessibility standards through training and assist in limiting access to AEM to authorized and trained individuals. 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Helvetica Condensed Medium" pitchFamily="2" charset="0"/>
              </a:rPr>
              <a:t>Day-to-day responsibilities may include: enrolling new authors in AEM training, approving permissions for new authors, quickly remediating any accessibility issues, monitoring new content, sharing accessibility resources with authors, troubleshooting author issues. </a:t>
            </a:r>
          </a:p>
        </p:txBody>
      </p:sp>
    </p:spTree>
    <p:extLst>
      <p:ext uri="{BB962C8B-B14F-4D97-AF65-F5344CB8AC3E}">
        <p14:creationId xmlns:p14="http://schemas.microsoft.com/office/powerpoint/2010/main" val="181453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Accessibility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>
                <a:latin typeface="Helvetica Condensed Medium" pitchFamily="2" charset="0"/>
              </a:rPr>
              <a:t>How do you manage or address these with authors?</a:t>
            </a:r>
          </a:p>
          <a:p>
            <a:r>
              <a:rPr lang="en-US" sz="2000" dirty="0">
                <a:latin typeface="Helvetica Condensed Medium" pitchFamily="2" charset="0"/>
              </a:rPr>
              <a:t>Heading Levels</a:t>
            </a:r>
          </a:p>
          <a:p>
            <a:r>
              <a:rPr lang="en-US" sz="2000" dirty="0">
                <a:latin typeface="Helvetica Condensed Medium" pitchFamily="2" charset="0"/>
              </a:rPr>
              <a:t>Link Text</a:t>
            </a:r>
          </a:p>
        </p:txBody>
      </p:sp>
    </p:spTree>
    <p:extLst>
      <p:ext uri="{BB962C8B-B14F-4D97-AF65-F5344CB8AC3E}">
        <p14:creationId xmlns:p14="http://schemas.microsoft.com/office/powerpoint/2010/main" val="2256762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PDF’s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Helvetica Condensed Medium" pitchFamily="2" charset="0"/>
              </a:rPr>
              <a:t>Benefits of turning PDF’s into web content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Updates aren’t dynamic, 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Cannot redirect a PDF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Searchability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Not mobile friendly</a:t>
            </a:r>
          </a:p>
          <a:p>
            <a:r>
              <a:rPr lang="en-US" sz="2000" dirty="0">
                <a:latin typeface="Helvetica Condensed Medium" pitchFamily="2" charset="0"/>
              </a:rPr>
              <a:t>Remediation support is available for complicated or third-party PDF’s</a:t>
            </a:r>
          </a:p>
          <a:p>
            <a:r>
              <a:rPr lang="en-US" sz="2000" dirty="0">
                <a:latin typeface="Helvetica Condensed Medium" pitchFamily="2" charset="0"/>
              </a:rPr>
              <a:t>Forms should be converted to web forms whenever possible</a:t>
            </a:r>
          </a:p>
        </p:txBody>
      </p:sp>
    </p:spTree>
    <p:extLst>
      <p:ext uri="{BB962C8B-B14F-4D97-AF65-F5344CB8AC3E}">
        <p14:creationId xmlns:p14="http://schemas.microsoft.com/office/powerpoint/2010/main" val="150816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Helvetica Condensed Medium" pitchFamily="2" charset="0"/>
              </a:rPr>
              <a:t>Forms should be converted to web forms whenever possible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Jotforms – first choice for all UC web forms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Sitefinity – Can help with complex or customized form needs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Microsoft Forms – Integrates well with Bearcats Landing, but some limitations. </a:t>
            </a:r>
          </a:p>
        </p:txBody>
      </p:sp>
    </p:spTree>
    <p:extLst>
      <p:ext uri="{BB962C8B-B14F-4D97-AF65-F5344CB8AC3E}">
        <p14:creationId xmlns:p14="http://schemas.microsoft.com/office/powerpoint/2010/main" val="220118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1168-77E4-F24B-8D37-67BF8250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29E-8F05-434E-821F-8685BF52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Helvetica Condensed Medium" pitchFamily="2" charset="0"/>
              </a:rPr>
              <a:t>All videos must be professionally captioned 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Free manual caption options in YouTube</a:t>
            </a:r>
          </a:p>
          <a:p>
            <a:pPr lvl="1"/>
            <a:r>
              <a:rPr lang="en-US" sz="1600" dirty="0">
                <a:latin typeface="Helvetica Condensed Medium" pitchFamily="2" charset="0"/>
              </a:rPr>
              <a:t>Professional captioning available for a small cost through Cielo 24/Kaltura</a:t>
            </a:r>
          </a:p>
        </p:txBody>
      </p:sp>
    </p:spTree>
    <p:extLst>
      <p:ext uri="{BB962C8B-B14F-4D97-AF65-F5344CB8AC3E}">
        <p14:creationId xmlns:p14="http://schemas.microsoft.com/office/powerpoint/2010/main" val="265860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 a-network-ppt-template" id="{987B2BAC-812B-6A4C-A481-8B2FF4646180}" vid="{2746CBDC-DB3B-C243-8D9B-47DA4894E9E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 a-network-ppt-template" id="{987B2BAC-812B-6A4C-A481-8B2FF4646180}" vid="{F81CF725-48A4-CF46-B81D-450F67A7C7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A4E1AE2116014B9EA493346571BE05" ma:contentTypeVersion="8" ma:contentTypeDescription="Create a new document." ma:contentTypeScope="" ma:versionID="5014f7414fec7fe895837dba611b3c82">
  <xsd:schema xmlns:xsd="http://www.w3.org/2001/XMLSchema" xmlns:xs="http://www.w3.org/2001/XMLSchema" xmlns:p="http://schemas.microsoft.com/office/2006/metadata/properties" xmlns:ns2="84d239ad-7bc8-48c0-ae8f-78d88d16f586" xmlns:ns3="b3011e26-bdde-4601-9b6b-54bf51ef06a6" targetNamespace="http://schemas.microsoft.com/office/2006/metadata/properties" ma:root="true" ma:fieldsID="fea32ea5abb91d58d8e42f2e5ceddfbb" ns2:_="" ns3:_="">
    <xsd:import namespace="84d239ad-7bc8-48c0-ae8f-78d88d16f586"/>
    <xsd:import namespace="b3011e26-bdde-4601-9b6b-54bf51ef0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239ad-7bc8-48c0-ae8f-78d88d16f5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11e26-bdde-4601-9b6b-54bf51ef06a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233b1aaa-000a-44c1-a418-0dcdf034263d"/>
    <ds:schemaRef ds:uri="9f7fc48d-d98e-402d-9aea-f14995c039d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70F226-FAD7-4467-B74D-A48B51D2224A}"/>
</file>

<file path=docProps/app.xml><?xml version="1.0" encoding="utf-8"?>
<Properties xmlns="http://schemas.openxmlformats.org/officeDocument/2006/extended-properties" xmlns:vt="http://schemas.openxmlformats.org/officeDocument/2006/docPropsVTypes">
  <Template>UCDigInclDayTemplate</Template>
  <TotalTime>2880</TotalTime>
  <Words>340</Words>
  <Application>Microsoft Macintosh PowerPoint</Application>
  <PresentationFormat>On-screen Show (16:9)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 Condensed Medium</vt:lpstr>
      <vt:lpstr>Times New Roman</vt:lpstr>
      <vt:lpstr>Office Theme</vt:lpstr>
      <vt:lpstr>1_Office Theme</vt:lpstr>
      <vt:lpstr>Managing Web Accessibility</vt:lpstr>
      <vt:lpstr>Introductions – Sarah Mullins</vt:lpstr>
      <vt:lpstr>Introductions – Beth Vleaminck</vt:lpstr>
      <vt:lpstr>Introductions – Cathy Barnes</vt:lpstr>
      <vt:lpstr>What is an Apex User?</vt:lpstr>
      <vt:lpstr>Common Accessibility Issues</vt:lpstr>
      <vt:lpstr>Managing PDF’s</vt:lpstr>
      <vt:lpstr>Forms</vt:lpstr>
      <vt:lpstr>Videos</vt:lpstr>
      <vt:lpstr>Sticking Points</vt:lpstr>
      <vt:lpstr>Questions?</vt:lpstr>
    </vt:vector>
  </TitlesOfParts>
  <Company>University of Cincinnati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Alderson, Andrew (aldersaw)</dc:creator>
  <cp:lastModifiedBy>Lane, Katie (botsiske)</cp:lastModifiedBy>
  <cp:revision>10</cp:revision>
  <dcterms:created xsi:type="dcterms:W3CDTF">2019-05-10T14:02:10Z</dcterms:created>
  <dcterms:modified xsi:type="dcterms:W3CDTF">2021-07-28T20:32:09Z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0x010100FCA4E1AE2116014B9EA493346571BE05</vt:lpwstr>
  </property>
</Properties>
</file>