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20"/>
  </p:notesMasterIdLst>
  <p:sldIdLst>
    <p:sldId id="259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2A25F-8796-8E40-8254-F51F925CFD0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C2914-FB39-BB40-80BD-E38239601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5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299680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5372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42185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9613"/>
            <a:ext cx="6400800" cy="6234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2262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2691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559" y="1100610"/>
            <a:ext cx="5763391" cy="20128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descr="UC Accessibility Network Logo"/>
          <p:cNvGrpSpPr/>
          <p:nvPr userDrawn="1"/>
        </p:nvGrpSpPr>
        <p:grpSpPr>
          <a:xfrm>
            <a:off x="6705600" y="4114487"/>
            <a:ext cx="2078831" cy="714268"/>
            <a:chOff x="6705600" y="4114487"/>
            <a:chExt cx="2078831" cy="714268"/>
          </a:xfrm>
        </p:grpSpPr>
        <p:sp>
          <p:nvSpPr>
            <p:cNvPr id="8" name="Rectangle 7"/>
            <p:cNvSpPr/>
            <p:nvPr userDrawn="1"/>
          </p:nvSpPr>
          <p:spPr>
            <a:xfrm>
              <a:off x="6705600" y="4139956"/>
              <a:ext cx="2078831" cy="6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1540" y="4114487"/>
              <a:ext cx="1984076" cy="7142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2" r:id="rId1"/>
    <p:sldLayoutId id="2147493456" r:id="rId2"/>
    <p:sldLayoutId id="214749345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9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82" y="4123315"/>
            <a:ext cx="1891479" cy="6605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1575"/>
            <a:ext cx="8229600" cy="2857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085850"/>
            <a:ext cx="8229600" cy="0"/>
          </a:xfrm>
          <a:prstGeom prst="line">
            <a:avLst/>
          </a:prstGeom>
          <a:ln>
            <a:solidFill>
              <a:srgbClr val="E00122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0" name="Group 9" descr="UC Accessibility Network Logo"/>
          <p:cNvGrpSpPr/>
          <p:nvPr userDrawn="1"/>
        </p:nvGrpSpPr>
        <p:grpSpPr>
          <a:xfrm>
            <a:off x="6705600" y="4114487"/>
            <a:ext cx="2078831" cy="714268"/>
            <a:chOff x="6705600" y="4114487"/>
            <a:chExt cx="2078831" cy="714268"/>
          </a:xfrm>
        </p:grpSpPr>
        <p:sp>
          <p:nvSpPr>
            <p:cNvPr id="7" name="Rectangle 6"/>
            <p:cNvSpPr/>
            <p:nvPr userDrawn="1"/>
          </p:nvSpPr>
          <p:spPr>
            <a:xfrm>
              <a:off x="6705600" y="4139956"/>
              <a:ext cx="2078831" cy="6605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1540" y="4114487"/>
              <a:ext cx="1984076" cy="7142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2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9" r:id="rId2"/>
    <p:sldLayoutId id="2147493469" r:id="rId3"/>
    <p:sldLayoutId id="2147493470" r:id="rId4"/>
    <p:sldLayoutId id="2147493471" r:id="rId5"/>
    <p:sldLayoutId id="2147493472" r:id="rId6"/>
    <p:sldLayoutId id="2147493473" r:id="rId7"/>
    <p:sldLayoutId id="2147493475" r:id="rId8"/>
    <p:sldLayoutId id="2147493476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7145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165100" algn="l" defTabSz="4572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>
          <a:srgbClr val="E00122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c.instructure.com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92100" y="3259138"/>
            <a:ext cx="9055100" cy="779003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Accessibility Course Coordinator Training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19250" y="3864020"/>
            <a:ext cx="6400800" cy="6234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Jessica Guess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August 3, 2021</a:t>
            </a:r>
          </a:p>
        </p:txBody>
      </p:sp>
    </p:spTree>
    <p:extLst>
      <p:ext uri="{BB962C8B-B14F-4D97-AF65-F5344CB8AC3E}">
        <p14:creationId xmlns:p14="http://schemas.microsoft.com/office/powerpoint/2010/main" val="3349904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DFFE9-6668-4854-94A2-B4CE1B640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075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Reminders: Individual Messages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9FF98A-BE7C-4491-8019-DA3DDD9D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71575"/>
            <a:ext cx="4307305" cy="2857188"/>
          </a:xfrm>
        </p:spPr>
        <p:txBody>
          <a:bodyPr>
            <a:normAutofit fontScale="85000"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/>
              <a:t>Select Inbox on the far right Canvas menu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Select the Compose button on the top right side menu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Select the course, select the name of the recipient, add a subject and message, send when complete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667B0E-B9A0-44A2-9311-B45E6B797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489" y="2106379"/>
            <a:ext cx="1318437" cy="9307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649455-F144-414A-B556-11A2CAE43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31" r="34524" b="20803"/>
          <a:stretch/>
        </p:blipFill>
        <p:spPr>
          <a:xfrm>
            <a:off x="4764504" y="3013396"/>
            <a:ext cx="2835349" cy="10390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9109FE-70DB-4FCC-BFA0-18941CC3E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504" y="1146631"/>
            <a:ext cx="1018120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20F6-3D51-4E7F-977D-B8CE0452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an accurate 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3CD8-5E21-434D-9585-8CC47F6B0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Periodically review the list to see if anyone is now exempt (retired, left UC, change in role) and send the names to me to remove from the course</a:t>
            </a:r>
          </a:p>
          <a:p>
            <a:r>
              <a:rPr lang="en-US" dirty="0"/>
              <a:t>Review any new hire lists I send and work with your department to determine if they need to be enrolled</a:t>
            </a:r>
          </a:p>
          <a:p>
            <a:r>
              <a:rPr lang="en-US" dirty="0"/>
              <a:t>Provide adjunct and GA/Student Worker lists for those who meet the criteria (I will reach out and ask for these)</a:t>
            </a:r>
          </a:p>
        </p:txBody>
      </p:sp>
    </p:spTree>
    <p:extLst>
      <p:ext uri="{BB962C8B-B14F-4D97-AF65-F5344CB8AC3E}">
        <p14:creationId xmlns:p14="http://schemas.microsoft.com/office/powerpoint/2010/main" val="123210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787F3-F300-4CED-8195-320611F4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Completing the training as a course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CA29E-8406-4C8C-BD37-584E8D89B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Because you are assigned the role of course coordinator, your completion can’t be recorded in the standard course.  </a:t>
            </a:r>
          </a:p>
          <a:p>
            <a:r>
              <a:rPr lang="en-US" dirty="0"/>
              <a:t>A secondary (exact copy) has been created for you to complete your required training titled: [Course Coordinator] 2021-2023 EIT Accessibility Training Portal</a:t>
            </a:r>
          </a:p>
          <a:p>
            <a:r>
              <a:rPr lang="en-US" dirty="0"/>
              <a:t>This allows us to track your completions as well</a:t>
            </a:r>
          </a:p>
        </p:txBody>
      </p:sp>
    </p:spTree>
    <p:extLst>
      <p:ext uri="{BB962C8B-B14F-4D97-AF65-F5344CB8AC3E}">
        <p14:creationId xmlns:p14="http://schemas.microsoft.com/office/powerpoint/2010/main" val="2514705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3223-481C-4409-B63E-15E2DD8F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big question: What is the due date?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6CC03-596E-4BF0-9EF5-9CF938830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have transitioned to a model of checking compliance training biennially</a:t>
            </a:r>
          </a:p>
          <a:p>
            <a:r>
              <a:rPr lang="en-US" dirty="0"/>
              <a:t>This fall a dashboard will be rolling out for deans allowing them to view and track accessibility related data</a:t>
            </a:r>
          </a:p>
          <a:p>
            <a:r>
              <a:rPr lang="en-US" dirty="0"/>
              <a:t>Training completion is one part of that </a:t>
            </a:r>
          </a:p>
          <a:p>
            <a:r>
              <a:rPr lang="en-US" dirty="0"/>
              <a:t>Colleges and units may set their own deadlines, so we encourage people to do the training for Fall</a:t>
            </a:r>
          </a:p>
        </p:txBody>
      </p:sp>
    </p:spTree>
    <p:extLst>
      <p:ext uri="{BB962C8B-B14F-4D97-AF65-F5344CB8AC3E}">
        <p14:creationId xmlns:p14="http://schemas.microsoft.com/office/powerpoint/2010/main" val="3905997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13E1-DBC2-4F39-B85E-B5AAC8E2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14858-D36D-4731-AE3E-A0AAD69FA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is your chance to ask questions!</a:t>
            </a:r>
          </a:p>
        </p:txBody>
      </p:sp>
    </p:spTree>
    <p:extLst>
      <p:ext uri="{BB962C8B-B14F-4D97-AF65-F5344CB8AC3E}">
        <p14:creationId xmlns:p14="http://schemas.microsoft.com/office/powerpoint/2010/main" val="66482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0A23A-DEEB-455A-A9A5-1F32C700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075"/>
            <a:ext cx="8229600" cy="85725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C080DE-F8E3-4B48-BBBE-28FAF8594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Understand role, expectations, and responsibilities of course coordinator designation</a:t>
            </a:r>
          </a:p>
          <a:p>
            <a:pPr lvl="1"/>
            <a:r>
              <a:rPr lang="en-US" dirty="0"/>
              <a:t>What you can and can’t do as course coordinator</a:t>
            </a:r>
          </a:p>
          <a:p>
            <a:pPr lvl="1"/>
            <a:r>
              <a:rPr lang="en-US" dirty="0"/>
              <a:t>How to access scores to track completions</a:t>
            </a:r>
          </a:p>
          <a:p>
            <a:pPr lvl="1"/>
            <a:r>
              <a:rPr lang="en-US" dirty="0"/>
              <a:t>Options for reminding those who have not completed the requirements</a:t>
            </a:r>
          </a:p>
          <a:p>
            <a:pPr lvl="1"/>
            <a:r>
              <a:rPr lang="en-US" dirty="0"/>
              <a:t>How to help ensure enrollment list is accurate and up to date</a:t>
            </a:r>
          </a:p>
        </p:txBody>
      </p:sp>
    </p:spTree>
    <p:extLst>
      <p:ext uri="{BB962C8B-B14F-4D97-AF65-F5344CB8AC3E}">
        <p14:creationId xmlns:p14="http://schemas.microsoft.com/office/powerpoint/2010/main" val="279630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48CBB-B404-4CDD-AC69-C8483903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coordinators: 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22430-BCD0-4BED-A9B0-4DA03D636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One person from each college or unit who has special permissions to view the gradebook for their designated section</a:t>
            </a:r>
          </a:p>
          <a:p>
            <a:r>
              <a:rPr lang="en-US" dirty="0"/>
              <a:t>Serve as a contact person to assist with enrollment/exemptions –not to make the decisions, but to serve as a point person to get that information from those in the college or unit who can make that decision</a:t>
            </a:r>
          </a:p>
          <a:p>
            <a:r>
              <a:rPr lang="en-US" dirty="0"/>
              <a:t>Check completions periodically and remind enrolled faculty and staff to complete the training as needed</a:t>
            </a:r>
          </a:p>
        </p:txBody>
      </p:sp>
    </p:spTree>
    <p:extLst>
      <p:ext uri="{BB962C8B-B14F-4D97-AF65-F5344CB8AC3E}">
        <p14:creationId xmlns:p14="http://schemas.microsoft.com/office/powerpoint/2010/main" val="39966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77CE-3B16-49DE-8CC7-3C7F4A01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you can and can’t do in Canvas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4A82C-0D26-4505-808C-912B70B7E6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BEBE56-243D-431E-8AAC-3FD8CB556F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Access the gradebook</a:t>
            </a:r>
          </a:p>
          <a:p>
            <a:r>
              <a:rPr lang="en-US" dirty="0"/>
              <a:t>Send messages </a:t>
            </a:r>
          </a:p>
          <a:p>
            <a:r>
              <a:rPr lang="en-US" dirty="0"/>
              <a:t>Post announcements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CAB30C-2DA2-4003-B83F-86BD9075A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Can’t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593CA64-2AFC-45AC-A88F-72BB091BF4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Enroll new people</a:t>
            </a:r>
          </a:p>
          <a:p>
            <a:r>
              <a:rPr lang="en-US" dirty="0"/>
              <a:t>Remove exempt people</a:t>
            </a:r>
          </a:p>
          <a:p>
            <a:r>
              <a:rPr lang="en-US" dirty="0"/>
              <a:t>Change grades</a:t>
            </a:r>
          </a:p>
          <a:p>
            <a:r>
              <a:rPr lang="en-US" dirty="0"/>
              <a:t>View sections other than your own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1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83E91-C604-4D98-AC65-56D3B2A7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course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71C56-65FD-4402-A701-F619F81AA5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Log into </a:t>
            </a:r>
            <a:r>
              <a:rPr lang="en-US" dirty="0">
                <a:hlinkClick r:id="rId2"/>
              </a:rPr>
              <a:t>Canvas</a:t>
            </a:r>
            <a:endParaRPr lang="en-US" dirty="0"/>
          </a:p>
          <a:p>
            <a:r>
              <a:rPr lang="en-US" dirty="0"/>
              <a:t>Select the Course from your dashboard: 2021-2023 EIT Accessibility Training Portal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C7F869-3BCA-45BB-819B-556F1EC32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90214" y="1177016"/>
            <a:ext cx="3005470" cy="282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42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F42A9-5086-4324-ACC3-14915E2E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the Gradebook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46D497-E0F2-4DF4-AE05-C44828BF2B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Select Grades on the Left side course menu</a:t>
            </a:r>
          </a:p>
          <a:p>
            <a:r>
              <a:rPr lang="en-US" dirty="0"/>
              <a:t>This will pull up the gradebook and allow you to see completion scores for everyone enrolled in your section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8CF8993-136A-4B15-8A89-9DCB59922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0836" y="1236132"/>
            <a:ext cx="2686493" cy="28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6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A19CA-B8DF-4629-A293-EE706E795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Gradebook to Excel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CE928-460F-4A55-BA61-E409AD75C5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2918193"/>
          </a:xfrm>
        </p:spPr>
        <p:txBody>
          <a:bodyPr>
            <a:normAutofit fontScale="85000" lnSpcReduction="2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dirty="0"/>
              <a:t>Select Actions along top menu bar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Select Export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2400" dirty="0"/>
              <a:t>This will open a dialogue box asking if you want to open the file in Excel or save it.  It is your choice what you do (I typically open the file so I can edit/sort)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7AA06FD-B417-4C2A-B1E0-3622BC4EA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271033"/>
            <a:ext cx="3851371" cy="262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8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2856-C8BE-4FE1-ADE6-F2D4CF63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the Excel file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5CFA4-1E65-4286-B5B4-64BD01C88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you export the gradebook, you can delete any columns you don’t need (Canvas seems to have many extra columns that are not needed)</a:t>
            </a:r>
          </a:p>
          <a:p>
            <a:r>
              <a:rPr lang="en-US" dirty="0"/>
              <a:t>Format the remaining information into a table</a:t>
            </a:r>
          </a:p>
          <a:p>
            <a:r>
              <a:rPr lang="en-US" dirty="0"/>
              <a:t>Filter based on who have 150 points or more or on who has less than 150 to see who has completed and who still needs to complete it</a:t>
            </a:r>
          </a:p>
        </p:txBody>
      </p:sp>
    </p:spTree>
    <p:extLst>
      <p:ext uri="{BB962C8B-B14F-4D97-AF65-F5344CB8AC3E}">
        <p14:creationId xmlns:p14="http://schemas.microsoft.com/office/powerpoint/2010/main" val="409575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03C0B16-195D-47D5-8F00-6078BABF4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990"/>
          <a:stretch/>
        </p:blipFill>
        <p:spPr>
          <a:xfrm>
            <a:off x="4685520" y="2931083"/>
            <a:ext cx="2634017" cy="1204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C7269C-E3ED-4B47-829E-C1A5D91AF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4043"/>
          <a:stretch/>
        </p:blipFill>
        <p:spPr>
          <a:xfrm>
            <a:off x="4572000" y="2173227"/>
            <a:ext cx="2354898" cy="7578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F614F2-4D02-4776-9043-DE38C4839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4"/>
          <a:srcRect r="25393"/>
          <a:stretch/>
        </p:blipFill>
        <p:spPr>
          <a:xfrm>
            <a:off x="4572000" y="1200151"/>
            <a:ext cx="2659062" cy="85725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3FCD1-87B8-4E5B-86F2-FA270F725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1575"/>
            <a:ext cx="4114800" cy="2857188"/>
          </a:xfrm>
        </p:spPr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2000" dirty="0"/>
              <a:t>Select Announcements from the left side course menu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000" dirty="0"/>
              <a:t>Select + Announcement from the top right of the screen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000" dirty="0"/>
              <a:t>Type your title and announcement and then use the drop down to </a:t>
            </a:r>
            <a:r>
              <a:rPr lang="en-US" sz="2000" b="1" u="sng" dirty="0"/>
              <a:t>select your section </a:t>
            </a:r>
            <a:r>
              <a:rPr lang="en-US" sz="2000" dirty="0"/>
              <a:t>(This is the key step many people miss)</a:t>
            </a:r>
          </a:p>
          <a:p>
            <a:pPr marL="6286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FF4E1-850E-4408-90DD-67D6C8D6D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Reminders: Announcements</a:t>
            </a:r>
          </a:p>
        </p:txBody>
      </p:sp>
    </p:spTree>
    <p:extLst>
      <p:ext uri="{BB962C8B-B14F-4D97-AF65-F5344CB8AC3E}">
        <p14:creationId xmlns:p14="http://schemas.microsoft.com/office/powerpoint/2010/main" val="403030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 a-network-ppt-template" id="{987B2BAC-812B-6A4C-A481-8B2FF4646180}" vid="{2746CBDC-DB3B-C243-8D9B-47DA4894E9E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 a-network-ppt-template" id="{987B2BAC-812B-6A4C-A481-8B2FF4646180}" vid="{F81CF725-48A4-CF46-B81D-450F67A7C7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A4E1AE2116014B9EA493346571BE05" ma:contentTypeVersion="8" ma:contentTypeDescription="Create a new document." ma:contentTypeScope="" ma:versionID="5014f7414fec7fe895837dba611b3c82">
  <xsd:schema xmlns:xsd="http://www.w3.org/2001/XMLSchema" xmlns:xs="http://www.w3.org/2001/XMLSchema" xmlns:p="http://schemas.microsoft.com/office/2006/metadata/properties" xmlns:ns2="84d239ad-7bc8-48c0-ae8f-78d88d16f586" xmlns:ns3="b3011e26-bdde-4601-9b6b-54bf51ef06a6" targetNamespace="http://schemas.microsoft.com/office/2006/metadata/properties" ma:root="true" ma:fieldsID="fea32ea5abb91d58d8e42f2e5ceddfbb" ns2:_="" ns3:_="">
    <xsd:import namespace="84d239ad-7bc8-48c0-ae8f-78d88d16f586"/>
    <xsd:import namespace="b3011e26-bdde-4601-9b6b-54bf51ef0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239ad-7bc8-48c0-ae8f-78d88d16f5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11e26-bdde-4601-9b6b-54bf51ef06a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84d239ad-7bc8-48c0-ae8f-78d88d16f58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6BCD10-FDDD-470B-BD17-FEF167E39FF0}"/>
</file>

<file path=docProps/app.xml><?xml version="1.0" encoding="utf-8"?>
<Properties xmlns="http://schemas.openxmlformats.org/officeDocument/2006/extended-properties" xmlns:vt="http://schemas.openxmlformats.org/officeDocument/2006/docPropsVTypes">
  <Template>UCDigInclDayTemplate</Template>
  <TotalTime>240</TotalTime>
  <Words>646</Words>
  <Application>Microsoft Office PowerPoint</Application>
  <PresentationFormat>On-screen Show (16:9)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1_Office Theme</vt:lpstr>
      <vt:lpstr>Accessibility Course Coordinator Training</vt:lpstr>
      <vt:lpstr>Objective</vt:lpstr>
      <vt:lpstr>Course coordinators: The basics</vt:lpstr>
      <vt:lpstr>What you can and can’t do in Canvas</vt:lpstr>
      <vt:lpstr>Accessing the course</vt:lpstr>
      <vt:lpstr>Accessing the Gradebook</vt:lpstr>
      <vt:lpstr>Exporting Gradebook to Excel</vt:lpstr>
      <vt:lpstr>Reviewing the Excel file </vt:lpstr>
      <vt:lpstr>Reminders: Announcements</vt:lpstr>
      <vt:lpstr>Reminders: Individual Messages</vt:lpstr>
      <vt:lpstr>Maintaining an accurate enrollment</vt:lpstr>
      <vt:lpstr>Completing the training as a course coordinator</vt:lpstr>
      <vt:lpstr>The big question: What is the due date?</vt:lpstr>
      <vt:lpstr>Q&amp;A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Alderson, Andrew (aldersaw)</dc:creator>
  <cp:lastModifiedBy>Guess, Jessica (richteja)</cp:lastModifiedBy>
  <cp:revision>16</cp:revision>
  <dcterms:created xsi:type="dcterms:W3CDTF">2019-05-10T14:02:10Z</dcterms:created>
  <dcterms:modified xsi:type="dcterms:W3CDTF">2021-07-30T19:12:40Z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0x010100FCA4E1AE2116014B9EA493346571BE05</vt:lpwstr>
  </property>
</Properties>
</file>