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omments/comment1.xml" ContentType="application/vnd.openxmlformats-officedocument.presentationml.comments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6" r:id="rId2"/>
  </p:sldMasterIdLst>
  <p:notesMasterIdLst>
    <p:notesMasterId r:id="rId14"/>
  </p:notes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</p:sldIdLst>
  <p:sldSz cx="12192000" cy="6858000"/>
  <p:notesSz cx="12192000" cy="6858000"/>
  <p:defaultTextStyle>
    <a:defPPr>
      <a:defRPr kern="0"/>
    </a:def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Joslin, Shelby (joslinsm)" initials="JS(" lastIdx="1" clrIdx="0">
    <p:extLst>
      <p:ext uri="{19B8F6BF-5375-455C-9EA6-DF929625EA0E}">
        <p15:presenceInfo xmlns:p15="http://schemas.microsoft.com/office/powerpoint/2012/main" userId="S-1-5-21-1757981266-1383384898-725345543-596449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92929"/>
    <a:srgbClr val="B91A20"/>
    <a:srgbClr val="E00122"/>
    <a:srgbClr val="E71A37"/>
    <a:srgbClr val="EEEEE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210" autoAdjust="0"/>
    <p:restoredTop sz="94660"/>
  </p:normalViewPr>
  <p:slideViewPr>
    <p:cSldViewPr>
      <p:cViewPr>
        <p:scale>
          <a:sx n="112" d="100"/>
          <a:sy n="112" d="100"/>
        </p:scale>
        <p:origin x="996" y="36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commentAuthors" Target="commentAuthors.xml"/><Relationship Id="rId10" Type="http://schemas.openxmlformats.org/officeDocument/2006/relationships/slide" Target="slides/slide8.xml"/><Relationship Id="rId19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notesMaster" Target="notesMasters/notesMaster1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4-03-04T14:05:53.302" idx="1">
    <p:pos x="10" y="10"/>
    <p:text/>
    <p:extLst>
      <p:ext uri="{C676402C-5697-4E1C-873F-D02D1690AC5C}">
        <p15:threadingInfo xmlns:p15="http://schemas.microsoft.com/office/powerpoint/2012/main" timeZoneBias="300"/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5283200" cy="3444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6905625" y="0"/>
            <a:ext cx="5283200" cy="3444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69493B-0405-4EBA-A368-819725508611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038600" y="857250"/>
            <a:ext cx="4114800" cy="23145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1219200" y="3300413"/>
            <a:ext cx="9753600" cy="27003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513513"/>
            <a:ext cx="5283200" cy="3444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6905625" y="6513513"/>
            <a:ext cx="5283200" cy="3444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3336B6E-2770-42EE-847E-A6B1D72BBB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61267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336B6E-2770-42EE-847E-A6B1D72BBBE7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682327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914400" y="2125980"/>
            <a:ext cx="10363200" cy="14401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0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828800" y="3840480"/>
            <a:ext cx="85344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14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14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60960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627888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Only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6103620" cy="6858000"/>
          </a:xfrm>
          <a:custGeom>
            <a:avLst/>
            <a:gdLst/>
            <a:ahLst/>
            <a:cxnLst/>
            <a:rect l="l" t="t" r="r" b="b"/>
            <a:pathLst>
              <a:path w="6103620" h="6858000">
                <a:moveTo>
                  <a:pt x="0" y="6858000"/>
                </a:moveTo>
                <a:lnTo>
                  <a:pt x="6103493" y="6858000"/>
                </a:lnTo>
                <a:lnTo>
                  <a:pt x="6103493" y="0"/>
                </a:lnTo>
                <a:lnTo>
                  <a:pt x="0" y="0"/>
                </a:lnTo>
                <a:lnTo>
                  <a:pt x="0" y="6858000"/>
                </a:lnTo>
                <a:close/>
              </a:path>
            </a:pathLst>
          </a:custGeom>
          <a:solidFill>
            <a:srgbClr val="1C1C1C"/>
          </a:solidFill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17" name="bg object 17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630936" y="646176"/>
            <a:ext cx="2410967" cy="524255"/>
          </a:xfrm>
          <a:prstGeom prst="rect">
            <a:avLst/>
          </a:prstGeom>
        </p:spPr>
      </p:pic>
      <p:pic>
        <p:nvPicPr>
          <p:cNvPr id="18" name="bg object 18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6103492" y="0"/>
            <a:ext cx="6088506" cy="6858000"/>
          </a:xfrm>
          <a:prstGeom prst="rect">
            <a:avLst/>
          </a:prstGeom>
        </p:spPr>
      </p:pic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30324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749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97845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12975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511258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693875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23294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661389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686593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178282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92746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1289303"/>
            <a:ext cx="12192000" cy="5148580"/>
          </a:xfrm>
          <a:custGeom>
            <a:avLst/>
            <a:gdLst/>
            <a:ahLst/>
            <a:cxnLst/>
            <a:rect l="l" t="t" r="r" b="b"/>
            <a:pathLst>
              <a:path w="12192000" h="5148580">
                <a:moveTo>
                  <a:pt x="12192000" y="0"/>
                </a:moveTo>
                <a:lnTo>
                  <a:pt x="0" y="0"/>
                </a:lnTo>
                <a:lnTo>
                  <a:pt x="0" y="5148072"/>
                </a:lnTo>
                <a:lnTo>
                  <a:pt x="12192000" y="5148072"/>
                </a:lnTo>
                <a:lnTo>
                  <a:pt x="12192000" y="0"/>
                </a:lnTo>
                <a:close/>
              </a:path>
            </a:pathLst>
          </a:custGeom>
          <a:solidFill>
            <a:srgbClr val="F5F3EE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1240694" y="173206"/>
            <a:ext cx="9710610" cy="7131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0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574040" y="3172876"/>
            <a:ext cx="5034280" cy="307911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1400" b="0" i="0">
                <a:solidFill>
                  <a:srgbClr val="1C1C1C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4145280" y="6377940"/>
            <a:ext cx="390144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60960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7/17/2024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877824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t>7/17/2024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73083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  <p:sldLayoutId id="2147483669" r:id="rId3"/>
    <p:sldLayoutId id="2147483670" r:id="rId4"/>
    <p:sldLayoutId id="2147483671" r:id="rId5"/>
    <p:sldLayoutId id="2147483672" r:id="rId6"/>
    <p:sldLayoutId id="2147483673" r:id="rId7"/>
    <p:sldLayoutId id="2147483674" r:id="rId8"/>
    <p:sldLayoutId id="2147483675" r:id="rId9"/>
    <p:sldLayoutId id="2147483676" r:id="rId10"/>
    <p:sldLayoutId id="214748367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hyperlink" Target="mailto:UCEHSA@uc.edu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comments" Target="../comments/comment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2.png"/><Relationship Id="rId7" Type="http://schemas.openxmlformats.org/officeDocument/2006/relationships/image" Target="../media/image16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Relationship Id="rId9" Type="http://schemas.openxmlformats.org/officeDocument/2006/relationships/image" Target="../media/image1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20.png"/><Relationship Id="rId2" Type="http://schemas.openxmlformats.org/officeDocument/2006/relationships/hyperlink" Target="https://ehsa.uc.edu/EHSA/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6.png"/><Relationship Id="rId7" Type="http://schemas.openxmlformats.org/officeDocument/2006/relationships/image" Target="../media/image22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18.png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24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8.png"/><Relationship Id="rId4" Type="http://schemas.openxmlformats.org/officeDocument/2006/relationships/image" Target="../media/image7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3" Type="http://schemas.openxmlformats.org/officeDocument/2006/relationships/image" Target="../media/image12.png"/><Relationship Id="rId7" Type="http://schemas.openxmlformats.org/officeDocument/2006/relationships/image" Target="../media/image25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3" Type="http://schemas.openxmlformats.org/officeDocument/2006/relationships/image" Target="../media/image28.png"/><Relationship Id="rId7" Type="http://schemas.openxmlformats.org/officeDocument/2006/relationships/image" Target="../media/image32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1.png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png"/><Relationship Id="rId3" Type="http://schemas.openxmlformats.org/officeDocument/2006/relationships/image" Target="../media/image6.png"/><Relationship Id="rId7" Type="http://schemas.openxmlformats.org/officeDocument/2006/relationships/image" Target="../media/image35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4.png"/><Relationship Id="rId5" Type="http://schemas.openxmlformats.org/officeDocument/2006/relationships/image" Target="../media/image18.png"/><Relationship Id="rId4" Type="http://schemas.openxmlformats.org/officeDocument/2006/relationships/image" Target="../media/image7.png"/><Relationship Id="rId9" Type="http://schemas.openxmlformats.org/officeDocument/2006/relationships/image" Target="../media/image3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uc.edu/about/admin-finance/ehs.html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8.png"/><Relationship Id="rId5" Type="http://schemas.openxmlformats.org/officeDocument/2006/relationships/hyperlink" Target="mailto:joslinsm@ucmail.uc.edu" TargetMode="External"/><Relationship Id="rId4" Type="http://schemas.openxmlformats.org/officeDocument/2006/relationships/hyperlink" Target="mailto:doustmp@ucmail.uc.edu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Box 15"/>
          <p:cNvSpPr txBox="1"/>
          <p:nvPr/>
        </p:nvSpPr>
        <p:spPr>
          <a:xfrm>
            <a:off x="6858000" y="3124200"/>
            <a:ext cx="4648200" cy="1754326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E00122"/>
                </a:solidFill>
                <a:latin typeface="Book Antiqua" panose="02040602050305030304" pitchFamily="18" charset="0"/>
              </a:rPr>
              <a:t>EHSA System</a:t>
            </a:r>
          </a:p>
          <a:p>
            <a:pPr algn="ctr"/>
            <a:r>
              <a:rPr lang="en-US" sz="3600" dirty="0" smtClean="0">
                <a:solidFill>
                  <a:srgbClr val="E00122"/>
                </a:solidFill>
                <a:latin typeface="Book Antiqua" panose="02040602050305030304" pitchFamily="18" charset="0"/>
              </a:rPr>
              <a:t>Inspection and Audit</a:t>
            </a:r>
          </a:p>
          <a:p>
            <a:pPr algn="ctr"/>
            <a:r>
              <a:rPr lang="en-US" sz="3600" dirty="0" smtClean="0">
                <a:solidFill>
                  <a:srgbClr val="E00122"/>
                </a:solidFill>
                <a:latin typeface="Book Antiqua" panose="02040602050305030304" pitchFamily="18" charset="0"/>
              </a:rPr>
              <a:t>Guide</a:t>
            </a:r>
            <a:endParaRPr lang="en-US" sz="3600" dirty="0">
              <a:solidFill>
                <a:srgbClr val="E00122"/>
              </a:solidFill>
              <a:latin typeface="Book Antiqua" panose="0204060205030503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-1" y="0"/>
            <a:ext cx="12192000" cy="6858000"/>
          </a:xfrm>
          <a:custGeom>
            <a:avLst/>
            <a:gdLst/>
            <a:ahLst/>
            <a:cxnLst/>
            <a:rect l="l" t="t" r="r" b="b"/>
            <a:pathLst>
              <a:path w="12192000" h="6858000">
                <a:moveTo>
                  <a:pt x="12192000" y="0"/>
                </a:moveTo>
                <a:lnTo>
                  <a:pt x="0" y="0"/>
                </a:lnTo>
                <a:lnTo>
                  <a:pt x="0" y="6858000"/>
                </a:lnTo>
                <a:lnTo>
                  <a:pt x="12192000" y="6858000"/>
                </a:lnTo>
                <a:lnTo>
                  <a:pt x="12192000" y="0"/>
                </a:lnTo>
                <a:close/>
              </a:path>
            </a:pathLst>
          </a:custGeom>
          <a:solidFill>
            <a:srgbClr val="F5F3EE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4904832" y="1254817"/>
            <a:ext cx="543560" cy="33083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000" b="1" spc="-10" dirty="0">
                <a:solidFill>
                  <a:srgbClr val="1C1C1C"/>
                </a:solidFill>
                <a:latin typeface="Arial"/>
                <a:cs typeface="Arial"/>
              </a:rPr>
              <a:t>Title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15" name="object 15"/>
          <p:cNvSpPr txBox="1"/>
          <p:nvPr/>
        </p:nvSpPr>
        <p:spPr>
          <a:xfrm>
            <a:off x="11281900" y="1178789"/>
            <a:ext cx="633730" cy="33083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000" b="1" spc="-20" dirty="0">
                <a:solidFill>
                  <a:srgbClr val="1C1C1C"/>
                </a:solidFill>
                <a:latin typeface="Arial"/>
                <a:cs typeface="Arial"/>
              </a:rPr>
              <a:t>Page</a:t>
            </a:r>
            <a:endParaRPr sz="2000">
              <a:latin typeface="Arial"/>
              <a:cs typeface="Arial"/>
            </a:endParaRPr>
          </a:p>
        </p:txBody>
      </p:sp>
      <p:sp>
        <p:nvSpPr>
          <p:cNvPr id="16" name="object 16"/>
          <p:cNvSpPr txBox="1"/>
          <p:nvPr/>
        </p:nvSpPr>
        <p:spPr>
          <a:xfrm>
            <a:off x="4938665" y="1821565"/>
            <a:ext cx="6976965" cy="65851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lang="en-US" sz="1600" dirty="0" smtClean="0">
                <a:solidFill>
                  <a:srgbClr val="1C1C1C"/>
                </a:solidFill>
                <a:latin typeface="Arial"/>
                <a:cs typeface="Arial"/>
              </a:rPr>
              <a:t>EH&amp;S Lab Safety Audit Results </a:t>
            </a:r>
            <a:r>
              <a:rPr lang="en-US" sz="1600" spc="-25" dirty="0" smtClean="0">
                <a:solidFill>
                  <a:srgbClr val="1C1C1C"/>
                </a:solidFill>
                <a:latin typeface="Arial"/>
                <a:cs typeface="Arial"/>
              </a:rPr>
              <a:t>Email ……………………………………….</a:t>
            </a:r>
            <a:endParaRPr sz="16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195"/>
              </a:spcBef>
            </a:pPr>
            <a:r>
              <a:rPr lang="en-US" sz="1600" dirty="0" smtClean="0"/>
              <a:t>EH&amp;S Lab Safety Audit Results</a:t>
            </a:r>
            <a:r>
              <a:rPr lang="en-US" sz="1600" spc="-100" dirty="0" smtClean="0"/>
              <a:t> </a:t>
            </a:r>
            <a:r>
              <a:rPr lang="en-US" sz="1600" spc="-10" dirty="0" smtClean="0"/>
              <a:t>E</a:t>
            </a:r>
            <a:r>
              <a:rPr lang="en-US" sz="1600" dirty="0" smtClean="0"/>
              <a:t>mail ……………………………………….</a:t>
            </a:r>
            <a:endParaRPr sz="1600" dirty="0">
              <a:latin typeface="Arial"/>
              <a:cs typeface="Arial"/>
            </a:endParaRPr>
          </a:p>
        </p:txBody>
      </p:sp>
      <p:sp>
        <p:nvSpPr>
          <p:cNvPr id="17" name="object 17"/>
          <p:cNvSpPr txBox="1"/>
          <p:nvPr/>
        </p:nvSpPr>
        <p:spPr>
          <a:xfrm>
            <a:off x="4906898" y="2615813"/>
            <a:ext cx="7008732" cy="65849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Safety</a:t>
            </a:r>
            <a:r>
              <a:rPr sz="16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6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spc="-10" dirty="0" smtClean="0">
                <a:solidFill>
                  <a:srgbClr val="1C1C1C"/>
                </a:solidFill>
                <a:latin typeface="Arial"/>
                <a:cs typeface="Arial"/>
              </a:rPr>
              <a:t>Module</a:t>
            </a:r>
            <a:r>
              <a:rPr lang="en-US" sz="1600" spc="-10" dirty="0" smtClean="0">
                <a:solidFill>
                  <a:srgbClr val="1C1C1C"/>
                </a:solidFill>
                <a:latin typeface="Arial"/>
                <a:cs typeface="Arial"/>
              </a:rPr>
              <a:t> ……………………………………………………..</a:t>
            </a:r>
            <a:endParaRPr sz="16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145"/>
              </a:spcBef>
            </a:pP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6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6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spc="-20" dirty="0" smtClean="0">
                <a:solidFill>
                  <a:srgbClr val="1C1C1C"/>
                </a:solidFill>
                <a:latin typeface="Arial"/>
                <a:cs typeface="Arial"/>
              </a:rPr>
              <a:t>Page</a:t>
            </a:r>
            <a:r>
              <a:rPr lang="en-US" sz="1600" spc="-20" dirty="0" smtClean="0">
                <a:solidFill>
                  <a:srgbClr val="1C1C1C"/>
                </a:solidFill>
                <a:latin typeface="Arial"/>
                <a:cs typeface="Arial"/>
              </a:rPr>
              <a:t> ……………………………………………………..</a:t>
            </a:r>
            <a:endParaRPr sz="1600" dirty="0">
              <a:latin typeface="Arial"/>
              <a:cs typeface="Arial"/>
            </a:endParaRPr>
          </a:p>
        </p:txBody>
      </p:sp>
      <p:sp>
        <p:nvSpPr>
          <p:cNvPr id="18" name="object 18"/>
          <p:cNvSpPr txBox="1"/>
          <p:nvPr/>
        </p:nvSpPr>
        <p:spPr>
          <a:xfrm>
            <a:off x="4904831" y="3410223"/>
            <a:ext cx="6965569" cy="1079142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How</a:t>
            </a:r>
            <a:r>
              <a:rPr sz="16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6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6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6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(Steps 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1-</a:t>
            </a:r>
            <a:r>
              <a:rPr sz="1600" spc="-25" dirty="0">
                <a:solidFill>
                  <a:srgbClr val="1C1C1C"/>
                </a:solidFill>
                <a:latin typeface="Arial"/>
                <a:cs typeface="Arial"/>
              </a:rPr>
              <a:t>5</a:t>
            </a:r>
            <a:r>
              <a:rPr sz="1600" spc="-25" dirty="0" smtClean="0">
                <a:solidFill>
                  <a:srgbClr val="1C1C1C"/>
                </a:solidFill>
                <a:latin typeface="Arial"/>
                <a:cs typeface="Arial"/>
              </a:rPr>
              <a:t>)</a:t>
            </a:r>
            <a:r>
              <a:rPr lang="en-US" sz="1600" spc="-25" dirty="0" smtClean="0">
                <a:solidFill>
                  <a:srgbClr val="1C1C1C"/>
                </a:solidFill>
                <a:latin typeface="Arial"/>
                <a:cs typeface="Arial"/>
              </a:rPr>
              <a:t> …………………………………….</a:t>
            </a:r>
            <a:endParaRPr sz="1600" dirty="0">
              <a:latin typeface="Arial"/>
              <a:cs typeface="Arial"/>
            </a:endParaRPr>
          </a:p>
          <a:p>
            <a:pPr marL="12700" marR="5080">
              <a:lnSpc>
                <a:spcPts val="3150"/>
              </a:lnSpc>
              <a:spcBef>
                <a:spcPts val="25"/>
              </a:spcBef>
            </a:pP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How</a:t>
            </a:r>
            <a:r>
              <a:rPr sz="16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6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6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6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(Steps 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6-</a:t>
            </a:r>
            <a:r>
              <a:rPr sz="1600" spc="-25" dirty="0">
                <a:solidFill>
                  <a:srgbClr val="1C1C1C"/>
                </a:solidFill>
                <a:latin typeface="Arial"/>
                <a:cs typeface="Arial"/>
              </a:rPr>
              <a:t>11</a:t>
            </a:r>
            <a:r>
              <a:rPr sz="1600" spc="-25" dirty="0" smtClean="0">
                <a:solidFill>
                  <a:srgbClr val="1C1C1C"/>
                </a:solidFill>
                <a:latin typeface="Arial"/>
                <a:cs typeface="Arial"/>
              </a:rPr>
              <a:t>) </a:t>
            </a:r>
            <a:r>
              <a:rPr lang="en-US" sz="1600" spc="-25" dirty="0" smtClean="0">
                <a:solidFill>
                  <a:srgbClr val="1C1C1C"/>
                </a:solidFill>
                <a:latin typeface="Arial"/>
                <a:cs typeface="Arial"/>
              </a:rPr>
              <a:t>…………………………………...</a:t>
            </a:r>
          </a:p>
          <a:p>
            <a:pPr marL="12700" marR="5080">
              <a:lnSpc>
                <a:spcPts val="3150"/>
              </a:lnSpc>
              <a:spcBef>
                <a:spcPts val="25"/>
              </a:spcBef>
            </a:pPr>
            <a:r>
              <a:rPr sz="1600" dirty="0" smtClean="0">
                <a:solidFill>
                  <a:srgbClr val="1C1C1C"/>
                </a:solidFill>
                <a:latin typeface="Arial"/>
                <a:cs typeface="Arial"/>
              </a:rPr>
              <a:t>How</a:t>
            </a:r>
            <a:r>
              <a:rPr sz="1600" spc="-2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6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6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6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(Steps </a:t>
            </a:r>
            <a:r>
              <a:rPr sz="1600" spc="-10" dirty="0">
                <a:solidFill>
                  <a:srgbClr val="1C1C1C"/>
                </a:solidFill>
                <a:latin typeface="Arial"/>
                <a:cs typeface="Arial"/>
              </a:rPr>
              <a:t>12-</a:t>
            </a:r>
            <a:r>
              <a:rPr sz="1600" spc="-25" dirty="0">
                <a:solidFill>
                  <a:srgbClr val="1C1C1C"/>
                </a:solidFill>
                <a:latin typeface="Arial"/>
                <a:cs typeface="Arial"/>
              </a:rPr>
              <a:t>16</a:t>
            </a:r>
            <a:r>
              <a:rPr sz="1600" spc="-25" dirty="0" smtClean="0">
                <a:solidFill>
                  <a:srgbClr val="1C1C1C"/>
                </a:solidFill>
                <a:latin typeface="Arial"/>
                <a:cs typeface="Arial"/>
              </a:rPr>
              <a:t>)</a:t>
            </a:r>
            <a:r>
              <a:rPr lang="en-US" sz="1600" spc="-25" dirty="0" smtClean="0">
                <a:solidFill>
                  <a:srgbClr val="1C1C1C"/>
                </a:solidFill>
                <a:latin typeface="Arial"/>
                <a:cs typeface="Arial"/>
              </a:rPr>
              <a:t> ………………………………….</a:t>
            </a:r>
            <a:endParaRPr sz="1600" dirty="0">
              <a:latin typeface="Arial"/>
              <a:cs typeface="Arial"/>
            </a:endParaRPr>
          </a:p>
        </p:txBody>
      </p:sp>
      <p:sp>
        <p:nvSpPr>
          <p:cNvPr id="19" name="object 19"/>
          <p:cNvSpPr txBox="1"/>
          <p:nvPr/>
        </p:nvSpPr>
        <p:spPr>
          <a:xfrm>
            <a:off x="4904832" y="4525101"/>
            <a:ext cx="6977291" cy="25840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View</a:t>
            </a:r>
            <a:r>
              <a:rPr sz="16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6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600" spc="-10" dirty="0" smtClean="0">
                <a:solidFill>
                  <a:srgbClr val="1C1C1C"/>
                </a:solidFill>
                <a:latin typeface="Arial"/>
                <a:cs typeface="Arial"/>
              </a:rPr>
              <a:t>History</a:t>
            </a:r>
            <a:r>
              <a:rPr lang="en-US" sz="1600" spc="-10" dirty="0" smtClean="0">
                <a:solidFill>
                  <a:srgbClr val="1C1C1C"/>
                </a:solidFill>
                <a:latin typeface="Arial"/>
                <a:cs typeface="Arial"/>
              </a:rPr>
              <a:t> …………………………………………………………</a:t>
            </a:r>
            <a:endParaRPr sz="1600" dirty="0">
              <a:latin typeface="Arial"/>
              <a:cs typeface="Arial"/>
            </a:endParaRPr>
          </a:p>
        </p:txBody>
      </p:sp>
      <p:sp>
        <p:nvSpPr>
          <p:cNvPr id="20" name="object 20"/>
          <p:cNvSpPr txBox="1"/>
          <p:nvPr/>
        </p:nvSpPr>
        <p:spPr>
          <a:xfrm>
            <a:off x="11572878" y="1623752"/>
            <a:ext cx="309245" cy="3175869"/>
          </a:xfrm>
          <a:prstGeom prst="rect">
            <a:avLst/>
          </a:prstGeom>
          <a:solidFill>
            <a:srgbClr val="F5F3EE"/>
          </a:solidFill>
        </p:spPr>
        <p:txBody>
          <a:bodyPr vert="horz" wrap="square" lIns="0" tIns="9715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765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03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70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04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65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05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70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06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65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07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70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08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705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09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625"/>
              </a:spcBef>
            </a:pPr>
            <a:r>
              <a:rPr sz="2000" u="sng" spc="-25" dirty="0">
                <a:solidFill>
                  <a:srgbClr val="E00122"/>
                </a:solidFill>
                <a:latin typeface="Arial"/>
                <a:cs typeface="Arial"/>
              </a:rPr>
              <a:t>10</a:t>
            </a:r>
            <a:endParaRPr sz="2000" u="sng" dirty="0">
              <a:solidFill>
                <a:srgbClr val="E00122"/>
              </a:solidFill>
              <a:latin typeface="Arial"/>
              <a:cs typeface="Arial"/>
            </a:endParaRPr>
          </a:p>
        </p:txBody>
      </p:sp>
      <p:sp>
        <p:nvSpPr>
          <p:cNvPr id="21" name="object 21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784725">
              <a:lnSpc>
                <a:spcPct val="100000"/>
              </a:lnSpc>
              <a:spcBef>
                <a:spcPts val="100"/>
              </a:spcBef>
            </a:pPr>
            <a:r>
              <a:rPr sz="4400" spc="-455" dirty="0"/>
              <a:t>T</a:t>
            </a:r>
            <a:r>
              <a:rPr sz="4400" spc="35" dirty="0"/>
              <a:t>ab</a:t>
            </a:r>
            <a:r>
              <a:rPr sz="4400" spc="45" dirty="0"/>
              <a:t>l</a:t>
            </a:r>
            <a:r>
              <a:rPr sz="4400" spc="40" dirty="0"/>
              <a:t>e</a:t>
            </a:r>
            <a:r>
              <a:rPr sz="4400" spc="-135" dirty="0"/>
              <a:t> </a:t>
            </a:r>
            <a:r>
              <a:rPr sz="4400" dirty="0"/>
              <a:t>of</a:t>
            </a:r>
            <a:r>
              <a:rPr sz="4400" spc="-120" dirty="0"/>
              <a:t> </a:t>
            </a:r>
            <a:r>
              <a:rPr sz="4400" spc="-10" dirty="0"/>
              <a:t>Contents</a:t>
            </a:r>
            <a:endParaRPr sz="4400" dirty="0"/>
          </a:p>
        </p:txBody>
      </p:sp>
      <p:pic>
        <p:nvPicPr>
          <p:cNvPr id="4102" name="Picture 6" descr="Unlocking how mutations help pancreatic cancer grow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155" r="23263"/>
          <a:stretch/>
        </p:blipFill>
        <p:spPr bwMode="auto">
          <a:xfrm>
            <a:off x="-1" y="-1"/>
            <a:ext cx="4494783" cy="68504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23" name="Straight Connector 22"/>
          <p:cNvCxnSpPr/>
          <p:nvPr/>
        </p:nvCxnSpPr>
        <p:spPr>
          <a:xfrm>
            <a:off x="4693531" y="990600"/>
            <a:ext cx="7315200" cy="0"/>
          </a:xfrm>
          <a:prstGeom prst="line">
            <a:avLst/>
          </a:prstGeom>
          <a:ln w="38100" cmpd="sng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133600" y="304739"/>
            <a:ext cx="8189408" cy="50462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591185">
              <a:lnSpc>
                <a:spcPct val="100000"/>
              </a:lnSpc>
              <a:spcBef>
                <a:spcPts val="95"/>
              </a:spcBef>
            </a:pPr>
            <a:r>
              <a:rPr lang="en-US" sz="3200" dirty="0" smtClean="0"/>
              <a:t>EH&amp;S Lab Safety Audit Results</a:t>
            </a:r>
            <a:r>
              <a:rPr sz="3200" spc="-100" dirty="0" smtClean="0"/>
              <a:t> </a:t>
            </a:r>
            <a:r>
              <a:rPr sz="3200" spc="-10" dirty="0" smtClean="0"/>
              <a:t>E</a:t>
            </a:r>
            <a:r>
              <a:rPr sz="3200" dirty="0" smtClean="0"/>
              <a:t>mail</a:t>
            </a:r>
            <a:endParaRPr sz="3200" spc="-25" dirty="0"/>
          </a:p>
        </p:txBody>
      </p:sp>
      <p:sp>
        <p:nvSpPr>
          <p:cNvPr id="22" name="object 22"/>
          <p:cNvSpPr txBox="1"/>
          <p:nvPr/>
        </p:nvSpPr>
        <p:spPr>
          <a:xfrm>
            <a:off x="265640" y="1465068"/>
            <a:ext cx="4039870" cy="934871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After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has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occurred,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email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from </a:t>
            </a:r>
            <a:r>
              <a:rPr lang="en-US" sz="1400" dirty="0" smtClean="0">
                <a:solidFill>
                  <a:srgbClr val="1C1C1C"/>
                </a:solidFill>
                <a:latin typeface="Arial"/>
                <a:cs typeface="Arial"/>
                <a:hlinkClick r:id="rId2"/>
              </a:rPr>
              <a:t>UCEHSA@uc.edu</a:t>
            </a:r>
            <a:r>
              <a:rPr lang="en-US" sz="1400" dirty="0" smtClean="0">
                <a:solidFill>
                  <a:srgbClr val="1C1C1C"/>
                </a:solidFill>
                <a:latin typeface="Arial"/>
                <a:cs typeface="Arial"/>
              </a:rPr>
              <a:t> with the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lang="en-US" sz="1400" spc="-10" dirty="0" smtClean="0">
                <a:solidFill>
                  <a:srgbClr val="1C1C1C"/>
                </a:solidFill>
                <a:latin typeface="Arial"/>
                <a:cs typeface="Arial"/>
              </a:rPr>
              <a:t> copied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,</a:t>
            </a:r>
            <a:r>
              <a:rPr sz="1400" spc="-4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will</a:t>
            </a:r>
            <a:r>
              <a:rPr sz="1400" spc="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be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sent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stating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that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there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are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for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review.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u="sng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The</a:t>
            </a:r>
            <a:r>
              <a:rPr sz="1400" u="sng" spc="-25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u="sng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key</a:t>
            </a:r>
            <a:r>
              <a:rPr sz="1400" u="sng" spc="-35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u="sng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points</a:t>
            </a:r>
            <a:r>
              <a:rPr sz="1400" u="sng" spc="-40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u="sng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in</a:t>
            </a:r>
            <a:r>
              <a:rPr sz="1400" u="sng" spc="-25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u="sng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the</a:t>
            </a:r>
            <a:r>
              <a:rPr sz="1400" u="sng" spc="-30" dirty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u="sng" spc="-10" dirty="0" smtClean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email</a:t>
            </a:r>
            <a:r>
              <a:rPr lang="en-US" sz="1400" u="sng" spc="-10" dirty="0" smtClean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are</a:t>
            </a:r>
            <a:r>
              <a:rPr sz="1400" u="sng" spc="-10" dirty="0" smtClean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: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23" name="object 2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32791" y="2761464"/>
            <a:ext cx="399287" cy="399287"/>
          </a:xfrm>
          <a:prstGeom prst="rect">
            <a:avLst/>
          </a:prstGeom>
        </p:spPr>
      </p:pic>
      <p:pic>
        <p:nvPicPr>
          <p:cNvPr id="24" name="object 2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10642" y="3482271"/>
            <a:ext cx="399287" cy="399287"/>
          </a:xfrm>
          <a:prstGeom prst="rect">
            <a:avLst/>
          </a:prstGeom>
        </p:spPr>
      </p:pic>
      <p:pic>
        <p:nvPicPr>
          <p:cNvPr id="25" name="object 2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32791" y="4275520"/>
            <a:ext cx="399287" cy="399287"/>
          </a:xfrm>
          <a:prstGeom prst="rect">
            <a:avLst/>
          </a:prstGeom>
        </p:spPr>
      </p:pic>
      <p:sp>
        <p:nvSpPr>
          <p:cNvPr id="27" name="object 27"/>
          <p:cNvSpPr txBox="1">
            <a:spLocks noGrp="1"/>
          </p:cNvSpPr>
          <p:nvPr>
            <p:ph type="body" idx="1"/>
          </p:nvPr>
        </p:nvSpPr>
        <p:spPr>
          <a:xfrm>
            <a:off x="579627" y="2832248"/>
            <a:ext cx="4531360" cy="3022302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>
              <a:lnSpc>
                <a:spcPct val="100000"/>
              </a:lnSpc>
              <a:spcBef>
                <a:spcPts val="295"/>
              </a:spcBef>
            </a:pPr>
            <a:r>
              <a:rPr lang="en-US" spc="-20" dirty="0" smtClean="0"/>
              <a:t>The link access the EHSA system to view full audit results</a:t>
            </a:r>
          </a:p>
          <a:p>
            <a:pPr>
              <a:lnSpc>
                <a:spcPct val="100000"/>
              </a:lnSpc>
              <a:spcBef>
                <a:spcPts val="295"/>
              </a:spcBef>
            </a:pPr>
            <a:endParaRPr lang="en-US" spc="-20" dirty="0"/>
          </a:p>
          <a:p>
            <a:pPr>
              <a:lnSpc>
                <a:spcPct val="100000"/>
              </a:lnSpc>
              <a:spcBef>
                <a:spcPts val="295"/>
              </a:spcBef>
            </a:pPr>
            <a:endParaRPr spc="-20" dirty="0"/>
          </a:p>
          <a:p>
            <a:pPr marL="12700">
              <a:lnSpc>
                <a:spcPct val="100000"/>
              </a:lnSpc>
            </a:pPr>
            <a:r>
              <a:rPr dirty="0"/>
              <a:t>The</a:t>
            </a:r>
            <a:r>
              <a:rPr spc="-25" dirty="0"/>
              <a:t> </a:t>
            </a:r>
            <a:r>
              <a:rPr dirty="0"/>
              <a:t>link to</a:t>
            </a:r>
            <a:r>
              <a:rPr spc="-20" dirty="0"/>
              <a:t> </a:t>
            </a:r>
            <a:r>
              <a:rPr spc="-10" dirty="0" smtClean="0"/>
              <a:t>EH</a:t>
            </a:r>
            <a:r>
              <a:rPr lang="en-US" spc="-10" dirty="0" smtClean="0"/>
              <a:t>SA system training</a:t>
            </a:r>
            <a:endParaRPr spc="-10" dirty="0"/>
          </a:p>
          <a:p>
            <a:pPr>
              <a:lnSpc>
                <a:spcPct val="100000"/>
              </a:lnSpc>
            </a:pPr>
            <a:endParaRPr spc="-10" dirty="0"/>
          </a:p>
          <a:p>
            <a:pPr>
              <a:lnSpc>
                <a:spcPct val="100000"/>
              </a:lnSpc>
              <a:spcBef>
                <a:spcPts val="180"/>
              </a:spcBef>
            </a:pPr>
            <a:endParaRPr spc="-10" dirty="0"/>
          </a:p>
          <a:p>
            <a:pPr marL="12700" marR="1260475">
              <a:lnSpc>
                <a:spcPct val="107100"/>
              </a:lnSpc>
            </a:pPr>
            <a:r>
              <a:rPr dirty="0"/>
              <a:t>Instructions</a:t>
            </a:r>
            <a:r>
              <a:rPr spc="-45" dirty="0"/>
              <a:t> </a:t>
            </a:r>
            <a:r>
              <a:rPr dirty="0"/>
              <a:t>on</a:t>
            </a:r>
            <a:r>
              <a:rPr spc="-20" dirty="0"/>
              <a:t> </a:t>
            </a:r>
            <a:r>
              <a:rPr dirty="0"/>
              <a:t>how</a:t>
            </a:r>
            <a:r>
              <a:rPr spc="-35" dirty="0"/>
              <a:t> </a:t>
            </a:r>
            <a:r>
              <a:rPr dirty="0"/>
              <a:t>to</a:t>
            </a:r>
            <a:r>
              <a:rPr spc="-20" dirty="0"/>
              <a:t> </a:t>
            </a:r>
            <a:r>
              <a:rPr lang="en-US" dirty="0" smtClean="0"/>
              <a:t>enter resolutions</a:t>
            </a:r>
            <a:r>
              <a:rPr spc="-50" dirty="0" smtClean="0"/>
              <a:t> </a:t>
            </a:r>
            <a:r>
              <a:rPr dirty="0"/>
              <a:t>to</a:t>
            </a:r>
            <a:r>
              <a:rPr spc="-30" dirty="0"/>
              <a:t> </a:t>
            </a:r>
            <a:r>
              <a:rPr dirty="0"/>
              <a:t>the</a:t>
            </a:r>
            <a:r>
              <a:rPr spc="-30" dirty="0"/>
              <a:t> </a:t>
            </a:r>
            <a:r>
              <a:rPr dirty="0"/>
              <a:t>findings</a:t>
            </a:r>
            <a:r>
              <a:rPr spc="-45" dirty="0"/>
              <a:t> </a:t>
            </a:r>
            <a:r>
              <a:rPr spc="-25" dirty="0"/>
              <a:t>in </a:t>
            </a:r>
            <a:r>
              <a:rPr spc="-10" dirty="0" smtClean="0"/>
              <a:t>EHS</a:t>
            </a:r>
            <a:r>
              <a:rPr lang="en-US" spc="-10" dirty="0"/>
              <a:t>A</a:t>
            </a:r>
            <a:r>
              <a:rPr lang="en-US" spc="-10" dirty="0" smtClean="0"/>
              <a:t> system</a:t>
            </a:r>
          </a:p>
          <a:p>
            <a:pPr marL="12700" marR="1260475">
              <a:lnSpc>
                <a:spcPct val="107100"/>
              </a:lnSpc>
            </a:pPr>
            <a:endParaRPr lang="en-US" spc="-10" dirty="0"/>
          </a:p>
          <a:p>
            <a:pPr marL="12700" marR="1260475">
              <a:lnSpc>
                <a:spcPct val="107100"/>
              </a:lnSpc>
            </a:pPr>
            <a:endParaRPr lang="en-US" spc="-10" dirty="0" smtClean="0"/>
          </a:p>
          <a:p>
            <a:pPr marL="12700" marR="1260475">
              <a:lnSpc>
                <a:spcPct val="107100"/>
              </a:lnSpc>
            </a:pPr>
            <a:endParaRPr lang="en-US" spc="-10" dirty="0"/>
          </a:p>
          <a:p>
            <a:pPr marL="12700" marR="1260475">
              <a:lnSpc>
                <a:spcPct val="107100"/>
              </a:lnSpc>
            </a:pPr>
            <a:r>
              <a:rPr lang="en-US" spc="-10" dirty="0" smtClean="0"/>
              <a:t>You can respond to the email to get into contact with the inspector for questions.</a:t>
            </a:r>
            <a:endParaRPr spc="-10" dirty="0"/>
          </a:p>
        </p:txBody>
      </p:sp>
      <p:sp>
        <p:nvSpPr>
          <p:cNvPr id="36" name="object 36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03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37" name="Picture 3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358179" y="2317056"/>
            <a:ext cx="6230231" cy="4316217"/>
          </a:xfrm>
          <a:prstGeom prst="rect">
            <a:avLst/>
          </a:prstGeom>
        </p:spPr>
      </p:pic>
      <p:sp>
        <p:nvSpPr>
          <p:cNvPr id="38" name="Rectangle 1"/>
          <p:cNvSpPr>
            <a:spLocks noChangeArrowheads="1"/>
          </p:cNvSpPr>
          <p:nvPr/>
        </p:nvSpPr>
        <p:spPr bwMode="auto">
          <a:xfrm>
            <a:off x="12191935" y="-215443"/>
            <a:ext cx="65" cy="4308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0" numCol="1" anchor="ctr" anchorCtr="0" compatLnSpc="1">
            <a:prstTxWarp prst="textNoShape">
              <a:avLst/>
            </a:prstTxWarp>
            <a:sp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4572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9144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3716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18288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2860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7432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2004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6576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000" b="0" i="0" u="none" strike="noStrike" cap="none" normalizeH="0" baseline="0" dirty="0" smtClean="0">
                <a:ln>
                  <a:noFill/>
                </a:ln>
                <a:solidFill>
                  <a:srgbClr val="FFFFFF"/>
                </a:solidFill>
                <a:effectLst/>
                <a:latin typeface="Segoe UI" panose="020B0502040204020203" pitchFamily="34" charset="0"/>
                <a:cs typeface="Segoe UI" panose="020B0502040204020203" pitchFamily="34" charset="0"/>
              </a:rPr>
              <a:t/>
            </a:r>
            <a:br>
              <a:rPr kumimoji="0" lang="en-US" altLang="en-US" sz="1000" b="0" i="0" u="none" strike="noStrike" cap="none" normalizeH="0" baseline="0" dirty="0" smtClean="0">
                <a:ln>
                  <a:noFill/>
                </a:ln>
                <a:solidFill>
                  <a:srgbClr val="FFFFFF"/>
                </a:solidFill>
                <a:effectLst/>
                <a:latin typeface="Segoe UI" panose="020B0502040204020203" pitchFamily="34" charset="0"/>
                <a:cs typeface="Segoe UI" panose="020B0502040204020203" pitchFamily="34" charset="0"/>
              </a:rPr>
            </a:br>
            <a:endParaRPr kumimoji="0" lang="en-US" altLang="en-US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41" name="Rectangle 4"/>
          <p:cNvSpPr>
            <a:spLocks noChangeArrowheads="1"/>
          </p:cNvSpPr>
          <p:nvPr/>
        </p:nvSpPr>
        <p:spPr bwMode="auto">
          <a:xfrm>
            <a:off x="12344335" y="-63043"/>
            <a:ext cx="65" cy="4308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0" numCol="1" anchor="ctr" anchorCtr="0" compatLnSpc="1">
            <a:prstTxWarp prst="textNoShape">
              <a:avLst/>
            </a:prstTxWarp>
            <a:sp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4572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9144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3716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18288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2860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7432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2004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657600" algn="l" rtl="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000" b="0" i="0" u="none" strike="noStrike" cap="none" normalizeH="0" baseline="0" dirty="0" smtClean="0">
                <a:ln>
                  <a:noFill/>
                </a:ln>
                <a:solidFill>
                  <a:srgbClr val="FFFFFF"/>
                </a:solidFill>
                <a:effectLst/>
                <a:latin typeface="Segoe UI" panose="020B0502040204020203" pitchFamily="34" charset="0"/>
                <a:cs typeface="Segoe UI" panose="020B0502040204020203" pitchFamily="34" charset="0"/>
              </a:rPr>
              <a:t/>
            </a:r>
            <a:br>
              <a:rPr kumimoji="0" lang="en-US" altLang="en-US" sz="1000" b="0" i="0" u="none" strike="noStrike" cap="none" normalizeH="0" baseline="0" dirty="0" smtClean="0">
                <a:ln>
                  <a:noFill/>
                </a:ln>
                <a:solidFill>
                  <a:srgbClr val="FFFFFF"/>
                </a:solidFill>
                <a:effectLst/>
                <a:latin typeface="Segoe UI" panose="020B0502040204020203" pitchFamily="34" charset="0"/>
                <a:cs typeface="Segoe UI" panose="020B0502040204020203" pitchFamily="34" charset="0"/>
              </a:rPr>
            </a:br>
            <a:endParaRPr kumimoji="0" lang="en-US" altLang="en-US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pic>
        <p:nvPicPr>
          <p:cNvPr id="43" name="Picture 4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358179" y="1124888"/>
            <a:ext cx="2486025" cy="952500"/>
          </a:xfrm>
          <a:prstGeom prst="rect">
            <a:avLst/>
          </a:prstGeom>
        </p:spPr>
      </p:pic>
      <p:sp>
        <p:nvSpPr>
          <p:cNvPr id="44" name="Rectangle 43"/>
          <p:cNvSpPr/>
          <p:nvPr/>
        </p:nvSpPr>
        <p:spPr>
          <a:xfrm>
            <a:off x="6172200" y="1668281"/>
            <a:ext cx="1524000" cy="288563"/>
          </a:xfrm>
          <a:prstGeom prst="rect">
            <a:avLst/>
          </a:prstGeom>
          <a:solidFill>
            <a:srgbClr val="29292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l"/>
            <a:r>
              <a:rPr lang="en-US" sz="1000" dirty="0" smtClean="0"/>
              <a:t>Inspector Email</a:t>
            </a:r>
            <a:endParaRPr lang="en-US" sz="1000" dirty="0"/>
          </a:p>
        </p:txBody>
      </p:sp>
      <p:sp>
        <p:nvSpPr>
          <p:cNvPr id="45" name="Rectangle 44"/>
          <p:cNvSpPr/>
          <p:nvPr/>
        </p:nvSpPr>
        <p:spPr>
          <a:xfrm>
            <a:off x="6172200" y="1428613"/>
            <a:ext cx="1524000" cy="280025"/>
          </a:xfrm>
          <a:prstGeom prst="rect">
            <a:avLst/>
          </a:prstGeom>
          <a:solidFill>
            <a:srgbClr val="29292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l"/>
            <a:r>
              <a:rPr lang="en-US" sz="1000" dirty="0" smtClean="0"/>
              <a:t>PI Email</a:t>
            </a:r>
          </a:p>
          <a:p>
            <a:pPr algn="l"/>
            <a:endParaRPr lang="en-US" sz="1000" dirty="0"/>
          </a:p>
        </p:txBody>
      </p:sp>
      <p:sp>
        <p:nvSpPr>
          <p:cNvPr id="46" name="Rectangle 45"/>
          <p:cNvSpPr/>
          <p:nvPr/>
        </p:nvSpPr>
        <p:spPr>
          <a:xfrm>
            <a:off x="7288727" y="3919474"/>
            <a:ext cx="2461406" cy="263621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7" name="object 2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713659" y="3641910"/>
            <a:ext cx="399287" cy="399287"/>
          </a:xfrm>
          <a:prstGeom prst="rect">
            <a:avLst/>
          </a:prstGeom>
        </p:spPr>
      </p:pic>
      <p:sp>
        <p:nvSpPr>
          <p:cNvPr id="48" name="Rectangle 47"/>
          <p:cNvSpPr/>
          <p:nvPr/>
        </p:nvSpPr>
        <p:spPr>
          <a:xfrm>
            <a:off x="10134600" y="5318080"/>
            <a:ext cx="990600" cy="325150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9" name="object 2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1023906" y="5081368"/>
            <a:ext cx="399287" cy="399287"/>
          </a:xfrm>
          <a:prstGeom prst="rect">
            <a:avLst/>
          </a:prstGeom>
        </p:spPr>
      </p:pic>
      <p:sp>
        <p:nvSpPr>
          <p:cNvPr id="50" name="Rectangle 49"/>
          <p:cNvSpPr/>
          <p:nvPr/>
        </p:nvSpPr>
        <p:spPr>
          <a:xfrm>
            <a:off x="5486400" y="4343399"/>
            <a:ext cx="5867400" cy="690883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1" name="object 2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1127740" y="4120213"/>
            <a:ext cx="399287" cy="399287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400800" y="4724400"/>
            <a:ext cx="762000" cy="165907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 rot="16200000">
            <a:off x="7115269" y="4784493"/>
            <a:ext cx="90998" cy="45719"/>
          </a:xfrm>
          <a:prstGeom prst="rect">
            <a:avLst/>
          </a:prstGeom>
          <a:solidFill>
            <a:srgbClr val="29292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286000" y="323627"/>
            <a:ext cx="7522306" cy="50462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49580">
              <a:lnSpc>
                <a:spcPct val="100000"/>
              </a:lnSpc>
              <a:spcBef>
                <a:spcPts val="95"/>
              </a:spcBef>
            </a:pPr>
            <a:r>
              <a:rPr lang="en-US" sz="3200" dirty="0"/>
              <a:t>EH&amp;S Lab Safety Audit Results</a:t>
            </a:r>
            <a:r>
              <a:rPr lang="en-US" sz="3200" spc="-100" dirty="0"/>
              <a:t> </a:t>
            </a:r>
            <a:r>
              <a:rPr lang="en-US" sz="3200" spc="-10" dirty="0"/>
              <a:t>E</a:t>
            </a:r>
            <a:r>
              <a:rPr lang="en-US" sz="3200" dirty="0"/>
              <a:t>mail</a:t>
            </a:r>
            <a:endParaRPr sz="3200" spc="-25" dirty="0"/>
          </a:p>
        </p:txBody>
      </p:sp>
      <p:sp>
        <p:nvSpPr>
          <p:cNvPr id="21" name="object 21"/>
          <p:cNvSpPr txBox="1"/>
          <p:nvPr/>
        </p:nvSpPr>
        <p:spPr>
          <a:xfrm>
            <a:off x="252276" y="1580823"/>
            <a:ext cx="4009390" cy="4982774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187960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At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bottom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email,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table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will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displayed.</a:t>
            </a:r>
            <a:endParaRPr sz="1400" dirty="0">
              <a:latin typeface="Arial"/>
              <a:cs typeface="Arial"/>
            </a:endParaRPr>
          </a:p>
          <a:p>
            <a:pPr marL="411480" marR="199390">
              <a:lnSpc>
                <a:spcPct val="106800"/>
              </a:lnSpc>
              <a:spcBef>
                <a:spcPts val="810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b="1" spc="-8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b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Every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7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is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assigned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unique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useful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for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searching</a:t>
            </a:r>
            <a:r>
              <a:rPr sz="1400" spc="-7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within</a:t>
            </a:r>
            <a:r>
              <a:rPr lang="en-US"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400" spc="-5" dirty="0" smtClean="0">
                <a:solidFill>
                  <a:srgbClr val="1C1C1C"/>
                </a:solidFill>
                <a:latin typeface="Arial"/>
                <a:cs typeface="Arial"/>
              </a:rPr>
              <a:t>the EHSA system</a:t>
            </a:r>
            <a:endParaRPr sz="1400" dirty="0">
              <a:latin typeface="Arial"/>
              <a:cs typeface="Arial"/>
            </a:endParaRPr>
          </a:p>
          <a:p>
            <a:pPr marL="411480" marR="250825" indent="-635">
              <a:lnSpc>
                <a:spcPct val="106500"/>
              </a:lnSpc>
              <a:spcBef>
                <a:spcPts val="815"/>
              </a:spcBef>
            </a:pPr>
            <a:r>
              <a:rPr sz="1400" b="1" dirty="0" smtClean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lang="en-US" sz="1400" b="1" dirty="0" smtClean="0">
                <a:solidFill>
                  <a:srgbClr val="1C1C1C"/>
                </a:solidFill>
                <a:latin typeface="Arial"/>
                <a:cs typeface="Arial"/>
              </a:rPr>
              <a:t> Description</a:t>
            </a:r>
            <a:r>
              <a:rPr sz="1400" b="1" spc="-5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listing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each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from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endParaRPr sz="1400" dirty="0">
              <a:latin typeface="Arial"/>
              <a:cs typeface="Arial"/>
            </a:endParaRPr>
          </a:p>
          <a:p>
            <a:pPr marL="411480" marR="120650">
              <a:lnSpc>
                <a:spcPct val="107100"/>
              </a:lnSpc>
              <a:spcBef>
                <a:spcPts val="805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Location</a:t>
            </a:r>
            <a:r>
              <a:rPr sz="1400" b="1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where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took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place,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was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recorded</a:t>
            </a:r>
            <a:endParaRPr sz="1400" dirty="0">
              <a:latin typeface="Arial"/>
              <a:cs typeface="Arial"/>
            </a:endParaRPr>
          </a:p>
          <a:p>
            <a:pPr marL="411480" marR="363855">
              <a:lnSpc>
                <a:spcPct val="107100"/>
              </a:lnSpc>
              <a:spcBef>
                <a:spcPts val="790"/>
              </a:spcBef>
            </a:pP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Recommendation</a:t>
            </a:r>
            <a:r>
              <a:rPr sz="1400" b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If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400" spc="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found,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what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recommended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course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action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might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 smtClean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endParaRPr sz="1400" dirty="0">
              <a:latin typeface="Arial"/>
              <a:cs typeface="Arial"/>
            </a:endParaRPr>
          </a:p>
          <a:p>
            <a:pPr marL="412115" marR="5080" indent="-635">
              <a:lnSpc>
                <a:spcPct val="107100"/>
              </a:lnSpc>
              <a:spcBef>
                <a:spcPts val="795"/>
              </a:spcBef>
            </a:pP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Observations/Notes</a:t>
            </a:r>
            <a:r>
              <a:rPr sz="1400" b="1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additional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notes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given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endParaRPr sz="1400" dirty="0">
              <a:latin typeface="Arial"/>
              <a:cs typeface="Arial"/>
            </a:endParaRPr>
          </a:p>
          <a:p>
            <a:pPr marL="412115" marR="98425" indent="-635">
              <a:lnSpc>
                <a:spcPct val="107100"/>
              </a:lnSpc>
              <a:spcBef>
                <a:spcPts val="79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Correct</a:t>
            </a:r>
            <a:r>
              <a:rPr sz="1400" b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b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Date</a:t>
            </a:r>
            <a:r>
              <a:rPr sz="1400" b="1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automatically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set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days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after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endParaRPr lang="en-US" sz="1400" spc="-10" dirty="0" smtClean="0">
              <a:solidFill>
                <a:srgbClr val="1C1C1C"/>
              </a:solidFill>
              <a:latin typeface="Arial"/>
              <a:cs typeface="Arial"/>
            </a:endParaRPr>
          </a:p>
          <a:p>
            <a:pPr marL="412115" marR="98425" indent="-635">
              <a:lnSpc>
                <a:spcPct val="107100"/>
              </a:lnSpc>
              <a:spcBef>
                <a:spcPts val="790"/>
              </a:spcBef>
            </a:pPr>
            <a:r>
              <a:rPr lang="en-US" sz="1400" b="1" spc="-10" dirty="0" smtClean="0">
                <a:solidFill>
                  <a:srgbClr val="1C1C1C"/>
                </a:solidFill>
                <a:latin typeface="Arial"/>
                <a:cs typeface="Arial"/>
              </a:rPr>
              <a:t>Pictures</a:t>
            </a:r>
            <a:r>
              <a:rPr lang="en-US" sz="1400" spc="-10" dirty="0" smtClean="0">
                <a:solidFill>
                  <a:srgbClr val="1C1C1C"/>
                </a:solidFill>
                <a:latin typeface="Arial"/>
                <a:cs typeface="Arial"/>
              </a:rPr>
              <a:t> associated with each finding</a:t>
            </a:r>
            <a:endParaRPr lang="en-US" sz="1400" spc="-10" dirty="0">
              <a:solidFill>
                <a:srgbClr val="1C1C1C"/>
              </a:solidFill>
              <a:latin typeface="Arial"/>
              <a:cs typeface="Arial"/>
            </a:endParaRPr>
          </a:p>
          <a:p>
            <a:pPr marL="412115" marR="98425" indent="-635">
              <a:lnSpc>
                <a:spcPct val="107100"/>
              </a:lnSpc>
              <a:spcBef>
                <a:spcPts val="790"/>
              </a:spcBef>
            </a:pPr>
            <a:endParaRPr sz="1400" dirty="0">
              <a:latin typeface="Arial"/>
              <a:cs typeface="Arial"/>
            </a:endParaRPr>
          </a:p>
        </p:txBody>
      </p:sp>
      <p:pic>
        <p:nvPicPr>
          <p:cNvPr id="22" name="object 2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88859" y="3393141"/>
            <a:ext cx="399287" cy="399287"/>
          </a:xfrm>
          <a:prstGeom prst="rect">
            <a:avLst/>
          </a:prstGeom>
        </p:spPr>
      </p:pic>
      <p:pic>
        <p:nvPicPr>
          <p:cNvPr id="23" name="object 2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88858" y="3983104"/>
            <a:ext cx="399287" cy="399287"/>
          </a:xfrm>
          <a:prstGeom prst="rect">
            <a:avLst/>
          </a:prstGeom>
        </p:spPr>
      </p:pic>
      <p:pic>
        <p:nvPicPr>
          <p:cNvPr id="24" name="object 2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88857" y="4712902"/>
            <a:ext cx="399287" cy="399287"/>
          </a:xfrm>
          <a:prstGeom prst="rect">
            <a:avLst/>
          </a:prstGeom>
        </p:spPr>
      </p:pic>
      <p:pic>
        <p:nvPicPr>
          <p:cNvPr id="25" name="object 2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88857" y="5302865"/>
            <a:ext cx="412705" cy="412135"/>
          </a:xfrm>
          <a:prstGeom prst="rect">
            <a:avLst/>
          </a:prstGeom>
        </p:spPr>
      </p:pic>
      <p:pic>
        <p:nvPicPr>
          <p:cNvPr id="26" name="object 2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202275" y="5861087"/>
            <a:ext cx="399287" cy="399287"/>
          </a:xfrm>
          <a:prstGeom prst="rect">
            <a:avLst/>
          </a:prstGeom>
        </p:spPr>
      </p:pic>
      <p:pic>
        <p:nvPicPr>
          <p:cNvPr id="27" name="object 27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188859" y="2833395"/>
            <a:ext cx="399287" cy="400811"/>
          </a:xfrm>
          <a:prstGeom prst="rect">
            <a:avLst/>
          </a:prstGeom>
        </p:spPr>
      </p:pic>
      <p:sp>
        <p:nvSpPr>
          <p:cNvPr id="28" name="object 28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04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29" name="Picture 28"/>
          <p:cNvPicPr>
            <a:picLocks noChangeAspect="1"/>
          </p:cNvPicPr>
          <p:nvPr/>
        </p:nvPicPr>
        <p:blipFill rotWithShape="1">
          <a:blip r:embed="rId8"/>
          <a:srcRect l="2909" t="-1429" r="3030" b="1429"/>
          <a:stretch/>
        </p:blipFill>
        <p:spPr>
          <a:xfrm>
            <a:off x="4237839" y="1998080"/>
            <a:ext cx="7862186" cy="4015842"/>
          </a:xfrm>
          <a:prstGeom prst="rect">
            <a:avLst/>
          </a:prstGeom>
        </p:spPr>
      </p:pic>
      <p:sp>
        <p:nvSpPr>
          <p:cNvPr id="30" name="Rectangle 29"/>
          <p:cNvSpPr/>
          <p:nvPr/>
        </p:nvSpPr>
        <p:spPr>
          <a:xfrm>
            <a:off x="9448800" y="3110483"/>
            <a:ext cx="1219200" cy="2348639"/>
          </a:xfrm>
          <a:prstGeom prst="rect">
            <a:avLst/>
          </a:prstGeom>
          <a:solidFill>
            <a:srgbClr val="29292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1" name="object 26"/>
          <p:cNvPicPr/>
          <p:nvPr/>
        </p:nvPicPr>
        <p:blipFill>
          <a:blip r:embed="rId9" cstate="print"/>
          <a:stretch>
            <a:fillRect/>
          </a:stretch>
        </p:blipFill>
        <p:spPr>
          <a:xfrm>
            <a:off x="171272" y="2173515"/>
            <a:ext cx="399287" cy="399287"/>
          </a:xfrm>
          <a:prstGeom prst="rect">
            <a:avLst/>
          </a:prstGeom>
        </p:spPr>
      </p:pic>
      <p:sp>
        <p:nvSpPr>
          <p:cNvPr id="33" name="Rectangle 32"/>
          <p:cNvSpPr/>
          <p:nvPr/>
        </p:nvSpPr>
        <p:spPr>
          <a:xfrm>
            <a:off x="4327628" y="3399069"/>
            <a:ext cx="685800" cy="729975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ectangle 35"/>
          <p:cNvSpPr/>
          <p:nvPr/>
        </p:nvSpPr>
        <p:spPr>
          <a:xfrm>
            <a:off x="5079391" y="3491561"/>
            <a:ext cx="483210" cy="53686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Rectangle 36"/>
          <p:cNvSpPr/>
          <p:nvPr/>
        </p:nvSpPr>
        <p:spPr>
          <a:xfrm>
            <a:off x="10700992" y="3684458"/>
            <a:ext cx="761999" cy="21593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Rectangle 37"/>
          <p:cNvSpPr/>
          <p:nvPr/>
        </p:nvSpPr>
        <p:spPr>
          <a:xfrm>
            <a:off x="4261666" y="2128824"/>
            <a:ext cx="2075717" cy="244334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2" name="object 26"/>
          <p:cNvPicPr/>
          <p:nvPr/>
        </p:nvPicPr>
        <p:blipFill>
          <a:blip r:embed="rId9" cstate="print"/>
          <a:stretch>
            <a:fillRect/>
          </a:stretch>
        </p:blipFill>
        <p:spPr>
          <a:xfrm>
            <a:off x="6169068" y="1774228"/>
            <a:ext cx="399287" cy="399287"/>
          </a:xfrm>
          <a:prstGeom prst="rect">
            <a:avLst/>
          </a:prstGeom>
        </p:spPr>
      </p:pic>
      <p:pic>
        <p:nvPicPr>
          <p:cNvPr id="39" name="object 27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4459165" y="2927438"/>
            <a:ext cx="399287" cy="400811"/>
          </a:xfrm>
          <a:prstGeom prst="rect">
            <a:avLst/>
          </a:prstGeom>
        </p:spPr>
      </p:pic>
      <p:pic>
        <p:nvPicPr>
          <p:cNvPr id="40" name="object 2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121352" y="3051063"/>
            <a:ext cx="399287" cy="399287"/>
          </a:xfrm>
          <a:prstGeom prst="rect">
            <a:avLst/>
          </a:prstGeom>
        </p:spPr>
      </p:pic>
      <p:sp>
        <p:nvSpPr>
          <p:cNvPr id="41" name="Rectangle 40"/>
          <p:cNvSpPr/>
          <p:nvPr/>
        </p:nvSpPr>
        <p:spPr>
          <a:xfrm>
            <a:off x="5645252" y="3060637"/>
            <a:ext cx="3860950" cy="1511363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2" name="object 2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8875046" y="3759995"/>
            <a:ext cx="399287" cy="399287"/>
          </a:xfrm>
          <a:prstGeom prst="rect">
            <a:avLst/>
          </a:prstGeom>
        </p:spPr>
      </p:pic>
      <p:pic>
        <p:nvPicPr>
          <p:cNvPr id="43" name="object 2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9938382" y="3199921"/>
            <a:ext cx="399287" cy="399287"/>
          </a:xfrm>
          <a:prstGeom prst="rect">
            <a:avLst/>
          </a:prstGeom>
        </p:spPr>
      </p:pic>
      <p:pic>
        <p:nvPicPr>
          <p:cNvPr id="44" name="object 2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0875640" y="3187073"/>
            <a:ext cx="412705" cy="412135"/>
          </a:xfrm>
          <a:prstGeom prst="rect">
            <a:avLst/>
          </a:prstGeom>
        </p:spPr>
      </p:pic>
      <p:pic>
        <p:nvPicPr>
          <p:cNvPr id="45" name="object 2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11618327" y="3186382"/>
            <a:ext cx="399287" cy="39928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876425">
              <a:lnSpc>
                <a:spcPct val="100000"/>
              </a:lnSpc>
              <a:spcBef>
                <a:spcPts val="95"/>
              </a:spcBef>
            </a:pPr>
            <a:r>
              <a:rPr dirty="0"/>
              <a:t>Safety</a:t>
            </a:r>
            <a:r>
              <a:rPr spc="-140" dirty="0"/>
              <a:t> </a:t>
            </a:r>
            <a:r>
              <a:rPr dirty="0"/>
              <a:t>Inspections</a:t>
            </a:r>
            <a:r>
              <a:rPr spc="-135" dirty="0"/>
              <a:t> </a:t>
            </a:r>
            <a:r>
              <a:rPr spc="-10" dirty="0"/>
              <a:t>Module</a:t>
            </a:r>
          </a:p>
        </p:txBody>
      </p:sp>
      <p:sp>
        <p:nvSpPr>
          <p:cNvPr id="7" name="object 7"/>
          <p:cNvSpPr txBox="1"/>
          <p:nvPr/>
        </p:nvSpPr>
        <p:spPr>
          <a:xfrm>
            <a:off x="569466" y="1471884"/>
            <a:ext cx="10473055" cy="346761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12445" marR="5080" indent="-635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Whether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EHS</a:t>
            </a:r>
            <a:r>
              <a:rPr lang="en-US" sz="1400" spc="-80" dirty="0" smtClean="0">
                <a:solidFill>
                  <a:srgbClr val="1C1C1C"/>
                </a:solidFill>
                <a:latin typeface="Arial"/>
                <a:cs typeface="Arial"/>
              </a:rPr>
              <a:t>A system</a:t>
            </a:r>
            <a:r>
              <a:rPr sz="1400" spc="-2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link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email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received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or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login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EHS</a:t>
            </a:r>
            <a:r>
              <a:rPr lang="en-US" sz="1400" spc="-80" dirty="0" smtClean="0">
                <a:solidFill>
                  <a:srgbClr val="1C1C1C"/>
                </a:solidFill>
                <a:latin typeface="Arial"/>
                <a:cs typeface="Arial"/>
              </a:rPr>
              <a:t>A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directly</a:t>
            </a:r>
            <a:r>
              <a:rPr sz="1400" spc="-3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(</a:t>
            </a:r>
            <a:r>
              <a:rPr lang="en-US" sz="1400" u="sng" spc="-10" dirty="0" smtClean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  <a:hlinkClick r:id="rId2"/>
              </a:rPr>
              <a:t>https://ehsa.uc.edu/EHSA/</a:t>
            </a:r>
            <a:r>
              <a:rPr lang="en-US" sz="1400" u="sng" spc="-10" dirty="0" smtClean="0">
                <a:solidFill>
                  <a:srgbClr val="1C1C1C"/>
                </a:solidFill>
                <a:uFill>
                  <a:solidFill>
                    <a:srgbClr val="1C1C1C"/>
                  </a:solidFill>
                </a:uFill>
                <a:latin typeface="Arial"/>
                <a:cs typeface="Arial"/>
              </a:rPr>
              <a:t> 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),</a:t>
            </a:r>
            <a:r>
              <a:rPr sz="1400" spc="-5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you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will need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navigate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Safety</a:t>
            </a:r>
            <a:r>
              <a:rPr sz="1400" b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module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on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EHSA</a:t>
            </a:r>
            <a:r>
              <a:rPr sz="1400" spc="-8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homepage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may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have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received.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</a:pP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400" dirty="0">
              <a:latin typeface="Arial"/>
              <a:cs typeface="Arial"/>
            </a:endParaRPr>
          </a:p>
          <a:p>
            <a:pPr marL="12700" marR="6139815">
              <a:lnSpc>
                <a:spcPct val="1071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Safety</a:t>
            </a:r>
            <a:r>
              <a:rPr sz="1400" b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module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icon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might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red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and/or</a:t>
            </a:r>
            <a:r>
              <a:rPr sz="1400" spc="-7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orange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notification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bubbles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above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it.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10"/>
              </a:spcBef>
            </a:pPr>
            <a:endParaRPr sz="1400" dirty="0">
              <a:latin typeface="Arial"/>
              <a:cs typeface="Arial"/>
            </a:endParaRPr>
          </a:p>
          <a:p>
            <a:pPr marL="238125">
              <a:lnSpc>
                <a:spcPct val="100000"/>
              </a:lnSpc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Red</a:t>
            </a:r>
            <a:r>
              <a:rPr sz="1400" b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Needed</a:t>
            </a:r>
            <a:endParaRPr sz="1400" dirty="0">
              <a:latin typeface="Arial"/>
              <a:cs typeface="Arial"/>
            </a:endParaRPr>
          </a:p>
          <a:p>
            <a:pPr marL="238125">
              <a:lnSpc>
                <a:spcPct val="100000"/>
              </a:lnSpc>
              <a:spcBef>
                <a:spcPts val="120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Orange</a:t>
            </a:r>
            <a:r>
              <a:rPr sz="1400" b="1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Pending</a:t>
            </a:r>
            <a:r>
              <a:rPr sz="1400" spc="-10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Approval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80"/>
              </a:spcBef>
            </a:pPr>
            <a:endParaRPr sz="1400" dirty="0">
              <a:latin typeface="Arial"/>
              <a:cs typeface="Arial"/>
            </a:endParaRPr>
          </a:p>
          <a:p>
            <a:pPr marL="12700" marR="6141085" indent="-635">
              <a:lnSpc>
                <a:spcPct val="1071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section,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b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Findings Response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0"/>
              </a:spcBef>
            </a:pPr>
            <a:endParaRPr sz="1400" dirty="0">
              <a:latin typeface="Arial"/>
              <a:cs typeface="Arial"/>
            </a:endParaRPr>
          </a:p>
          <a:p>
            <a:pPr marL="12700" marR="6193790">
              <a:lnSpc>
                <a:spcPct val="1065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that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follows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total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findings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assigned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 across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all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inspections.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8" name="object 8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20707" y="2345566"/>
            <a:ext cx="399287" cy="400811"/>
          </a:xfrm>
          <a:prstGeom prst="rect">
            <a:avLst/>
          </a:prstGeom>
        </p:spPr>
      </p:pic>
      <p:pic>
        <p:nvPicPr>
          <p:cNvPr id="9" name="object 9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77681" y="3744467"/>
            <a:ext cx="399287" cy="399287"/>
          </a:xfrm>
          <a:prstGeom prst="rect">
            <a:avLst/>
          </a:prstGeom>
        </p:spPr>
      </p:pic>
      <p:pic>
        <p:nvPicPr>
          <p:cNvPr id="10" name="object 10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77681" y="4540213"/>
            <a:ext cx="399287" cy="399287"/>
          </a:xfrm>
          <a:prstGeom prst="rect">
            <a:avLst/>
          </a:prstGeom>
        </p:spPr>
      </p:pic>
      <p:sp>
        <p:nvSpPr>
          <p:cNvPr id="19" name="object 19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05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131168" y="2286761"/>
            <a:ext cx="4591050" cy="1657350"/>
          </a:xfrm>
          <a:prstGeom prst="rect">
            <a:avLst/>
          </a:prstGeom>
        </p:spPr>
      </p:pic>
      <p:sp>
        <p:nvSpPr>
          <p:cNvPr id="24" name="Rectangle 23"/>
          <p:cNvSpPr/>
          <p:nvPr/>
        </p:nvSpPr>
        <p:spPr>
          <a:xfrm>
            <a:off x="6629400" y="2363151"/>
            <a:ext cx="838200" cy="856108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3" name="object 8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7346696" y="2124551"/>
            <a:ext cx="399287" cy="400811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 rotWithShape="1">
          <a:blip r:embed="rId7"/>
          <a:srcRect l="3651" t="4659" b="10937"/>
          <a:stretch/>
        </p:blipFill>
        <p:spPr>
          <a:xfrm>
            <a:off x="6705600" y="4306078"/>
            <a:ext cx="3524059" cy="1752600"/>
          </a:xfrm>
          <a:prstGeom prst="rect">
            <a:avLst/>
          </a:prstGeom>
        </p:spPr>
      </p:pic>
      <p:sp>
        <p:nvSpPr>
          <p:cNvPr id="26" name="Rectangle 25"/>
          <p:cNvSpPr/>
          <p:nvPr/>
        </p:nvSpPr>
        <p:spPr>
          <a:xfrm>
            <a:off x="6906356" y="5426493"/>
            <a:ext cx="1828800" cy="209556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/>
          <p:cNvSpPr/>
          <p:nvPr/>
        </p:nvSpPr>
        <p:spPr>
          <a:xfrm>
            <a:off x="8735156" y="5426493"/>
            <a:ext cx="225669" cy="209556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8" name="object 9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6885432" y="5029725"/>
            <a:ext cx="399287" cy="399287"/>
          </a:xfrm>
          <a:prstGeom prst="rect">
            <a:avLst/>
          </a:prstGeom>
        </p:spPr>
      </p:pic>
      <p:pic>
        <p:nvPicPr>
          <p:cNvPr id="29" name="object 10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8967968" y="5578747"/>
            <a:ext cx="399287" cy="39928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691639">
              <a:lnSpc>
                <a:spcPct val="100000"/>
              </a:lnSpc>
              <a:spcBef>
                <a:spcPts val="95"/>
              </a:spcBef>
            </a:pPr>
            <a:r>
              <a:rPr dirty="0"/>
              <a:t>Inspections</a:t>
            </a:r>
            <a:r>
              <a:rPr spc="-190" dirty="0"/>
              <a:t> </a:t>
            </a:r>
            <a:r>
              <a:rPr dirty="0"/>
              <a:t>Response</a:t>
            </a:r>
            <a:r>
              <a:rPr spc="-170" dirty="0"/>
              <a:t> </a:t>
            </a:r>
            <a:r>
              <a:rPr spc="-20" dirty="0"/>
              <a:t>Page</a:t>
            </a:r>
          </a:p>
        </p:txBody>
      </p:sp>
      <p:pic>
        <p:nvPicPr>
          <p:cNvPr id="13" name="object 13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40208" y="2212848"/>
            <a:ext cx="400811" cy="399287"/>
          </a:xfrm>
          <a:prstGeom prst="rect">
            <a:avLst/>
          </a:prstGeom>
        </p:spPr>
      </p:pic>
      <p:pic>
        <p:nvPicPr>
          <p:cNvPr id="14" name="object 14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40208" y="3118104"/>
            <a:ext cx="400811" cy="399287"/>
          </a:xfrm>
          <a:prstGeom prst="rect">
            <a:avLst/>
          </a:prstGeom>
        </p:spPr>
      </p:pic>
      <p:pic>
        <p:nvPicPr>
          <p:cNvPr id="15" name="object 15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40208" y="4043875"/>
            <a:ext cx="400799" cy="400799"/>
          </a:xfrm>
          <a:prstGeom prst="rect">
            <a:avLst/>
          </a:prstGeom>
        </p:spPr>
      </p:pic>
      <p:pic>
        <p:nvPicPr>
          <p:cNvPr id="16" name="object 16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40208" y="4759452"/>
            <a:ext cx="400811" cy="399287"/>
          </a:xfrm>
          <a:prstGeom prst="rect">
            <a:avLst/>
          </a:prstGeom>
        </p:spPr>
      </p:pic>
      <p:grpSp>
        <p:nvGrpSpPr>
          <p:cNvPr id="17" name="object 17"/>
          <p:cNvGrpSpPr/>
          <p:nvPr/>
        </p:nvGrpSpPr>
        <p:grpSpPr>
          <a:xfrm>
            <a:off x="1147572" y="5253228"/>
            <a:ext cx="1170940" cy="288290"/>
            <a:chOff x="1147572" y="5253228"/>
            <a:chExt cx="1170940" cy="288290"/>
          </a:xfrm>
        </p:grpSpPr>
        <p:sp>
          <p:nvSpPr>
            <p:cNvPr id="18" name="object 18"/>
            <p:cNvSpPr/>
            <p:nvPr/>
          </p:nvSpPr>
          <p:spPr>
            <a:xfrm>
              <a:off x="1147572" y="5253228"/>
              <a:ext cx="1170940" cy="288290"/>
            </a:xfrm>
            <a:custGeom>
              <a:avLst/>
              <a:gdLst/>
              <a:ahLst/>
              <a:cxnLst/>
              <a:rect l="l" t="t" r="r" b="b"/>
              <a:pathLst>
                <a:path w="1170939" h="288289">
                  <a:moveTo>
                    <a:pt x="1122426" y="0"/>
                  </a:moveTo>
                  <a:lnTo>
                    <a:pt x="48006" y="0"/>
                  </a:lnTo>
                  <a:lnTo>
                    <a:pt x="29317" y="3771"/>
                  </a:lnTo>
                  <a:lnTo>
                    <a:pt x="14058" y="14058"/>
                  </a:lnTo>
                  <a:lnTo>
                    <a:pt x="3771" y="29317"/>
                  </a:lnTo>
                  <a:lnTo>
                    <a:pt x="0" y="48006"/>
                  </a:lnTo>
                  <a:lnTo>
                    <a:pt x="0" y="240030"/>
                  </a:lnTo>
                  <a:lnTo>
                    <a:pt x="3771" y="258718"/>
                  </a:lnTo>
                  <a:lnTo>
                    <a:pt x="14058" y="273977"/>
                  </a:lnTo>
                  <a:lnTo>
                    <a:pt x="29317" y="284264"/>
                  </a:lnTo>
                  <a:lnTo>
                    <a:pt x="48006" y="288036"/>
                  </a:lnTo>
                  <a:lnTo>
                    <a:pt x="1122426" y="288036"/>
                  </a:lnTo>
                  <a:lnTo>
                    <a:pt x="1141114" y="284264"/>
                  </a:lnTo>
                  <a:lnTo>
                    <a:pt x="1156373" y="273977"/>
                  </a:lnTo>
                  <a:lnTo>
                    <a:pt x="1166660" y="258718"/>
                  </a:lnTo>
                  <a:lnTo>
                    <a:pt x="1170432" y="240030"/>
                  </a:lnTo>
                  <a:lnTo>
                    <a:pt x="1170432" y="48006"/>
                  </a:lnTo>
                  <a:lnTo>
                    <a:pt x="1166660" y="29317"/>
                  </a:lnTo>
                  <a:lnTo>
                    <a:pt x="1156373" y="14058"/>
                  </a:lnTo>
                  <a:lnTo>
                    <a:pt x="1141114" y="3771"/>
                  </a:lnTo>
                  <a:lnTo>
                    <a:pt x="1122426" y="0"/>
                  </a:lnTo>
                  <a:close/>
                </a:path>
              </a:pathLst>
            </a:custGeom>
            <a:solidFill>
              <a:srgbClr val="428AC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19" name="object 19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1197738" y="5307944"/>
              <a:ext cx="189714" cy="171798"/>
            </a:xfrm>
            <a:prstGeom prst="rect">
              <a:avLst/>
            </a:prstGeom>
          </p:spPr>
        </p:pic>
      </p:grpSp>
      <p:sp>
        <p:nvSpPr>
          <p:cNvPr id="20" name="object 20"/>
          <p:cNvSpPr txBox="1"/>
          <p:nvPr/>
        </p:nvSpPr>
        <p:spPr>
          <a:xfrm>
            <a:off x="565989" y="2222932"/>
            <a:ext cx="3722370" cy="326948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63500" marR="57150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400" b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page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displays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all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assigned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as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a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PI/Lab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Manager.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5"/>
              </a:spcBef>
            </a:pPr>
            <a:endParaRPr sz="1400" dirty="0">
              <a:latin typeface="Arial"/>
              <a:cs typeface="Arial"/>
            </a:endParaRPr>
          </a:p>
          <a:p>
            <a:pPr marL="63500" marR="303530">
              <a:lnSpc>
                <a:spcPct val="1068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are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organized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Inspection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which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matches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number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your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email.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0"/>
              </a:spcBef>
            </a:pPr>
            <a:endParaRPr sz="1400" dirty="0">
              <a:latin typeface="Arial"/>
              <a:cs typeface="Arial"/>
            </a:endParaRPr>
          </a:p>
          <a:p>
            <a:pPr marL="63500" marR="197485">
              <a:lnSpc>
                <a:spcPct val="107100"/>
              </a:lnSpc>
            </a:pP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can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rearrange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columns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apply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filters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further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organized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your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findings.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80"/>
              </a:spcBef>
            </a:pPr>
            <a:endParaRPr sz="1400" dirty="0">
              <a:latin typeface="Arial"/>
              <a:cs typeface="Arial"/>
            </a:endParaRPr>
          </a:p>
          <a:p>
            <a:pPr marL="63500" marR="43180">
              <a:lnSpc>
                <a:spcPct val="1071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When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 are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ready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particular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finding,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Edit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Response</a:t>
            </a:r>
            <a:endParaRPr sz="1400" dirty="0">
              <a:latin typeface="Arial"/>
              <a:cs typeface="Arial"/>
            </a:endParaRPr>
          </a:p>
          <a:p>
            <a:pPr marL="63500">
              <a:lnSpc>
                <a:spcPct val="100000"/>
              </a:lnSpc>
              <a:spcBef>
                <a:spcPts val="120"/>
              </a:spcBef>
              <a:tabLst>
                <a:tab pos="928369" algn="l"/>
              </a:tabLst>
            </a:pP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button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	</a:t>
            </a:r>
            <a:r>
              <a:rPr sz="1500" b="1" baseline="-19444" dirty="0">
                <a:solidFill>
                  <a:srgbClr val="FFFFFF"/>
                </a:solidFill>
                <a:latin typeface="Calibri"/>
                <a:cs typeface="Calibri"/>
              </a:rPr>
              <a:t>Edit</a:t>
            </a:r>
            <a:r>
              <a:rPr sz="1500" b="1" spc="7" baseline="-19444" dirty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sz="1500" b="1" baseline="-19444" dirty="0">
                <a:solidFill>
                  <a:srgbClr val="FFFFFF"/>
                </a:solidFill>
                <a:latin typeface="Calibri"/>
                <a:cs typeface="Calibri"/>
              </a:rPr>
              <a:t>Response</a:t>
            </a:r>
            <a:r>
              <a:rPr sz="1500" b="1" spc="457" baseline="-19444" dirty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lang="en-US" sz="1500" b="1" spc="457" baseline="-19444" dirty="0" smtClean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4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left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finding.</a:t>
            </a:r>
            <a:endParaRPr sz="1400" dirty="0">
              <a:latin typeface="Arial"/>
              <a:cs typeface="Arial"/>
            </a:endParaRPr>
          </a:p>
        </p:txBody>
      </p:sp>
      <p:sp>
        <p:nvSpPr>
          <p:cNvPr id="21" name="object 21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06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288359" y="1676400"/>
            <a:ext cx="7675041" cy="4168755"/>
          </a:xfrm>
          <a:prstGeom prst="rect">
            <a:avLst/>
          </a:prstGeom>
        </p:spPr>
      </p:pic>
      <p:pic>
        <p:nvPicPr>
          <p:cNvPr id="24" name="object 13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3901016" y="1424682"/>
            <a:ext cx="400811" cy="399287"/>
          </a:xfrm>
          <a:prstGeom prst="rect">
            <a:avLst/>
          </a:prstGeom>
        </p:spPr>
      </p:pic>
      <p:pic>
        <p:nvPicPr>
          <p:cNvPr id="25" name="object 14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359256" y="3151163"/>
            <a:ext cx="400811" cy="399287"/>
          </a:xfrm>
          <a:prstGeom prst="rect">
            <a:avLst/>
          </a:prstGeom>
        </p:spPr>
      </p:pic>
      <p:sp>
        <p:nvSpPr>
          <p:cNvPr id="26" name="Rectangle 25"/>
          <p:cNvSpPr/>
          <p:nvPr/>
        </p:nvSpPr>
        <p:spPr>
          <a:xfrm>
            <a:off x="4358291" y="3550450"/>
            <a:ext cx="792071" cy="183350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7" name="object 15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5150362" y="2345633"/>
            <a:ext cx="400799" cy="400799"/>
          </a:xfrm>
          <a:prstGeom prst="rect">
            <a:avLst/>
          </a:prstGeom>
        </p:spPr>
      </p:pic>
      <p:sp>
        <p:nvSpPr>
          <p:cNvPr id="29" name="Rectangle 28"/>
          <p:cNvSpPr/>
          <p:nvPr/>
        </p:nvSpPr>
        <p:spPr>
          <a:xfrm>
            <a:off x="4388899" y="4055735"/>
            <a:ext cx="853287" cy="33091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8" name="object 16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142320" y="3760777"/>
            <a:ext cx="400811" cy="399287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4477073" y="5112951"/>
            <a:ext cx="704527" cy="28245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477073" y="4114801"/>
            <a:ext cx="704527" cy="225724"/>
          </a:xfrm>
          <a:prstGeom prst="rect">
            <a:avLst/>
          </a:prstGeom>
          <a:solidFill>
            <a:srgbClr val="B91A2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127907" y="5224436"/>
            <a:ext cx="1193381" cy="317082"/>
          </a:xfrm>
          <a:prstGeom prst="rect">
            <a:avLst/>
          </a:prstGeom>
        </p:spPr>
      </p:pic>
      <p:pic>
        <p:nvPicPr>
          <p:cNvPr id="31" name="Picture 3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468774" y="5212142"/>
            <a:ext cx="721124" cy="191603"/>
          </a:xfrm>
          <a:prstGeom prst="rect">
            <a:avLst/>
          </a:prstGeom>
        </p:spPr>
      </p:pic>
      <p:pic>
        <p:nvPicPr>
          <p:cNvPr id="33" name="Picture 32"/>
          <p:cNvPicPr>
            <a:picLocks noChangeAspect="1"/>
          </p:cNvPicPr>
          <p:nvPr/>
        </p:nvPicPr>
        <p:blipFill rotWithShape="1">
          <a:blip r:embed="rId8"/>
          <a:srcRect l="2297" t="3511" r="3527" b="10038"/>
          <a:stretch/>
        </p:blipFill>
        <p:spPr>
          <a:xfrm>
            <a:off x="4466337" y="4130891"/>
            <a:ext cx="723561" cy="17647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4640">
              <a:lnSpc>
                <a:spcPct val="100000"/>
              </a:lnSpc>
              <a:spcBef>
                <a:spcPts val="95"/>
              </a:spcBef>
            </a:pPr>
            <a:r>
              <a:rPr dirty="0"/>
              <a:t>How</a:t>
            </a:r>
            <a:r>
              <a:rPr spc="-75" dirty="0"/>
              <a:t> </a:t>
            </a:r>
            <a:r>
              <a:rPr dirty="0"/>
              <a:t>to</a:t>
            </a:r>
            <a:r>
              <a:rPr spc="-75" dirty="0"/>
              <a:t> </a:t>
            </a:r>
            <a:r>
              <a:rPr dirty="0"/>
              <a:t>Respond</a:t>
            </a:r>
            <a:r>
              <a:rPr spc="-60" dirty="0"/>
              <a:t> </a:t>
            </a:r>
            <a:r>
              <a:rPr dirty="0"/>
              <a:t>to</a:t>
            </a:r>
            <a:r>
              <a:rPr spc="-80" dirty="0"/>
              <a:t> </a:t>
            </a:r>
            <a:r>
              <a:rPr dirty="0"/>
              <a:t>a</a:t>
            </a:r>
            <a:r>
              <a:rPr spc="-80" dirty="0"/>
              <a:t> </a:t>
            </a:r>
            <a:r>
              <a:rPr dirty="0"/>
              <a:t>Finding</a:t>
            </a:r>
            <a:r>
              <a:rPr spc="-55" dirty="0"/>
              <a:t> </a:t>
            </a:r>
            <a:r>
              <a:rPr dirty="0"/>
              <a:t>(steps</a:t>
            </a:r>
            <a:r>
              <a:rPr spc="-70" dirty="0"/>
              <a:t> </a:t>
            </a:r>
            <a:r>
              <a:rPr spc="-25" dirty="0"/>
              <a:t>1-5)</a:t>
            </a:r>
          </a:p>
        </p:txBody>
      </p:sp>
      <p:sp>
        <p:nvSpPr>
          <p:cNvPr id="10" name="object 10"/>
          <p:cNvSpPr txBox="1"/>
          <p:nvPr/>
        </p:nvSpPr>
        <p:spPr>
          <a:xfrm>
            <a:off x="567944" y="3717165"/>
            <a:ext cx="3345815" cy="2393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743710" algn="l"/>
              </a:tabLst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button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or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	button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access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endParaRPr sz="140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567765" y="3944329"/>
            <a:ext cx="3641090" cy="183832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camera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on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your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device.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0"/>
              </a:spcBef>
            </a:pPr>
            <a:endParaRPr sz="1400" dirty="0">
              <a:latin typeface="Arial"/>
              <a:cs typeface="Arial"/>
            </a:endParaRPr>
          </a:p>
          <a:p>
            <a:pPr marL="12700" marR="171450">
              <a:lnSpc>
                <a:spcPct val="107100"/>
              </a:lnSpc>
              <a:spcBef>
                <a:spcPts val="5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If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added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any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documents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finding,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they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would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displayed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here.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75"/>
              </a:spcBef>
            </a:pPr>
            <a:endParaRPr sz="1400" dirty="0">
              <a:latin typeface="Arial"/>
              <a:cs typeface="Arial"/>
            </a:endParaRPr>
          </a:p>
          <a:p>
            <a:pPr marL="12700" marR="5080" algn="just">
              <a:lnSpc>
                <a:spcPct val="107100"/>
              </a:lnSpc>
              <a:spcBef>
                <a:spcPts val="5"/>
              </a:spcBef>
            </a:pP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also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can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add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documents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pertaining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selecting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Add</a:t>
            </a:r>
            <a:r>
              <a:rPr sz="1400" b="1" spc="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from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Documents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section.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12" name="object 1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91439" y="1635252"/>
            <a:ext cx="399287" cy="400811"/>
          </a:xfrm>
          <a:prstGeom prst="rect">
            <a:avLst/>
          </a:prstGeom>
        </p:spPr>
      </p:pic>
      <p:pic>
        <p:nvPicPr>
          <p:cNvPr id="13" name="object 1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1439" y="2802635"/>
            <a:ext cx="399287" cy="400811"/>
          </a:xfrm>
          <a:prstGeom prst="rect">
            <a:avLst/>
          </a:prstGeom>
        </p:spPr>
      </p:pic>
      <p:pic>
        <p:nvPicPr>
          <p:cNvPr id="14" name="object 1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91439" y="3520440"/>
            <a:ext cx="399287" cy="400811"/>
          </a:xfrm>
          <a:prstGeom prst="rect">
            <a:avLst/>
          </a:prstGeom>
        </p:spPr>
      </p:pic>
      <p:pic>
        <p:nvPicPr>
          <p:cNvPr id="15" name="object 1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91439" y="4418076"/>
            <a:ext cx="399287" cy="400811"/>
          </a:xfrm>
          <a:prstGeom prst="rect">
            <a:avLst/>
          </a:prstGeom>
        </p:spPr>
      </p:pic>
      <p:pic>
        <p:nvPicPr>
          <p:cNvPr id="16" name="object 1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91439" y="5135879"/>
            <a:ext cx="399287" cy="400811"/>
          </a:xfrm>
          <a:prstGeom prst="rect">
            <a:avLst/>
          </a:prstGeom>
        </p:spPr>
      </p:pic>
      <p:grpSp>
        <p:nvGrpSpPr>
          <p:cNvPr id="17" name="object 17"/>
          <p:cNvGrpSpPr/>
          <p:nvPr/>
        </p:nvGrpSpPr>
        <p:grpSpPr>
          <a:xfrm>
            <a:off x="3303291" y="3520440"/>
            <a:ext cx="864869" cy="261620"/>
            <a:chOff x="3352546" y="3501895"/>
            <a:chExt cx="864869" cy="261620"/>
          </a:xfrm>
        </p:grpSpPr>
        <p:sp>
          <p:nvSpPr>
            <p:cNvPr id="18" name="object 18"/>
            <p:cNvSpPr/>
            <p:nvPr/>
          </p:nvSpPr>
          <p:spPr>
            <a:xfrm>
              <a:off x="3358896" y="3508245"/>
              <a:ext cx="852169" cy="248920"/>
            </a:xfrm>
            <a:custGeom>
              <a:avLst/>
              <a:gdLst/>
              <a:ahLst/>
              <a:cxnLst/>
              <a:rect l="l" t="t" r="r" b="b"/>
              <a:pathLst>
                <a:path w="852170" h="248920">
                  <a:moveTo>
                    <a:pt x="844384" y="0"/>
                  </a:moveTo>
                  <a:lnTo>
                    <a:pt x="7531" y="0"/>
                  </a:lnTo>
                  <a:lnTo>
                    <a:pt x="0" y="7531"/>
                  </a:lnTo>
                  <a:lnTo>
                    <a:pt x="0" y="16814"/>
                  </a:lnTo>
                  <a:lnTo>
                    <a:pt x="0" y="240880"/>
                  </a:lnTo>
                  <a:lnTo>
                    <a:pt x="7531" y="248412"/>
                  </a:lnTo>
                  <a:lnTo>
                    <a:pt x="844384" y="248412"/>
                  </a:lnTo>
                  <a:lnTo>
                    <a:pt x="851916" y="240880"/>
                  </a:lnTo>
                  <a:lnTo>
                    <a:pt x="851916" y="7531"/>
                  </a:lnTo>
                  <a:lnTo>
                    <a:pt x="844384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" name="object 19"/>
            <p:cNvSpPr/>
            <p:nvPr/>
          </p:nvSpPr>
          <p:spPr>
            <a:xfrm>
              <a:off x="3358896" y="3508245"/>
              <a:ext cx="852169" cy="248920"/>
            </a:xfrm>
            <a:custGeom>
              <a:avLst/>
              <a:gdLst/>
              <a:ahLst/>
              <a:cxnLst/>
              <a:rect l="l" t="t" r="r" b="b"/>
              <a:pathLst>
                <a:path w="852170" h="248920">
                  <a:moveTo>
                    <a:pt x="0" y="16814"/>
                  </a:moveTo>
                  <a:lnTo>
                    <a:pt x="0" y="7531"/>
                  </a:lnTo>
                  <a:lnTo>
                    <a:pt x="7531" y="0"/>
                  </a:lnTo>
                  <a:lnTo>
                    <a:pt x="16814" y="0"/>
                  </a:lnTo>
                  <a:lnTo>
                    <a:pt x="835101" y="0"/>
                  </a:lnTo>
                  <a:lnTo>
                    <a:pt x="844384" y="0"/>
                  </a:lnTo>
                  <a:lnTo>
                    <a:pt x="851916" y="7531"/>
                  </a:lnTo>
                  <a:lnTo>
                    <a:pt x="851916" y="16814"/>
                  </a:lnTo>
                  <a:lnTo>
                    <a:pt x="851916" y="231597"/>
                  </a:lnTo>
                  <a:lnTo>
                    <a:pt x="851916" y="240880"/>
                  </a:lnTo>
                  <a:lnTo>
                    <a:pt x="844384" y="248412"/>
                  </a:lnTo>
                  <a:lnTo>
                    <a:pt x="835101" y="248412"/>
                  </a:lnTo>
                  <a:lnTo>
                    <a:pt x="16814" y="248412"/>
                  </a:lnTo>
                  <a:lnTo>
                    <a:pt x="7531" y="248412"/>
                  </a:lnTo>
                  <a:lnTo>
                    <a:pt x="0" y="240880"/>
                  </a:lnTo>
                  <a:lnTo>
                    <a:pt x="0" y="231597"/>
                  </a:lnTo>
                  <a:lnTo>
                    <a:pt x="0" y="16814"/>
                  </a:lnTo>
                  <a:close/>
                </a:path>
              </a:pathLst>
            </a:custGeom>
            <a:ln w="12700">
              <a:solidFill>
                <a:srgbClr val="D2D2D2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0" name="object 20"/>
          <p:cNvSpPr txBox="1"/>
          <p:nvPr/>
        </p:nvSpPr>
        <p:spPr>
          <a:xfrm>
            <a:off x="567944" y="1646653"/>
            <a:ext cx="3556000" cy="210634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231775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Edit</a:t>
            </a:r>
            <a:r>
              <a:rPr sz="1400" b="1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8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400" b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page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displays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finding’s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information</a:t>
            </a:r>
            <a:r>
              <a:rPr sz="1400" spc="-7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such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as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Location,</a:t>
            </a:r>
            <a:r>
              <a:rPr sz="1400" spc="-1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400" dirty="0" smtClean="0">
                <a:solidFill>
                  <a:srgbClr val="1C1C1C"/>
                </a:solidFill>
                <a:latin typeface="Arial"/>
                <a:cs typeface="Arial"/>
              </a:rPr>
              <a:t>Date Generated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,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Correct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Date,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more.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75"/>
              </a:spcBef>
            </a:pPr>
            <a:endParaRPr sz="1400" dirty="0">
              <a:latin typeface="Arial"/>
              <a:cs typeface="Arial"/>
            </a:endParaRPr>
          </a:p>
          <a:p>
            <a:pPr marL="12700" marR="390525">
              <a:lnSpc>
                <a:spcPct val="107100"/>
              </a:lnSpc>
              <a:spcBef>
                <a:spcPts val="5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If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added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pictures,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they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would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displayed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here.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45"/>
              </a:spcBef>
            </a:pPr>
            <a:endParaRPr sz="14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100" spc="-52" baseline="1984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2100" spc="-7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2100" spc="-7" baseline="1984" dirty="0" smtClean="0">
                <a:solidFill>
                  <a:srgbClr val="1C1C1C"/>
                </a:solidFill>
                <a:latin typeface="Arial"/>
                <a:cs typeface="Arial"/>
              </a:rPr>
              <a:t>can </a:t>
            </a:r>
            <a:r>
              <a:rPr sz="2100" baseline="1984" dirty="0" smtClean="0">
                <a:solidFill>
                  <a:srgbClr val="1C1C1C"/>
                </a:solidFill>
                <a:latin typeface="Arial"/>
                <a:cs typeface="Arial"/>
              </a:rPr>
              <a:t>also</a:t>
            </a:r>
            <a:r>
              <a:rPr sz="2100" spc="-52" baseline="1984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100" baseline="1984" dirty="0">
                <a:solidFill>
                  <a:srgbClr val="1C1C1C"/>
                </a:solidFill>
                <a:latin typeface="Arial"/>
                <a:cs typeface="Arial"/>
              </a:rPr>
              <a:t>add</a:t>
            </a:r>
            <a:r>
              <a:rPr sz="2100" spc="-22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100" baseline="1984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2100" spc="-30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100" baseline="1984" dirty="0">
                <a:solidFill>
                  <a:srgbClr val="1C1C1C"/>
                </a:solidFill>
                <a:latin typeface="Arial"/>
                <a:cs typeface="Arial"/>
              </a:rPr>
              <a:t>photo</a:t>
            </a:r>
            <a:r>
              <a:rPr sz="2100" spc="-60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100" baseline="1984" dirty="0">
                <a:solidFill>
                  <a:srgbClr val="1C1C1C"/>
                </a:solidFill>
                <a:latin typeface="Arial"/>
                <a:cs typeface="Arial"/>
              </a:rPr>
              <a:t>using</a:t>
            </a:r>
            <a:r>
              <a:rPr sz="2100" spc="-37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100" baseline="1984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2100" spc="-157" baseline="1984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200" spc="-15" dirty="0" smtClean="0">
                <a:solidFill>
                  <a:srgbClr val="1C1C1C"/>
                </a:solidFill>
                <a:latin typeface="Calibri"/>
                <a:cs typeface="Calibri"/>
              </a:rPr>
              <a:t> </a:t>
            </a:r>
            <a:r>
              <a:rPr lang="en-US" sz="1200" spc="-15" dirty="0" smtClean="0">
                <a:solidFill>
                  <a:srgbClr val="1C1C1C"/>
                </a:solidFill>
                <a:latin typeface="Calibri"/>
                <a:cs typeface="Calibri"/>
              </a:rPr>
              <a:t>Add </a:t>
            </a:r>
            <a:r>
              <a:rPr sz="1200" spc="-10" dirty="0" smtClean="0">
                <a:solidFill>
                  <a:srgbClr val="1C1C1C"/>
                </a:solidFill>
                <a:latin typeface="Calibri"/>
                <a:cs typeface="Calibri"/>
              </a:rPr>
              <a:t>Photo</a:t>
            </a:r>
            <a:endParaRPr sz="1200" dirty="0">
              <a:latin typeface="Calibri"/>
              <a:cs typeface="Calibri"/>
            </a:endParaRPr>
          </a:p>
        </p:txBody>
      </p:sp>
      <p:sp>
        <p:nvSpPr>
          <p:cNvPr id="21" name="object 21"/>
          <p:cNvSpPr/>
          <p:nvPr/>
        </p:nvSpPr>
        <p:spPr>
          <a:xfrm>
            <a:off x="1321308" y="3724653"/>
            <a:ext cx="946785" cy="248920"/>
          </a:xfrm>
          <a:custGeom>
            <a:avLst/>
            <a:gdLst/>
            <a:ahLst/>
            <a:cxnLst/>
            <a:rect l="l" t="t" r="r" b="b"/>
            <a:pathLst>
              <a:path w="946785" h="248920">
                <a:moveTo>
                  <a:pt x="938872" y="0"/>
                </a:moveTo>
                <a:lnTo>
                  <a:pt x="7531" y="0"/>
                </a:lnTo>
                <a:lnTo>
                  <a:pt x="0" y="7531"/>
                </a:lnTo>
                <a:lnTo>
                  <a:pt x="0" y="16814"/>
                </a:lnTo>
                <a:lnTo>
                  <a:pt x="0" y="240880"/>
                </a:lnTo>
                <a:lnTo>
                  <a:pt x="7531" y="248411"/>
                </a:lnTo>
                <a:lnTo>
                  <a:pt x="938872" y="248411"/>
                </a:lnTo>
                <a:lnTo>
                  <a:pt x="946404" y="240880"/>
                </a:lnTo>
                <a:lnTo>
                  <a:pt x="946404" y="7531"/>
                </a:lnTo>
                <a:lnTo>
                  <a:pt x="938872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2" name="object 22"/>
          <p:cNvSpPr txBox="1"/>
          <p:nvPr/>
        </p:nvSpPr>
        <p:spPr>
          <a:xfrm>
            <a:off x="1408771" y="3735761"/>
            <a:ext cx="77089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dirty="0">
                <a:solidFill>
                  <a:srgbClr val="1C1C1C"/>
                </a:solidFill>
                <a:latin typeface="Calibri"/>
                <a:cs typeface="Calibri"/>
              </a:rPr>
              <a:t>Use</a:t>
            </a:r>
            <a:r>
              <a:rPr sz="1200" spc="-20" dirty="0">
                <a:solidFill>
                  <a:srgbClr val="1C1C1C"/>
                </a:solidFill>
                <a:latin typeface="Calibri"/>
                <a:cs typeface="Calibri"/>
              </a:rPr>
              <a:t> </a:t>
            </a:r>
            <a:r>
              <a:rPr sz="1200" spc="-10" dirty="0">
                <a:solidFill>
                  <a:srgbClr val="1C1C1C"/>
                </a:solidFill>
                <a:latin typeface="Calibri"/>
                <a:cs typeface="Calibri"/>
              </a:rPr>
              <a:t>Camera</a:t>
            </a:r>
            <a:endParaRPr sz="1200">
              <a:latin typeface="Calibri"/>
              <a:cs typeface="Calibri"/>
            </a:endParaRPr>
          </a:p>
        </p:txBody>
      </p:sp>
      <p:sp>
        <p:nvSpPr>
          <p:cNvPr id="23" name="object 23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07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33" name="Picture 3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479736" y="1484952"/>
            <a:ext cx="7410831" cy="4562009"/>
          </a:xfrm>
          <a:prstGeom prst="rect">
            <a:avLst/>
          </a:prstGeom>
        </p:spPr>
      </p:pic>
      <p:pic>
        <p:nvPicPr>
          <p:cNvPr id="26" name="object 1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526680" y="1452827"/>
            <a:ext cx="399287" cy="400811"/>
          </a:xfrm>
          <a:prstGeom prst="rect">
            <a:avLst/>
          </a:prstGeom>
        </p:spPr>
      </p:pic>
      <p:pic>
        <p:nvPicPr>
          <p:cNvPr id="27" name="object 1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8839200" y="4418075"/>
            <a:ext cx="399287" cy="400811"/>
          </a:xfrm>
          <a:prstGeom prst="rect">
            <a:avLst/>
          </a:prstGeom>
        </p:spPr>
      </p:pic>
      <p:pic>
        <p:nvPicPr>
          <p:cNvPr id="28" name="object 1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0364883" y="4017264"/>
            <a:ext cx="399287" cy="400811"/>
          </a:xfrm>
          <a:prstGeom prst="rect">
            <a:avLst/>
          </a:prstGeom>
        </p:spPr>
      </p:pic>
      <p:pic>
        <p:nvPicPr>
          <p:cNvPr id="31" name="object 1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726323" y="4869512"/>
            <a:ext cx="399287" cy="400811"/>
          </a:xfrm>
          <a:prstGeom prst="rect">
            <a:avLst/>
          </a:prstGeom>
        </p:spPr>
      </p:pic>
      <p:pic>
        <p:nvPicPr>
          <p:cNvPr id="32" name="object 1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4404853" y="5381843"/>
            <a:ext cx="399287" cy="40081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72720">
              <a:lnSpc>
                <a:spcPct val="100000"/>
              </a:lnSpc>
              <a:spcBef>
                <a:spcPts val="95"/>
              </a:spcBef>
            </a:pPr>
            <a:r>
              <a:rPr dirty="0"/>
              <a:t>How</a:t>
            </a:r>
            <a:r>
              <a:rPr spc="-70" dirty="0"/>
              <a:t> </a:t>
            </a:r>
            <a:r>
              <a:rPr dirty="0"/>
              <a:t>to</a:t>
            </a:r>
            <a:r>
              <a:rPr spc="-80" dirty="0"/>
              <a:t> </a:t>
            </a:r>
            <a:r>
              <a:rPr dirty="0"/>
              <a:t>Respond</a:t>
            </a:r>
            <a:r>
              <a:rPr spc="-55" dirty="0"/>
              <a:t> </a:t>
            </a:r>
            <a:r>
              <a:rPr dirty="0"/>
              <a:t>to</a:t>
            </a:r>
            <a:r>
              <a:rPr spc="-80" dirty="0"/>
              <a:t> </a:t>
            </a:r>
            <a:r>
              <a:rPr dirty="0"/>
              <a:t>a</a:t>
            </a:r>
            <a:r>
              <a:rPr spc="-75" dirty="0"/>
              <a:t> </a:t>
            </a:r>
            <a:r>
              <a:rPr dirty="0"/>
              <a:t>Finding</a:t>
            </a:r>
            <a:r>
              <a:rPr spc="-55" dirty="0"/>
              <a:t> </a:t>
            </a:r>
            <a:r>
              <a:rPr dirty="0"/>
              <a:t>(steps</a:t>
            </a:r>
            <a:r>
              <a:rPr spc="-70" dirty="0"/>
              <a:t> </a:t>
            </a:r>
            <a:r>
              <a:rPr spc="-25" dirty="0"/>
              <a:t>6-11)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569468" y="1321992"/>
            <a:ext cx="4078732" cy="532838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This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is a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read-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only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section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details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findings.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will match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email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sent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out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35" dirty="0" smtClean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lang="en-US" sz="1400" spc="50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1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along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with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information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on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the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400" b="1" spc="-20" dirty="0">
                <a:solidFill>
                  <a:srgbClr val="1C1C1C"/>
                </a:solidFill>
                <a:latin typeface="Arial"/>
                <a:cs typeface="Arial"/>
              </a:rPr>
              <a:t> Page.</a:t>
            </a:r>
            <a:endParaRPr sz="1400" dirty="0">
              <a:latin typeface="Arial"/>
              <a:cs typeface="Arial"/>
            </a:endParaRPr>
          </a:p>
          <a:p>
            <a:pPr marL="12700"/>
            <a:endParaRPr lang="en-US" sz="1400" dirty="0">
              <a:latin typeface="Arial"/>
              <a:cs typeface="Arial"/>
            </a:endParaRPr>
          </a:p>
          <a:p>
            <a:pPr marL="12700"/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This</a:t>
            </a:r>
            <a:r>
              <a:rPr sz="1400" spc="-3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form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contains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following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information: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310"/>
              </a:spcBef>
            </a:pPr>
            <a:endParaRPr sz="1400" dirty="0">
              <a:latin typeface="Arial"/>
              <a:cs typeface="Arial"/>
            </a:endParaRPr>
          </a:p>
          <a:p>
            <a:pPr marL="12700"/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Category</a:t>
            </a:r>
            <a:r>
              <a:rPr sz="1400" b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type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of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200"/>
              </a:spcBef>
            </a:pPr>
            <a:endParaRPr sz="1400" dirty="0">
              <a:latin typeface="Arial"/>
              <a:cs typeface="Arial"/>
            </a:endParaRPr>
          </a:p>
          <a:p>
            <a:pPr marL="12700" marR="450850">
              <a:spcBef>
                <a:spcPts val="5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b="1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400" b="1" spc="-50" dirty="0" smtClean="0">
                <a:solidFill>
                  <a:srgbClr val="1C1C1C"/>
                </a:solidFill>
                <a:latin typeface="Arial"/>
                <a:cs typeface="Arial"/>
              </a:rPr>
              <a:t>Description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2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400" spc="-30" dirty="0" smtClean="0">
                <a:solidFill>
                  <a:srgbClr val="1C1C1C"/>
                </a:solidFill>
                <a:latin typeface="Arial"/>
                <a:cs typeface="Arial"/>
              </a:rPr>
              <a:t>observed finding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during</a:t>
            </a:r>
            <a:r>
              <a:rPr sz="1400" spc="-4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305"/>
              </a:spcBef>
            </a:pPr>
            <a:endParaRPr sz="1400" dirty="0">
              <a:latin typeface="Arial"/>
              <a:cs typeface="Arial"/>
            </a:endParaRPr>
          </a:p>
          <a:p>
            <a:pPr marL="12700">
              <a:spcBef>
                <a:spcPts val="5"/>
              </a:spcBef>
            </a:pPr>
            <a:r>
              <a:rPr lang="en-US" sz="1400" b="1" dirty="0" smtClean="0">
                <a:solidFill>
                  <a:srgbClr val="1C1C1C"/>
                </a:solidFill>
                <a:latin typeface="Arial"/>
                <a:cs typeface="Arial"/>
              </a:rPr>
              <a:t>Classification</a:t>
            </a:r>
            <a:r>
              <a:rPr sz="1400" b="1" spc="-2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lang="en-US" sz="1400" spc="-40" dirty="0">
                <a:solidFill>
                  <a:srgbClr val="1C1C1C"/>
                </a:solidFill>
                <a:latin typeface="Arial"/>
                <a:cs typeface="Arial"/>
              </a:rPr>
              <a:t> w</a:t>
            </a:r>
            <a:r>
              <a:rPr lang="en-US" sz="1400" spc="-40" dirty="0" smtClean="0">
                <a:solidFill>
                  <a:srgbClr val="1C1C1C"/>
                </a:solidFill>
                <a:latin typeface="Arial"/>
                <a:cs typeface="Arial"/>
              </a:rPr>
              <a:t>hat was observed during the inspection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175"/>
              </a:spcBef>
            </a:pPr>
            <a:endParaRPr sz="1400" dirty="0">
              <a:latin typeface="Arial"/>
              <a:cs typeface="Arial"/>
            </a:endParaRPr>
          </a:p>
          <a:p>
            <a:pPr marL="12700" marR="191770" indent="-635"/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Recommendation</a:t>
            </a:r>
            <a:r>
              <a:rPr sz="1400" b="1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steps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take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provided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EH</a:t>
            </a:r>
            <a:r>
              <a:rPr lang="en-US" sz="1400" dirty="0">
                <a:solidFill>
                  <a:srgbClr val="1C1C1C"/>
                </a:solidFill>
                <a:latin typeface="Arial"/>
                <a:cs typeface="Arial"/>
              </a:rPr>
              <a:t>&amp;</a:t>
            </a: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S</a:t>
            </a:r>
            <a:r>
              <a:rPr sz="1400" spc="-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190"/>
              </a:spcBef>
            </a:pPr>
            <a:endParaRPr sz="1400" dirty="0">
              <a:latin typeface="Arial"/>
              <a:cs typeface="Arial"/>
            </a:endParaRPr>
          </a:p>
          <a:p>
            <a:pPr marL="12700" marR="542290">
              <a:spcBef>
                <a:spcPts val="5"/>
              </a:spcBef>
            </a:pP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Comments/Observations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400" spc="-1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10" dirty="0" smtClean="0">
                <a:solidFill>
                  <a:srgbClr val="1C1C1C"/>
                </a:solidFill>
                <a:latin typeface="Arial"/>
                <a:cs typeface="Arial"/>
              </a:rPr>
              <a:t>dditional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information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from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endParaRPr sz="1400" dirty="0">
              <a:latin typeface="Arial"/>
              <a:cs typeface="Arial"/>
            </a:endParaRPr>
          </a:p>
          <a:p>
            <a:pPr>
              <a:spcBef>
                <a:spcPts val="175"/>
              </a:spcBef>
            </a:pPr>
            <a:endParaRPr sz="1400" dirty="0">
              <a:latin typeface="Arial"/>
              <a:cs typeface="Arial"/>
            </a:endParaRPr>
          </a:p>
          <a:p>
            <a:pPr marL="12700" marR="455930">
              <a:spcBef>
                <a:spcPts val="5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Regulatory</a:t>
            </a:r>
            <a:r>
              <a:rPr sz="1400" b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Reference</a:t>
            </a:r>
            <a:r>
              <a:rPr sz="1400" b="1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400" b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any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regulatory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information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attached</a:t>
            </a:r>
            <a:r>
              <a:rPr sz="1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4" name="object 4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91439" y="2827019"/>
            <a:ext cx="399287" cy="399287"/>
          </a:xfrm>
          <a:prstGeom prst="rect">
            <a:avLst/>
          </a:prstGeom>
        </p:spPr>
      </p:pic>
      <p:pic>
        <p:nvPicPr>
          <p:cNvPr id="5" name="object 5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1439" y="3404615"/>
            <a:ext cx="399287" cy="400811"/>
          </a:xfrm>
          <a:prstGeom prst="rect">
            <a:avLst/>
          </a:prstGeom>
        </p:spPr>
      </p:pic>
      <p:pic>
        <p:nvPicPr>
          <p:cNvPr id="6" name="object 6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91439" y="4058424"/>
            <a:ext cx="399287" cy="400798"/>
          </a:xfrm>
          <a:prstGeom prst="rect">
            <a:avLst/>
          </a:prstGeom>
        </p:spPr>
      </p:pic>
      <p:pic>
        <p:nvPicPr>
          <p:cNvPr id="7" name="object 7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06093" y="4648961"/>
            <a:ext cx="399287" cy="399287"/>
          </a:xfrm>
          <a:prstGeom prst="rect">
            <a:avLst/>
          </a:prstGeom>
        </p:spPr>
      </p:pic>
      <p:pic>
        <p:nvPicPr>
          <p:cNvPr id="8" name="object 8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91439" y="5237988"/>
            <a:ext cx="399287" cy="399287"/>
          </a:xfrm>
          <a:prstGeom prst="rect">
            <a:avLst/>
          </a:prstGeom>
        </p:spPr>
      </p:pic>
      <p:pic>
        <p:nvPicPr>
          <p:cNvPr id="17" name="object 17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91439" y="5856732"/>
            <a:ext cx="399287" cy="400811"/>
          </a:xfrm>
          <a:prstGeom prst="rect">
            <a:avLst/>
          </a:prstGeom>
        </p:spPr>
      </p:pic>
      <p:sp>
        <p:nvSpPr>
          <p:cNvPr id="18" name="object 18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08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24400" y="1529009"/>
            <a:ext cx="7353300" cy="4327723"/>
          </a:xfrm>
          <a:prstGeom prst="rect">
            <a:avLst/>
          </a:prstGeom>
        </p:spPr>
      </p:pic>
      <p:pic>
        <p:nvPicPr>
          <p:cNvPr id="20" name="object 4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8534400" y="1921882"/>
            <a:ext cx="399287" cy="399287"/>
          </a:xfrm>
          <a:prstGeom prst="rect">
            <a:avLst/>
          </a:prstGeom>
        </p:spPr>
      </p:pic>
      <p:pic>
        <p:nvPicPr>
          <p:cNvPr id="21" name="object 5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1562018" y="2292974"/>
            <a:ext cx="399287" cy="400811"/>
          </a:xfrm>
          <a:prstGeom prst="rect">
            <a:avLst/>
          </a:prstGeom>
        </p:spPr>
      </p:pic>
      <p:pic>
        <p:nvPicPr>
          <p:cNvPr id="22" name="object 6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7162800" y="3026662"/>
            <a:ext cx="399287" cy="400798"/>
          </a:xfrm>
          <a:prstGeom prst="rect">
            <a:avLst/>
          </a:prstGeom>
        </p:spPr>
      </p:pic>
      <p:pic>
        <p:nvPicPr>
          <p:cNvPr id="23" name="object 7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1557444" y="3398773"/>
            <a:ext cx="399287" cy="399287"/>
          </a:xfrm>
          <a:prstGeom prst="rect">
            <a:avLst/>
          </a:prstGeom>
        </p:spPr>
      </p:pic>
      <p:pic>
        <p:nvPicPr>
          <p:cNvPr id="24" name="object 8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11590970" y="4164262"/>
            <a:ext cx="399287" cy="399287"/>
          </a:xfrm>
          <a:prstGeom prst="rect">
            <a:avLst/>
          </a:prstGeom>
        </p:spPr>
      </p:pic>
      <p:pic>
        <p:nvPicPr>
          <p:cNvPr id="25" name="object 17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11620540" y="4908099"/>
            <a:ext cx="399287" cy="40081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dirty="0"/>
              <a:t>How</a:t>
            </a:r>
            <a:r>
              <a:rPr spc="-70" dirty="0"/>
              <a:t> </a:t>
            </a:r>
            <a:r>
              <a:rPr dirty="0"/>
              <a:t>to</a:t>
            </a:r>
            <a:r>
              <a:rPr spc="-80" dirty="0"/>
              <a:t> </a:t>
            </a:r>
            <a:r>
              <a:rPr dirty="0"/>
              <a:t>Respond</a:t>
            </a:r>
            <a:r>
              <a:rPr spc="-55" dirty="0"/>
              <a:t> </a:t>
            </a:r>
            <a:r>
              <a:rPr dirty="0"/>
              <a:t>to</a:t>
            </a:r>
            <a:r>
              <a:rPr spc="-80" dirty="0"/>
              <a:t> </a:t>
            </a:r>
            <a:r>
              <a:rPr dirty="0"/>
              <a:t>a</a:t>
            </a:r>
            <a:r>
              <a:rPr spc="-75" dirty="0"/>
              <a:t> </a:t>
            </a:r>
            <a:r>
              <a:rPr dirty="0"/>
              <a:t>Finding</a:t>
            </a:r>
            <a:r>
              <a:rPr spc="-55" dirty="0"/>
              <a:t> </a:t>
            </a:r>
            <a:r>
              <a:rPr dirty="0"/>
              <a:t>(steps</a:t>
            </a:r>
            <a:r>
              <a:rPr spc="-70" dirty="0"/>
              <a:t> </a:t>
            </a:r>
            <a:r>
              <a:rPr spc="-30" dirty="0"/>
              <a:t>12-</a:t>
            </a:r>
            <a:r>
              <a:rPr spc="-25" dirty="0"/>
              <a:t>16)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1879994" y="5536216"/>
            <a:ext cx="2331085" cy="2393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send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current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info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endParaRPr sz="1400" dirty="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677449" y="5787037"/>
            <a:ext cx="3482975" cy="4826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7100"/>
              </a:lnSpc>
              <a:spcBef>
                <a:spcPts val="100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open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next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from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inspection.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5" name="object 5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88036" y="3238667"/>
            <a:ext cx="399287" cy="400811"/>
          </a:xfrm>
          <a:prstGeom prst="rect">
            <a:avLst/>
          </a:prstGeom>
        </p:spPr>
      </p:pic>
      <p:pic>
        <p:nvPicPr>
          <p:cNvPr id="6" name="object 6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88036" y="3967269"/>
            <a:ext cx="399287" cy="400811"/>
          </a:xfrm>
          <a:prstGeom prst="rect">
            <a:avLst/>
          </a:prstGeom>
        </p:spPr>
      </p:pic>
      <p:pic>
        <p:nvPicPr>
          <p:cNvPr id="7" name="object 7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188036" y="4622852"/>
            <a:ext cx="399287" cy="399287"/>
          </a:xfrm>
          <a:prstGeom prst="rect">
            <a:avLst/>
          </a:prstGeom>
        </p:spPr>
      </p:pic>
      <p:pic>
        <p:nvPicPr>
          <p:cNvPr id="8" name="object 8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88036" y="5303341"/>
            <a:ext cx="399287" cy="400811"/>
          </a:xfrm>
          <a:prstGeom prst="rect">
            <a:avLst/>
          </a:prstGeom>
        </p:spPr>
      </p:pic>
      <p:pic>
        <p:nvPicPr>
          <p:cNvPr id="9" name="object 9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188036" y="2353056"/>
            <a:ext cx="400811" cy="399287"/>
          </a:xfrm>
          <a:prstGeom prst="rect">
            <a:avLst/>
          </a:prstGeom>
        </p:spPr>
      </p:pic>
      <p:sp>
        <p:nvSpPr>
          <p:cNvPr id="17" name="object 17"/>
          <p:cNvSpPr/>
          <p:nvPr/>
        </p:nvSpPr>
        <p:spPr>
          <a:xfrm>
            <a:off x="677449" y="5555267"/>
            <a:ext cx="1126490" cy="201295"/>
          </a:xfrm>
          <a:custGeom>
            <a:avLst/>
            <a:gdLst/>
            <a:ahLst/>
            <a:cxnLst/>
            <a:rect l="l" t="t" r="r" b="b"/>
            <a:pathLst>
              <a:path w="1126489" h="201295">
                <a:moveTo>
                  <a:pt x="1120140" y="0"/>
                </a:moveTo>
                <a:lnTo>
                  <a:pt x="6096" y="0"/>
                </a:lnTo>
                <a:lnTo>
                  <a:pt x="0" y="6095"/>
                </a:lnTo>
                <a:lnTo>
                  <a:pt x="0" y="13614"/>
                </a:lnTo>
                <a:lnTo>
                  <a:pt x="0" y="195071"/>
                </a:lnTo>
                <a:lnTo>
                  <a:pt x="6096" y="201167"/>
                </a:lnTo>
                <a:lnTo>
                  <a:pt x="1120140" y="201167"/>
                </a:lnTo>
                <a:lnTo>
                  <a:pt x="1126236" y="195071"/>
                </a:lnTo>
                <a:lnTo>
                  <a:pt x="1126236" y="6095"/>
                </a:lnTo>
                <a:lnTo>
                  <a:pt x="1120140" y="0"/>
                </a:lnTo>
                <a:close/>
              </a:path>
            </a:pathLst>
          </a:custGeom>
          <a:solidFill>
            <a:srgbClr val="5CB85C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object 18"/>
          <p:cNvSpPr txBox="1"/>
          <p:nvPr/>
        </p:nvSpPr>
        <p:spPr>
          <a:xfrm>
            <a:off x="769258" y="5574633"/>
            <a:ext cx="938530" cy="162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900" dirty="0">
                <a:solidFill>
                  <a:srgbClr val="FFFFFF"/>
                </a:solidFill>
                <a:latin typeface="Calibri"/>
                <a:cs typeface="Calibri"/>
              </a:rPr>
              <a:t>Save</a:t>
            </a:r>
            <a:r>
              <a:rPr sz="900" spc="-20" dirty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sz="900" dirty="0">
                <a:solidFill>
                  <a:srgbClr val="FFFFFF"/>
                </a:solidFill>
                <a:latin typeface="Calibri"/>
                <a:cs typeface="Calibri"/>
              </a:rPr>
              <a:t>and</a:t>
            </a:r>
            <a:r>
              <a:rPr sz="900" spc="-15" dirty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sz="900" dirty="0">
                <a:solidFill>
                  <a:srgbClr val="FFFFFF"/>
                </a:solidFill>
                <a:latin typeface="Calibri"/>
                <a:cs typeface="Calibri"/>
              </a:rPr>
              <a:t>View</a:t>
            </a:r>
            <a:r>
              <a:rPr sz="900" spc="-25" dirty="0">
                <a:solidFill>
                  <a:srgbClr val="FFFFFF"/>
                </a:solidFill>
                <a:latin typeface="Calibri"/>
                <a:cs typeface="Calibri"/>
              </a:rPr>
              <a:t> </a:t>
            </a:r>
            <a:r>
              <a:rPr sz="900" spc="-20" dirty="0">
                <a:solidFill>
                  <a:srgbClr val="FFFFFF"/>
                </a:solidFill>
                <a:latin typeface="Calibri"/>
                <a:cs typeface="Calibri"/>
              </a:rPr>
              <a:t>Next</a:t>
            </a:r>
            <a:endParaRPr sz="900" dirty="0">
              <a:latin typeface="Calibri"/>
              <a:cs typeface="Calibri"/>
            </a:endParaRPr>
          </a:p>
        </p:txBody>
      </p:sp>
      <p:sp>
        <p:nvSpPr>
          <p:cNvPr id="19" name="object 19"/>
          <p:cNvSpPr/>
          <p:nvPr/>
        </p:nvSpPr>
        <p:spPr>
          <a:xfrm>
            <a:off x="3153248" y="4622852"/>
            <a:ext cx="478850" cy="247166"/>
          </a:xfrm>
          <a:custGeom>
            <a:avLst/>
            <a:gdLst/>
            <a:ahLst/>
            <a:cxnLst/>
            <a:rect l="l" t="t" r="r" b="b"/>
            <a:pathLst>
              <a:path w="457200" h="233679">
                <a:moveTo>
                  <a:pt x="450138" y="0"/>
                </a:moveTo>
                <a:lnTo>
                  <a:pt x="7061" y="0"/>
                </a:lnTo>
                <a:lnTo>
                  <a:pt x="0" y="7073"/>
                </a:lnTo>
                <a:lnTo>
                  <a:pt x="0" y="15786"/>
                </a:lnTo>
                <a:lnTo>
                  <a:pt x="0" y="226110"/>
                </a:lnTo>
                <a:lnTo>
                  <a:pt x="7061" y="233171"/>
                </a:lnTo>
                <a:lnTo>
                  <a:pt x="450138" y="233171"/>
                </a:lnTo>
                <a:lnTo>
                  <a:pt x="457200" y="226110"/>
                </a:lnTo>
                <a:lnTo>
                  <a:pt x="457200" y="7073"/>
                </a:lnTo>
                <a:lnTo>
                  <a:pt x="450138" y="0"/>
                </a:lnTo>
                <a:close/>
              </a:path>
            </a:pathLst>
          </a:custGeom>
          <a:solidFill>
            <a:srgbClr val="D2D2D2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0" name="object 20"/>
          <p:cNvSpPr txBox="1"/>
          <p:nvPr/>
        </p:nvSpPr>
        <p:spPr>
          <a:xfrm>
            <a:off x="367735" y="1269608"/>
            <a:ext cx="3983354" cy="430502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8100" marR="151765">
              <a:lnSpc>
                <a:spcPct val="107100"/>
              </a:lnSpc>
              <a:spcBef>
                <a:spcPts val="100"/>
              </a:spcBef>
            </a:pP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This</a:t>
            </a:r>
            <a:r>
              <a:rPr sz="1400" i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section</a:t>
            </a:r>
            <a:r>
              <a:rPr sz="1400" i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400" i="1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where</a:t>
            </a:r>
            <a:r>
              <a:rPr sz="1400" i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i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will</a:t>
            </a:r>
            <a:r>
              <a:rPr sz="1400" i="1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directly</a:t>
            </a:r>
            <a:r>
              <a:rPr sz="1400" i="1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400" i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spc="-25" dirty="0">
                <a:solidFill>
                  <a:srgbClr val="1C1C1C"/>
                </a:solidFill>
                <a:latin typeface="Arial"/>
                <a:cs typeface="Arial"/>
              </a:rPr>
              <a:t>to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i="1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sz="1400" i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from</a:t>
            </a:r>
            <a:r>
              <a:rPr sz="1400" i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i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spc="-10" dirty="0">
                <a:solidFill>
                  <a:srgbClr val="1C1C1C"/>
                </a:solidFill>
                <a:latin typeface="Arial"/>
                <a:cs typeface="Arial"/>
              </a:rPr>
              <a:t>inspector</a:t>
            </a:r>
            <a:r>
              <a:rPr sz="1400" i="1" spc="-10" dirty="0" smtClean="0">
                <a:solidFill>
                  <a:srgbClr val="1C1C1C"/>
                </a:solidFill>
                <a:latin typeface="Arial"/>
                <a:cs typeface="Arial"/>
              </a:rPr>
              <a:t>.</a:t>
            </a:r>
            <a:endParaRPr lang="en-US" sz="1400" i="1" spc="-10" dirty="0" smtClean="0">
              <a:solidFill>
                <a:srgbClr val="1C1C1C"/>
              </a:solidFill>
              <a:latin typeface="Arial"/>
              <a:cs typeface="Arial"/>
            </a:endParaRPr>
          </a:p>
          <a:p>
            <a:pPr marL="38100" marR="151765">
              <a:lnSpc>
                <a:spcPct val="107100"/>
              </a:lnSpc>
              <a:spcBef>
                <a:spcPts val="100"/>
              </a:spcBef>
            </a:pPr>
            <a:endParaRPr sz="1350" dirty="0">
              <a:latin typeface="Arial"/>
              <a:cs typeface="Arial"/>
            </a:endParaRPr>
          </a:p>
          <a:p>
            <a:pPr marL="319405">
              <a:lnSpc>
                <a:spcPct val="100000"/>
              </a:lnSpc>
              <a:spcBef>
                <a:spcPts val="5"/>
              </a:spcBef>
            </a:pP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following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fields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are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350" spc="-40" dirty="0" smtClean="0">
                <a:solidFill>
                  <a:srgbClr val="FF0000"/>
                </a:solidFill>
                <a:latin typeface="Arial"/>
                <a:cs typeface="Arial"/>
              </a:rPr>
              <a:t>*</a:t>
            </a:r>
            <a:r>
              <a:rPr sz="1350" spc="-10" dirty="0" smtClean="0">
                <a:solidFill>
                  <a:srgbClr val="1C1C1C"/>
                </a:solidFill>
                <a:latin typeface="Arial"/>
                <a:cs typeface="Arial"/>
              </a:rPr>
              <a:t>required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:</a:t>
            </a:r>
            <a:endParaRPr sz="135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75"/>
              </a:spcBef>
            </a:pPr>
            <a:endParaRPr sz="1350" dirty="0">
              <a:latin typeface="Arial"/>
              <a:cs typeface="Arial"/>
            </a:endParaRPr>
          </a:p>
          <a:p>
            <a:pPr marL="319405" marR="200660">
              <a:lnSpc>
                <a:spcPct val="107100"/>
              </a:lnSpc>
              <a:spcBef>
                <a:spcPts val="5"/>
              </a:spcBef>
            </a:pP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Describe</a:t>
            </a:r>
            <a:r>
              <a:rPr sz="1350" b="1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b="1" spc="-10" dirty="0">
                <a:solidFill>
                  <a:srgbClr val="1C1C1C"/>
                </a:solidFill>
                <a:latin typeface="Arial"/>
                <a:cs typeface="Arial"/>
              </a:rPr>
              <a:t>Corrective</a:t>
            </a:r>
            <a:r>
              <a:rPr sz="1350" b="1" spc="-8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Action(s)</a:t>
            </a:r>
            <a:r>
              <a:rPr sz="1350" b="1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35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action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taken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35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respond</a:t>
            </a:r>
            <a:r>
              <a:rPr sz="135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35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 smtClean="0">
                <a:solidFill>
                  <a:srgbClr val="1C1C1C"/>
                </a:solidFill>
                <a:latin typeface="Arial"/>
                <a:cs typeface="Arial"/>
              </a:rPr>
              <a:t>finding</a:t>
            </a:r>
            <a:r>
              <a:rPr lang="en-US" sz="1350" spc="-10" dirty="0" smtClean="0">
                <a:solidFill>
                  <a:srgbClr val="1C1C1C"/>
                </a:solidFill>
                <a:latin typeface="Arial"/>
                <a:cs typeface="Arial"/>
              </a:rPr>
              <a:t>. Images of the resolved finding can also be added.</a:t>
            </a:r>
            <a:endParaRPr sz="135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0"/>
              </a:spcBef>
            </a:pPr>
            <a:endParaRPr sz="1350" dirty="0">
              <a:latin typeface="Arial"/>
              <a:cs typeface="Arial"/>
            </a:endParaRPr>
          </a:p>
          <a:p>
            <a:pPr marL="319405" marR="116839">
              <a:lnSpc>
                <a:spcPct val="107100"/>
              </a:lnSpc>
            </a:pP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Response</a:t>
            </a:r>
            <a:r>
              <a:rPr sz="1350" b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Date</a:t>
            </a:r>
            <a:r>
              <a:rPr sz="1350" b="1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when</a:t>
            </a:r>
            <a:r>
              <a:rPr sz="135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corrective</a:t>
            </a:r>
            <a:r>
              <a:rPr sz="135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action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took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 smtClean="0">
                <a:solidFill>
                  <a:srgbClr val="1C1C1C"/>
                </a:solidFill>
                <a:latin typeface="Arial"/>
                <a:cs typeface="Arial"/>
              </a:rPr>
              <a:t>place</a:t>
            </a:r>
            <a:endParaRPr sz="135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75"/>
              </a:spcBef>
            </a:pPr>
            <a:endParaRPr sz="1350" dirty="0">
              <a:latin typeface="Arial"/>
              <a:cs typeface="Arial"/>
            </a:endParaRPr>
          </a:p>
          <a:p>
            <a:pPr marL="320040" marR="243840" indent="-635">
              <a:lnSpc>
                <a:spcPct val="107100"/>
              </a:lnSpc>
              <a:spcBef>
                <a:spcPts val="5"/>
              </a:spcBef>
            </a:pP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Corrected</a:t>
            </a:r>
            <a:r>
              <a:rPr sz="1350" b="1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b="1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350" b="1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–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automatically</a:t>
            </a:r>
            <a:r>
              <a:rPr sz="135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populated</a:t>
            </a:r>
            <a:r>
              <a:rPr sz="135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25" dirty="0">
                <a:solidFill>
                  <a:srgbClr val="1C1C1C"/>
                </a:solidFill>
                <a:latin typeface="Arial"/>
                <a:cs typeface="Arial"/>
              </a:rPr>
              <a:t>by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person</a:t>
            </a:r>
            <a:r>
              <a:rPr sz="135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performing</a:t>
            </a:r>
            <a:r>
              <a:rPr sz="135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corrective</a:t>
            </a:r>
            <a:r>
              <a:rPr sz="135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action</a:t>
            </a:r>
            <a:endParaRPr sz="135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75"/>
              </a:spcBef>
            </a:pPr>
            <a:endParaRPr sz="1350" dirty="0">
              <a:latin typeface="Arial"/>
              <a:cs typeface="Arial"/>
            </a:endParaRPr>
          </a:p>
          <a:p>
            <a:pPr marL="320040" marR="55880">
              <a:lnSpc>
                <a:spcPct val="107100"/>
              </a:lnSpc>
            </a:pP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Once</a:t>
            </a:r>
            <a:r>
              <a:rPr sz="135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form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is</a:t>
            </a:r>
            <a:r>
              <a:rPr sz="135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complete,</a:t>
            </a:r>
            <a:r>
              <a:rPr sz="135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 smtClean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lang="en-US"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350" spc="-30" dirty="0" smtClean="0">
                <a:solidFill>
                  <a:srgbClr val="1C1C1C"/>
                </a:solidFill>
                <a:latin typeface="Arial"/>
                <a:cs typeface="Arial"/>
              </a:rPr>
              <a:t> Save</a:t>
            </a:r>
            <a:r>
              <a:rPr sz="1350" spc="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1350" spc="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 smtClean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350" spc="-2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20" dirty="0">
                <a:solidFill>
                  <a:srgbClr val="1C1C1C"/>
                </a:solidFill>
                <a:latin typeface="Arial"/>
                <a:cs typeface="Arial"/>
              </a:rPr>
              <a:t>send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this</a:t>
            </a:r>
            <a:r>
              <a:rPr sz="135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information</a:t>
            </a:r>
            <a:r>
              <a:rPr sz="135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35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Inspector.</a:t>
            </a:r>
            <a:endParaRPr sz="135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10"/>
              </a:spcBef>
            </a:pPr>
            <a:endParaRPr sz="1350" dirty="0">
              <a:latin typeface="Arial"/>
              <a:cs typeface="Arial"/>
            </a:endParaRPr>
          </a:p>
          <a:p>
            <a:pPr marL="320040">
              <a:lnSpc>
                <a:spcPct val="100000"/>
              </a:lnSpc>
            </a:pP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If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have</a:t>
            </a:r>
            <a:r>
              <a:rPr sz="135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other</a:t>
            </a:r>
            <a:r>
              <a:rPr sz="135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findings</a:t>
            </a:r>
            <a:r>
              <a:rPr sz="135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10" dirty="0">
                <a:solidFill>
                  <a:srgbClr val="1C1C1C"/>
                </a:solidFill>
                <a:latin typeface="Arial"/>
                <a:cs typeface="Arial"/>
              </a:rPr>
              <a:t>answer,</a:t>
            </a:r>
            <a:r>
              <a:rPr sz="135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350" spc="-20" dirty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endParaRPr sz="1350" dirty="0">
              <a:latin typeface="Arial"/>
              <a:cs typeface="Arial"/>
            </a:endParaRPr>
          </a:p>
        </p:txBody>
      </p:sp>
      <p:sp>
        <p:nvSpPr>
          <p:cNvPr id="21" name="object 21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09</a:t>
            </a:r>
            <a:endParaRPr sz="1800">
              <a:latin typeface="Calibri"/>
              <a:cs typeface="Calibri"/>
            </a:endParaRPr>
          </a:p>
        </p:txBody>
      </p:sp>
      <p:pic>
        <p:nvPicPr>
          <p:cNvPr id="22" name="Picture 21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308134" y="2311629"/>
            <a:ext cx="7711338" cy="2920539"/>
          </a:xfrm>
          <a:prstGeom prst="rect">
            <a:avLst/>
          </a:prstGeom>
        </p:spPr>
      </p:pic>
      <p:pic>
        <p:nvPicPr>
          <p:cNvPr id="26" name="object 7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308132" y="4510164"/>
            <a:ext cx="399287" cy="399287"/>
          </a:xfrm>
          <a:prstGeom prst="rect">
            <a:avLst/>
          </a:prstGeom>
        </p:spPr>
      </p:pic>
      <p:sp>
        <p:nvSpPr>
          <p:cNvPr id="27" name="Rectangle 26"/>
          <p:cNvSpPr/>
          <p:nvPr/>
        </p:nvSpPr>
        <p:spPr>
          <a:xfrm>
            <a:off x="4267027" y="4912980"/>
            <a:ext cx="481499" cy="31565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/>
          <p:cNvSpPr/>
          <p:nvPr/>
        </p:nvSpPr>
        <p:spPr>
          <a:xfrm>
            <a:off x="5286755" y="4916509"/>
            <a:ext cx="1103375" cy="31565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616234" y="3794757"/>
            <a:ext cx="1585166" cy="385581"/>
          </a:xfrm>
          <a:prstGeom prst="rect">
            <a:avLst/>
          </a:prstGeom>
        </p:spPr>
      </p:pic>
      <p:sp>
        <p:nvSpPr>
          <p:cNvPr id="31" name="Rectangle 30"/>
          <p:cNvSpPr/>
          <p:nvPr/>
        </p:nvSpPr>
        <p:spPr>
          <a:xfrm>
            <a:off x="9674577" y="3829717"/>
            <a:ext cx="1468477" cy="31565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Rectangle 31"/>
          <p:cNvSpPr/>
          <p:nvPr/>
        </p:nvSpPr>
        <p:spPr>
          <a:xfrm>
            <a:off x="4392196" y="2702368"/>
            <a:ext cx="7162931" cy="749441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" name="Elbow Connector 35"/>
          <p:cNvCxnSpPr/>
          <p:nvPr/>
        </p:nvCxnSpPr>
        <p:spPr>
          <a:xfrm rot="10800000">
            <a:off x="11375731" y="3086387"/>
            <a:ext cx="509020" cy="409019"/>
          </a:xfrm>
          <a:prstGeom prst="bentConnector3">
            <a:avLst>
              <a:gd name="adj1" fmla="val 2581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Elbow Connector 42"/>
          <p:cNvCxnSpPr>
            <a:endCxn id="10" idx="3"/>
          </p:cNvCxnSpPr>
          <p:nvPr/>
        </p:nvCxnSpPr>
        <p:spPr>
          <a:xfrm rot="10800000" flipV="1">
            <a:off x="11201400" y="3713162"/>
            <a:ext cx="670790" cy="274386"/>
          </a:xfrm>
          <a:prstGeom prst="bentConnector3">
            <a:avLst>
              <a:gd name="adj1" fmla="val 1592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0" name="object 9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11561256" y="3430266"/>
            <a:ext cx="400811" cy="375311"/>
          </a:xfrm>
          <a:prstGeom prst="rect">
            <a:avLst/>
          </a:prstGeom>
        </p:spPr>
      </p:pic>
      <p:sp>
        <p:nvSpPr>
          <p:cNvPr id="55" name="Rectangle 54"/>
          <p:cNvSpPr/>
          <p:nvPr/>
        </p:nvSpPr>
        <p:spPr>
          <a:xfrm>
            <a:off x="4392196" y="3489918"/>
            <a:ext cx="2282466" cy="31565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Rectangle 55"/>
          <p:cNvSpPr/>
          <p:nvPr/>
        </p:nvSpPr>
        <p:spPr>
          <a:xfrm>
            <a:off x="4392195" y="3840737"/>
            <a:ext cx="3927189" cy="315659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5" name="object 6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8319385" y="3771898"/>
            <a:ext cx="399287" cy="400811"/>
          </a:xfrm>
          <a:prstGeom prst="rect">
            <a:avLst/>
          </a:prstGeom>
        </p:spPr>
      </p:pic>
      <p:pic>
        <p:nvPicPr>
          <p:cNvPr id="24" name="object 5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6685215" y="3447341"/>
            <a:ext cx="399287" cy="400811"/>
          </a:xfrm>
          <a:prstGeom prst="rect">
            <a:avLst/>
          </a:prstGeom>
        </p:spPr>
      </p:pic>
      <p:pic>
        <p:nvPicPr>
          <p:cNvPr id="28" name="object 8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638800" y="4534656"/>
            <a:ext cx="399287" cy="40081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880870">
              <a:lnSpc>
                <a:spcPct val="100000"/>
              </a:lnSpc>
              <a:spcBef>
                <a:spcPts val="95"/>
              </a:spcBef>
            </a:pPr>
            <a:r>
              <a:rPr dirty="0"/>
              <a:t>Viewing</a:t>
            </a:r>
            <a:r>
              <a:rPr spc="-175" dirty="0"/>
              <a:t> </a:t>
            </a:r>
            <a:r>
              <a:rPr dirty="0"/>
              <a:t>Inspection</a:t>
            </a:r>
            <a:r>
              <a:rPr spc="-175" dirty="0"/>
              <a:t> </a:t>
            </a:r>
            <a:r>
              <a:rPr spc="-10" dirty="0"/>
              <a:t>History</a:t>
            </a:r>
          </a:p>
        </p:txBody>
      </p:sp>
      <p:sp>
        <p:nvSpPr>
          <p:cNvPr id="13" name="object 13"/>
          <p:cNvSpPr txBox="1"/>
          <p:nvPr/>
        </p:nvSpPr>
        <p:spPr>
          <a:xfrm>
            <a:off x="569468" y="1761908"/>
            <a:ext cx="2735580" cy="3731790"/>
          </a:xfrm>
          <a:prstGeom prst="rect">
            <a:avLst/>
          </a:prstGeom>
        </p:spPr>
        <p:txBody>
          <a:bodyPr vert="horz" wrap="square" lIns="0" tIns="27939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219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b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section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,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select</a:t>
            </a:r>
            <a:endParaRPr sz="14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b="1" spc="-9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History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0"/>
              </a:spcBef>
            </a:pPr>
            <a:endParaRPr sz="1400" dirty="0">
              <a:latin typeface="Arial"/>
              <a:cs typeface="Arial"/>
            </a:endParaRPr>
          </a:p>
          <a:p>
            <a:pPr marL="12700" marR="192405">
              <a:lnSpc>
                <a:spcPct val="106800"/>
              </a:lnSpc>
              <a:spcBef>
                <a:spcPts val="5"/>
              </a:spcBef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History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Page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will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open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by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default,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all</a:t>
            </a:r>
            <a:r>
              <a:rPr sz="1400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active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spc="-5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will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displayed.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90"/>
              </a:spcBef>
            </a:pPr>
            <a:endParaRPr sz="1400" dirty="0">
              <a:latin typeface="Arial"/>
              <a:cs typeface="Arial"/>
            </a:endParaRPr>
          </a:p>
          <a:p>
            <a:pPr marL="12700" marR="60325">
              <a:lnSpc>
                <a:spcPct val="10710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If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you</a:t>
            </a:r>
            <a:r>
              <a:rPr sz="1400" spc="-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would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like</a:t>
            </a:r>
            <a:r>
              <a:rPr sz="1400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display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previous</a:t>
            </a:r>
            <a:r>
              <a:rPr sz="1400" spc="-4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inspections,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sz="1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the </a:t>
            </a:r>
            <a:r>
              <a:rPr sz="1400" spc="-20" dirty="0">
                <a:solidFill>
                  <a:srgbClr val="1C1C1C"/>
                </a:solidFill>
                <a:latin typeface="Arial"/>
                <a:cs typeface="Arial"/>
              </a:rPr>
              <a:t>View</a:t>
            </a:r>
            <a:r>
              <a:rPr sz="1400" spc="-8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Archived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Inspections</a:t>
            </a:r>
            <a:r>
              <a:rPr sz="1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button.</a:t>
            </a:r>
            <a:endParaRPr sz="14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80"/>
              </a:spcBef>
            </a:pPr>
            <a:endParaRPr sz="1400" dirty="0">
              <a:latin typeface="Arial"/>
              <a:cs typeface="Arial"/>
            </a:endParaRPr>
          </a:p>
          <a:p>
            <a:pPr marL="12700" marR="31750">
              <a:lnSpc>
                <a:spcPct val="107100"/>
              </a:lnSpc>
            </a:pP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i="1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report</a:t>
            </a:r>
            <a:r>
              <a:rPr sz="1400" i="1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(PDF)</a:t>
            </a:r>
            <a:r>
              <a:rPr sz="1400" i="1" spc="-1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can</a:t>
            </a:r>
            <a:r>
              <a:rPr sz="1400" i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be</a:t>
            </a:r>
            <a:r>
              <a:rPr sz="1400" i="1" spc="-3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spc="-10" dirty="0">
                <a:solidFill>
                  <a:srgbClr val="1C1C1C"/>
                </a:solidFill>
                <a:latin typeface="Arial"/>
                <a:cs typeface="Arial"/>
              </a:rPr>
              <a:t>generated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to</a:t>
            </a:r>
            <a:r>
              <a:rPr sz="1400" i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display</a:t>
            </a:r>
            <a:r>
              <a:rPr sz="1400" i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an</a:t>
            </a:r>
            <a:r>
              <a:rPr sz="1400" i="1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dirty="0">
                <a:solidFill>
                  <a:srgbClr val="1C1C1C"/>
                </a:solidFill>
                <a:latin typeface="Arial"/>
                <a:cs typeface="Arial"/>
              </a:rPr>
              <a:t>inspection’s</a:t>
            </a:r>
            <a:r>
              <a:rPr sz="1400" i="1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i="1" spc="-10" dirty="0">
                <a:solidFill>
                  <a:srgbClr val="1C1C1C"/>
                </a:solidFill>
                <a:latin typeface="Arial"/>
                <a:cs typeface="Arial"/>
              </a:rPr>
              <a:t>findings.</a:t>
            </a:r>
            <a:endParaRPr sz="1400" dirty="0">
              <a:latin typeface="Arial"/>
              <a:cs typeface="Arial"/>
            </a:endParaRPr>
          </a:p>
          <a:p>
            <a:pPr marL="12700" marR="378460">
              <a:lnSpc>
                <a:spcPts val="3600"/>
              </a:lnSpc>
              <a:spcBef>
                <a:spcPts val="425"/>
              </a:spcBef>
            </a:pPr>
            <a:r>
              <a:rPr sz="1400" dirty="0" smtClean="0">
                <a:solidFill>
                  <a:srgbClr val="1C1C1C"/>
                </a:solidFill>
                <a:latin typeface="Arial"/>
                <a:cs typeface="Arial"/>
              </a:rPr>
              <a:t>Click</a:t>
            </a:r>
            <a:r>
              <a:rPr sz="1400" spc="-3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dirty="0">
                <a:solidFill>
                  <a:srgbClr val="1C1C1C"/>
                </a:solidFill>
                <a:latin typeface="Arial"/>
                <a:cs typeface="Arial"/>
              </a:rPr>
              <a:t>Inspection</a:t>
            </a:r>
            <a:r>
              <a:rPr sz="1400" b="1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b="1" spc="-10" dirty="0">
                <a:solidFill>
                  <a:srgbClr val="1C1C1C"/>
                </a:solidFill>
                <a:latin typeface="Arial"/>
                <a:cs typeface="Arial"/>
              </a:rPr>
              <a:t>Reports</a:t>
            </a:r>
            <a:endParaRPr sz="1400" dirty="0">
              <a:latin typeface="Arial"/>
              <a:cs typeface="Arial"/>
            </a:endParaRPr>
          </a:p>
          <a:p>
            <a:pPr marL="12700">
              <a:lnSpc>
                <a:spcPts val="1360"/>
              </a:lnSpc>
            </a:pP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dropdown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and</a:t>
            </a:r>
            <a:r>
              <a:rPr sz="1400" spc="-3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select</a:t>
            </a:r>
            <a:r>
              <a:rPr sz="1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dirty="0">
                <a:solidFill>
                  <a:srgbClr val="1C1C1C"/>
                </a:solidFill>
                <a:latin typeface="Arial"/>
                <a:cs typeface="Arial"/>
              </a:rPr>
              <a:t>a</a:t>
            </a:r>
            <a:r>
              <a:rPr sz="1400" spc="-2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1400" spc="-10" dirty="0">
                <a:solidFill>
                  <a:srgbClr val="1C1C1C"/>
                </a:solidFill>
                <a:latin typeface="Arial"/>
                <a:cs typeface="Arial"/>
              </a:rPr>
              <a:t>report.</a:t>
            </a:r>
            <a:endParaRPr sz="1400" dirty="0">
              <a:latin typeface="Arial"/>
              <a:cs typeface="Arial"/>
            </a:endParaRPr>
          </a:p>
        </p:txBody>
      </p:sp>
      <p:pic>
        <p:nvPicPr>
          <p:cNvPr id="14" name="object 14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91439" y="1812035"/>
            <a:ext cx="399287" cy="400811"/>
          </a:xfrm>
          <a:prstGeom prst="rect">
            <a:avLst/>
          </a:prstGeom>
        </p:spPr>
      </p:pic>
      <p:pic>
        <p:nvPicPr>
          <p:cNvPr id="15" name="object 15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1439" y="2503932"/>
            <a:ext cx="399287" cy="399287"/>
          </a:xfrm>
          <a:prstGeom prst="rect">
            <a:avLst/>
          </a:prstGeom>
        </p:spPr>
      </p:pic>
      <p:pic>
        <p:nvPicPr>
          <p:cNvPr id="16" name="object 16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91439" y="3413759"/>
            <a:ext cx="399287" cy="400811"/>
          </a:xfrm>
          <a:prstGeom prst="rect">
            <a:avLst/>
          </a:prstGeom>
        </p:spPr>
      </p:pic>
      <p:pic>
        <p:nvPicPr>
          <p:cNvPr id="17" name="object 17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114220" y="5029200"/>
            <a:ext cx="399287" cy="400811"/>
          </a:xfrm>
          <a:prstGeom prst="rect">
            <a:avLst/>
          </a:prstGeom>
        </p:spPr>
      </p:pic>
      <p:sp>
        <p:nvSpPr>
          <p:cNvPr id="24" name="object 24"/>
          <p:cNvSpPr txBox="1"/>
          <p:nvPr/>
        </p:nvSpPr>
        <p:spPr>
          <a:xfrm>
            <a:off x="11761662" y="6563597"/>
            <a:ext cx="257810" cy="25400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2700">
              <a:lnSpc>
                <a:spcPts val="1810"/>
              </a:lnSpc>
            </a:pPr>
            <a:r>
              <a:rPr sz="1800" spc="-25" dirty="0">
                <a:solidFill>
                  <a:srgbClr val="1C1C1C"/>
                </a:solidFill>
                <a:latin typeface="Calibri"/>
                <a:cs typeface="Calibri"/>
              </a:rPr>
              <a:t>10</a:t>
            </a:r>
            <a:endParaRPr sz="1800">
              <a:latin typeface="Calibri"/>
              <a:cs typeface="Calibri"/>
            </a:endParaRPr>
          </a:p>
        </p:txBody>
      </p:sp>
      <p:grpSp>
        <p:nvGrpSpPr>
          <p:cNvPr id="29" name="Group 28"/>
          <p:cNvGrpSpPr/>
          <p:nvPr/>
        </p:nvGrpSpPr>
        <p:grpSpPr>
          <a:xfrm>
            <a:off x="3768021" y="2775574"/>
            <a:ext cx="8220075" cy="3614775"/>
            <a:chOff x="3799397" y="2438400"/>
            <a:chExt cx="8220075" cy="3614775"/>
          </a:xfrm>
        </p:grpSpPr>
        <p:pic>
          <p:nvPicPr>
            <p:cNvPr id="26" name="Picture 25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3799397" y="2438400"/>
              <a:ext cx="8220075" cy="3614775"/>
            </a:xfrm>
            <a:prstGeom prst="rect">
              <a:avLst/>
            </a:prstGeom>
          </p:spPr>
        </p:pic>
        <p:pic>
          <p:nvPicPr>
            <p:cNvPr id="28" name="Picture 27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3942646" y="2535308"/>
              <a:ext cx="1108860" cy="225756"/>
            </a:xfrm>
            <a:prstGeom prst="rect">
              <a:avLst/>
            </a:prstGeom>
          </p:spPr>
        </p:pic>
      </p:grpSp>
      <p:pic>
        <p:nvPicPr>
          <p:cNvPr id="31" name="object 16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3489105" y="2779813"/>
            <a:ext cx="399287" cy="400811"/>
          </a:xfrm>
          <a:prstGeom prst="rect">
            <a:avLst/>
          </a:prstGeom>
        </p:spPr>
      </p:pic>
      <p:sp>
        <p:nvSpPr>
          <p:cNvPr id="32" name="Rectangle 31"/>
          <p:cNvSpPr/>
          <p:nvPr/>
        </p:nvSpPr>
        <p:spPr>
          <a:xfrm>
            <a:off x="3911270" y="2862200"/>
            <a:ext cx="1114787" cy="236038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4" name="Picture 33"/>
          <p:cNvPicPr>
            <a:picLocks noChangeAspect="1"/>
          </p:cNvPicPr>
          <p:nvPr/>
        </p:nvPicPr>
        <p:blipFill rotWithShape="1">
          <a:blip r:embed="rId8"/>
          <a:srcRect l="5000" t="5140" b="9015"/>
          <a:stretch/>
        </p:blipFill>
        <p:spPr>
          <a:xfrm>
            <a:off x="3911529" y="1083937"/>
            <a:ext cx="2241990" cy="1230569"/>
          </a:xfrm>
          <a:prstGeom prst="rect">
            <a:avLst/>
          </a:prstGeom>
        </p:spPr>
      </p:pic>
      <p:sp>
        <p:nvSpPr>
          <p:cNvPr id="35" name="Rectangle 34"/>
          <p:cNvSpPr/>
          <p:nvPr/>
        </p:nvSpPr>
        <p:spPr>
          <a:xfrm>
            <a:off x="4059867" y="2012440"/>
            <a:ext cx="1018262" cy="151346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6" name="object 14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3586411" y="1889972"/>
            <a:ext cx="399287" cy="400811"/>
          </a:xfrm>
          <a:prstGeom prst="rect">
            <a:avLst/>
          </a:prstGeom>
        </p:spPr>
      </p:pic>
      <p:sp>
        <p:nvSpPr>
          <p:cNvPr id="37" name="Rectangle 36"/>
          <p:cNvSpPr/>
          <p:nvPr/>
        </p:nvSpPr>
        <p:spPr>
          <a:xfrm>
            <a:off x="7543800" y="2872482"/>
            <a:ext cx="963276" cy="225756"/>
          </a:xfrm>
          <a:prstGeom prst="rect">
            <a:avLst/>
          </a:prstGeom>
          <a:noFill/>
          <a:ln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8" name="object 17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8471051" y="2779812"/>
            <a:ext cx="399287" cy="400811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/>
        </p:nvPicPr>
        <p:blipFill rotWithShape="1">
          <a:blip r:embed="rId9"/>
          <a:srcRect t="-11586" r="27600" b="-1"/>
          <a:stretch/>
        </p:blipFill>
        <p:spPr>
          <a:xfrm>
            <a:off x="3768021" y="2362200"/>
            <a:ext cx="8220075" cy="439117"/>
          </a:xfrm>
          <a:prstGeom prst="rect">
            <a:avLst/>
          </a:prstGeom>
        </p:spPr>
      </p:pic>
      <p:pic>
        <p:nvPicPr>
          <p:cNvPr id="30" name="object 15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6400800" y="2369244"/>
            <a:ext cx="399287" cy="39928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4803647"/>
            <a:ext cx="12192000" cy="2054860"/>
          </a:xfrm>
          <a:custGeom>
            <a:avLst/>
            <a:gdLst/>
            <a:ahLst/>
            <a:cxnLst/>
            <a:rect l="l" t="t" r="r" b="b"/>
            <a:pathLst>
              <a:path w="12192000" h="2054859">
                <a:moveTo>
                  <a:pt x="0" y="2054352"/>
                </a:moveTo>
                <a:lnTo>
                  <a:pt x="12192000" y="2054352"/>
                </a:lnTo>
                <a:lnTo>
                  <a:pt x="12192000" y="0"/>
                </a:lnTo>
                <a:lnTo>
                  <a:pt x="0" y="0"/>
                </a:lnTo>
                <a:lnTo>
                  <a:pt x="0" y="2054352"/>
                </a:lnTo>
                <a:close/>
              </a:path>
            </a:pathLst>
          </a:custGeom>
          <a:solidFill>
            <a:srgbClr val="F5F3EE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0" y="3172967"/>
            <a:ext cx="12192000" cy="512445"/>
          </a:xfrm>
          <a:custGeom>
            <a:avLst/>
            <a:gdLst/>
            <a:ahLst/>
            <a:cxnLst/>
            <a:rect l="l" t="t" r="r" b="b"/>
            <a:pathLst>
              <a:path w="12192000" h="512445">
                <a:moveTo>
                  <a:pt x="0" y="512064"/>
                </a:moveTo>
                <a:lnTo>
                  <a:pt x="12192000" y="512064"/>
                </a:lnTo>
                <a:lnTo>
                  <a:pt x="12192000" y="0"/>
                </a:lnTo>
                <a:lnTo>
                  <a:pt x="0" y="0"/>
                </a:lnTo>
                <a:lnTo>
                  <a:pt x="0" y="512064"/>
                </a:lnTo>
                <a:close/>
              </a:path>
            </a:pathLst>
          </a:custGeom>
          <a:solidFill>
            <a:srgbClr val="F5F3EE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4" name="object 4"/>
          <p:cNvGrpSpPr/>
          <p:nvPr/>
        </p:nvGrpSpPr>
        <p:grpSpPr>
          <a:xfrm>
            <a:off x="0" y="0"/>
            <a:ext cx="12192000" cy="310141"/>
            <a:chOff x="0" y="0"/>
            <a:chExt cx="12192000" cy="3173095"/>
          </a:xfrm>
        </p:grpSpPr>
        <p:sp>
          <p:nvSpPr>
            <p:cNvPr id="5" name="object 5"/>
            <p:cNvSpPr/>
            <p:nvPr/>
          </p:nvSpPr>
          <p:spPr>
            <a:xfrm>
              <a:off x="0" y="0"/>
              <a:ext cx="12192000" cy="2054860"/>
            </a:xfrm>
            <a:custGeom>
              <a:avLst/>
              <a:gdLst/>
              <a:ahLst/>
              <a:cxnLst/>
              <a:rect l="l" t="t" r="r" b="b"/>
              <a:pathLst>
                <a:path w="12192000" h="2054860">
                  <a:moveTo>
                    <a:pt x="0" y="2054352"/>
                  </a:moveTo>
                  <a:lnTo>
                    <a:pt x="12192000" y="2054352"/>
                  </a:lnTo>
                  <a:lnTo>
                    <a:pt x="12192000" y="0"/>
                  </a:lnTo>
                  <a:lnTo>
                    <a:pt x="0" y="0"/>
                  </a:lnTo>
                  <a:lnTo>
                    <a:pt x="0" y="2054352"/>
                  </a:lnTo>
                  <a:close/>
                </a:path>
              </a:pathLst>
            </a:custGeom>
            <a:solidFill>
              <a:srgbClr val="F5F3EE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0" y="2054351"/>
              <a:ext cx="12192000" cy="1118870"/>
            </a:xfrm>
            <a:custGeom>
              <a:avLst/>
              <a:gdLst/>
              <a:ahLst/>
              <a:cxnLst/>
              <a:rect l="l" t="t" r="r" b="b"/>
              <a:pathLst>
                <a:path w="12192000" h="1118870">
                  <a:moveTo>
                    <a:pt x="12192000" y="0"/>
                  </a:moveTo>
                  <a:lnTo>
                    <a:pt x="0" y="0"/>
                  </a:lnTo>
                  <a:lnTo>
                    <a:pt x="0" y="1118615"/>
                  </a:lnTo>
                  <a:lnTo>
                    <a:pt x="12192000" y="1118615"/>
                  </a:lnTo>
                  <a:lnTo>
                    <a:pt x="12192000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7" name="object 7"/>
          <p:cNvSpPr/>
          <p:nvPr/>
        </p:nvSpPr>
        <p:spPr>
          <a:xfrm>
            <a:off x="-256" y="3940150"/>
            <a:ext cx="12192000" cy="1118870"/>
          </a:xfrm>
          <a:custGeom>
            <a:avLst/>
            <a:gdLst/>
            <a:ahLst/>
            <a:cxnLst/>
            <a:rect l="l" t="t" r="r" b="b"/>
            <a:pathLst>
              <a:path w="12192000" h="1118870">
                <a:moveTo>
                  <a:pt x="12192000" y="0"/>
                </a:moveTo>
                <a:lnTo>
                  <a:pt x="0" y="0"/>
                </a:lnTo>
                <a:lnTo>
                  <a:pt x="0" y="1118615"/>
                </a:lnTo>
                <a:lnTo>
                  <a:pt x="12192000" y="1118615"/>
                </a:lnTo>
                <a:lnTo>
                  <a:pt x="12192000" y="0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 txBox="1"/>
          <p:nvPr/>
        </p:nvSpPr>
        <p:spPr>
          <a:xfrm>
            <a:off x="718044" y="2004561"/>
            <a:ext cx="10047861" cy="2831288"/>
          </a:xfrm>
          <a:prstGeom prst="rect">
            <a:avLst/>
          </a:prstGeom>
        </p:spPr>
        <p:txBody>
          <a:bodyPr vert="horz" wrap="square" lIns="0" tIns="139065" rIns="0" bIns="0" rtlCol="0">
            <a:spAutoFit/>
          </a:bodyPr>
          <a:lstStyle/>
          <a:p>
            <a:pPr marL="337185" algn="ctr">
              <a:lnSpc>
                <a:spcPct val="100000"/>
              </a:lnSpc>
              <a:spcBef>
                <a:spcPts val="1095"/>
              </a:spcBef>
            </a:pP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Find</a:t>
            </a:r>
            <a:r>
              <a:rPr sz="2400" spc="-8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additional</a:t>
            </a:r>
            <a:r>
              <a:rPr sz="2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 smtClean="0">
                <a:solidFill>
                  <a:srgbClr val="1C1C1C"/>
                </a:solidFill>
                <a:latin typeface="Arial"/>
                <a:cs typeface="Arial"/>
              </a:rPr>
              <a:t>EH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</a:rPr>
              <a:t>&amp;</a:t>
            </a:r>
            <a:r>
              <a:rPr sz="2400" dirty="0" smtClean="0">
                <a:solidFill>
                  <a:srgbClr val="1C1C1C"/>
                </a:solidFill>
                <a:latin typeface="Arial"/>
                <a:cs typeface="Arial"/>
              </a:rPr>
              <a:t>S</a:t>
            </a:r>
            <a:r>
              <a:rPr lang="en-US" sz="2400" spc="-1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2400" spc="-165" dirty="0" smtClean="0">
                <a:solidFill>
                  <a:srgbClr val="1C1C1C"/>
                </a:solidFill>
                <a:latin typeface="Arial"/>
                <a:cs typeface="Arial"/>
              </a:rPr>
              <a:t>information at</a:t>
            </a:r>
            <a:endParaRPr lang="en-US" sz="2400" spc="-165" dirty="0">
              <a:solidFill>
                <a:srgbClr val="1C1C1C"/>
              </a:solidFill>
              <a:latin typeface="Arial"/>
              <a:cs typeface="Arial"/>
            </a:endParaRPr>
          </a:p>
          <a:p>
            <a:pPr marL="337185" algn="ctr">
              <a:lnSpc>
                <a:spcPct val="100000"/>
              </a:lnSpc>
              <a:spcBef>
                <a:spcPts val="1095"/>
              </a:spcBef>
            </a:pPr>
            <a:r>
              <a:rPr lang="en-US" sz="2400" u="sng" dirty="0">
                <a:hlinkClick r:id="rId3"/>
              </a:rPr>
              <a:t>https://</a:t>
            </a:r>
            <a:r>
              <a:rPr lang="en-US" sz="2400" u="sng" dirty="0" smtClean="0">
                <a:hlinkClick r:id="rId3"/>
              </a:rPr>
              <a:t>www.uc.edu/about/admin-finance/ehs.html</a:t>
            </a:r>
            <a:endParaRPr lang="en-US" sz="2400" u="sng" dirty="0"/>
          </a:p>
          <a:p>
            <a:pPr marL="337185" algn="ctr">
              <a:lnSpc>
                <a:spcPct val="100000"/>
              </a:lnSpc>
              <a:spcBef>
                <a:spcPts val="1095"/>
              </a:spcBef>
            </a:pPr>
            <a:endParaRPr lang="en-US" sz="2400" u="sng" dirty="0" smtClean="0">
              <a:latin typeface="Arial"/>
              <a:cs typeface="Arial"/>
            </a:endParaRPr>
          </a:p>
          <a:p>
            <a:pPr marL="337185" algn="ctr">
              <a:lnSpc>
                <a:spcPct val="100000"/>
              </a:lnSpc>
              <a:spcBef>
                <a:spcPts val="1095"/>
              </a:spcBef>
            </a:pPr>
            <a:endParaRPr sz="2400" dirty="0">
              <a:latin typeface="Arial"/>
              <a:cs typeface="Arial"/>
            </a:endParaRPr>
          </a:p>
          <a:p>
            <a:pPr marL="2188845" marR="5080" indent="-2176780" algn="ctr">
              <a:lnSpc>
                <a:spcPct val="106700"/>
              </a:lnSpc>
            </a:pP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With</a:t>
            </a:r>
            <a:r>
              <a:rPr sz="2400" spc="-10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any</a:t>
            </a:r>
            <a:r>
              <a:rPr sz="2400" spc="-6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questions,</a:t>
            </a:r>
            <a:r>
              <a:rPr sz="2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concerns</a:t>
            </a:r>
            <a:r>
              <a:rPr sz="2400" spc="-5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or</a:t>
            </a:r>
            <a:r>
              <a:rPr sz="2400" spc="-7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suggestions,</a:t>
            </a:r>
            <a:r>
              <a:rPr sz="2400" spc="-4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contact</a:t>
            </a:r>
            <a:r>
              <a:rPr sz="2400" spc="-70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sz="2400" dirty="0">
                <a:solidFill>
                  <a:srgbClr val="1C1C1C"/>
                </a:solidFill>
                <a:latin typeface="Arial"/>
                <a:cs typeface="Arial"/>
              </a:rPr>
              <a:t>the</a:t>
            </a:r>
            <a:r>
              <a:rPr sz="2400" spc="-65" dirty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endParaRPr lang="en-US" sz="2400" spc="-65" dirty="0" smtClean="0">
              <a:solidFill>
                <a:srgbClr val="1C1C1C"/>
              </a:solidFill>
              <a:latin typeface="Arial"/>
              <a:cs typeface="Arial"/>
            </a:endParaRPr>
          </a:p>
          <a:p>
            <a:pPr marL="2188845" marR="5080" indent="-2176780" algn="ctr">
              <a:lnSpc>
                <a:spcPct val="106700"/>
              </a:lnSpc>
            </a:pPr>
            <a:r>
              <a:rPr sz="2400" spc="-10" dirty="0" smtClean="0">
                <a:solidFill>
                  <a:srgbClr val="1C1C1C"/>
                </a:solidFill>
                <a:latin typeface="Arial"/>
                <a:cs typeface="Arial"/>
              </a:rPr>
              <a:t>EH</a:t>
            </a:r>
            <a:r>
              <a:rPr lang="en-US" sz="2400" spc="-10" dirty="0" smtClean="0">
                <a:solidFill>
                  <a:srgbClr val="1C1C1C"/>
                </a:solidFill>
                <a:latin typeface="Arial"/>
                <a:cs typeface="Arial"/>
              </a:rPr>
              <a:t>&amp;</a:t>
            </a:r>
            <a:r>
              <a:rPr sz="2400" spc="-10" dirty="0" smtClean="0">
                <a:solidFill>
                  <a:srgbClr val="1C1C1C"/>
                </a:solidFill>
                <a:latin typeface="Arial"/>
                <a:cs typeface="Arial"/>
              </a:rPr>
              <a:t>S</a:t>
            </a:r>
            <a:r>
              <a:rPr sz="2400" spc="-155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2400" spc="-155" dirty="0" smtClean="0">
                <a:solidFill>
                  <a:srgbClr val="1C1C1C"/>
                </a:solidFill>
                <a:latin typeface="Arial"/>
                <a:cs typeface="Arial"/>
              </a:rPr>
              <a:t>Audit team </a:t>
            </a:r>
            <a:r>
              <a:rPr sz="2400" dirty="0" smtClean="0">
                <a:solidFill>
                  <a:srgbClr val="1C1C1C"/>
                </a:solidFill>
                <a:latin typeface="Arial"/>
                <a:cs typeface="Arial"/>
              </a:rPr>
              <a:t>-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  <a:hlinkClick r:id="rId4"/>
              </a:rPr>
              <a:t>Michael </a:t>
            </a:r>
            <a:r>
              <a:rPr lang="en-US" sz="2400" dirty="0" err="1" smtClean="0">
                <a:solidFill>
                  <a:srgbClr val="1C1C1C"/>
                </a:solidFill>
                <a:latin typeface="Arial"/>
                <a:cs typeface="Arial"/>
                <a:hlinkClick r:id="rId4"/>
              </a:rPr>
              <a:t>Doust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</a:rPr>
              <a:t> or 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  <a:hlinkClick r:id="rId5"/>
              </a:rPr>
              <a:t>Shelby Joslin</a:t>
            </a:r>
            <a:r>
              <a:rPr lang="en-US" sz="2400" dirty="0" smtClean="0">
                <a:solidFill>
                  <a:srgbClr val="1C1C1C"/>
                </a:solidFill>
                <a:latin typeface="Arial"/>
                <a:cs typeface="Arial"/>
              </a:rPr>
              <a:t> </a:t>
            </a:r>
            <a:endParaRPr sz="2400" dirty="0">
              <a:latin typeface="Arial"/>
              <a:cs typeface="Arial"/>
            </a:endParaRPr>
          </a:p>
        </p:txBody>
      </p:sp>
      <p:sp>
        <p:nvSpPr>
          <p:cNvPr id="9" name="object 9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90185" rIns="0" bIns="0" rtlCol="0">
            <a:spAutoFit/>
          </a:bodyPr>
          <a:lstStyle/>
          <a:p>
            <a:pPr marL="1720850">
              <a:lnSpc>
                <a:spcPct val="100000"/>
              </a:lnSpc>
              <a:spcBef>
                <a:spcPts val="95"/>
              </a:spcBef>
            </a:pPr>
            <a:r>
              <a:rPr dirty="0" smtClean="0"/>
              <a:t>EHS</a:t>
            </a:r>
            <a:r>
              <a:rPr lang="en-US" dirty="0"/>
              <a:t>A</a:t>
            </a:r>
            <a:r>
              <a:rPr spc="-270" dirty="0" smtClean="0"/>
              <a:t> </a:t>
            </a:r>
            <a:r>
              <a:rPr lang="en-US" dirty="0" smtClean="0"/>
              <a:t>System</a:t>
            </a:r>
            <a:r>
              <a:rPr spc="-85" dirty="0" smtClean="0"/>
              <a:t> </a:t>
            </a:r>
            <a:r>
              <a:rPr dirty="0"/>
              <a:t>–</a:t>
            </a:r>
            <a:r>
              <a:rPr spc="-270" dirty="0"/>
              <a:t> </a:t>
            </a:r>
            <a:r>
              <a:rPr dirty="0"/>
              <a:t>Additional</a:t>
            </a:r>
            <a:r>
              <a:rPr spc="-50" dirty="0"/>
              <a:t> </a:t>
            </a:r>
            <a:r>
              <a:rPr spc="-20" dirty="0"/>
              <a:t>Info</a:t>
            </a:r>
          </a:p>
        </p:txBody>
      </p:sp>
      <p:sp>
        <p:nvSpPr>
          <p:cNvPr id="11" name="object 11"/>
          <p:cNvSpPr/>
          <p:nvPr/>
        </p:nvSpPr>
        <p:spPr>
          <a:xfrm>
            <a:off x="10189467" y="0"/>
            <a:ext cx="2002789" cy="6858000"/>
          </a:xfrm>
          <a:custGeom>
            <a:avLst/>
            <a:gdLst/>
            <a:ahLst/>
            <a:cxnLst/>
            <a:rect l="l" t="t" r="r" b="b"/>
            <a:pathLst>
              <a:path w="2002790" h="6858000">
                <a:moveTo>
                  <a:pt x="2002535" y="0"/>
                </a:moveTo>
                <a:lnTo>
                  <a:pt x="0" y="6858000"/>
                </a:lnTo>
                <a:lnTo>
                  <a:pt x="2002535" y="6858000"/>
                </a:lnTo>
                <a:lnTo>
                  <a:pt x="2002535" y="0"/>
                </a:lnTo>
                <a:close/>
              </a:path>
            </a:pathLst>
          </a:custGeom>
          <a:solidFill>
            <a:srgbClr val="E71A37"/>
          </a:solidFill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3074" name="Picture 2" descr="Cincinnati Bearcats Logo and symbol, meaning, history, PN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91470" y="4400741"/>
            <a:ext cx="3574965" cy="20109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Parallelogram 12"/>
          <p:cNvSpPr/>
          <p:nvPr/>
        </p:nvSpPr>
        <p:spPr>
          <a:xfrm>
            <a:off x="10951304" y="6175548"/>
            <a:ext cx="609600" cy="217741"/>
          </a:xfrm>
          <a:prstGeom prst="parallelogram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43180</TotalTime>
  <Words>896</Words>
  <Application>Microsoft Office PowerPoint</Application>
  <PresentationFormat>Widescreen</PresentationFormat>
  <Paragraphs>142</Paragraphs>
  <Slides>11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Arial</vt:lpstr>
      <vt:lpstr>Book Antiqua</vt:lpstr>
      <vt:lpstr>Calibri</vt:lpstr>
      <vt:lpstr>Calibri Light</vt:lpstr>
      <vt:lpstr>Segoe UI</vt:lpstr>
      <vt:lpstr>Office Theme</vt:lpstr>
      <vt:lpstr>1_Office Theme</vt:lpstr>
      <vt:lpstr>PowerPoint Presentation</vt:lpstr>
      <vt:lpstr>Table of Contents</vt:lpstr>
      <vt:lpstr>EH&amp;S Lab Safety Audit Results Email</vt:lpstr>
      <vt:lpstr>EH&amp;S Lab Safety Audit Results Email</vt:lpstr>
      <vt:lpstr>Safety Inspections Module</vt:lpstr>
      <vt:lpstr>Inspections Response Page</vt:lpstr>
      <vt:lpstr>How to Respond to a Finding (steps 1-5)</vt:lpstr>
      <vt:lpstr>How to Respond to a Finding (steps 6-11)</vt:lpstr>
      <vt:lpstr>How to Respond to a Finding (steps 12-16)</vt:lpstr>
      <vt:lpstr>Viewing Inspection History</vt:lpstr>
      <vt:lpstr>EHSA System – Additional Info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EHSA System Inspection and Audit Guide</dc:title>
  <dc:creator/>
  <cp:lastModifiedBy>Joslin, Shelby (joslinsm)</cp:lastModifiedBy>
  <cp:revision>44</cp:revision>
  <dcterms:created xsi:type="dcterms:W3CDTF">2024-03-04T18:49:50Z</dcterms:created>
  <dcterms:modified xsi:type="dcterms:W3CDTF">2024-07-17T16:14:41Z</dcterms:modified>
  <cp:contentStatus>Final</cp:contentStatus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ArticulateGUID">
    <vt:lpwstr>3041E801-A7B3-4C61-99C1-1739FCB5EE1B</vt:lpwstr>
  </property>
  <property fmtid="{D5CDD505-2E9C-101B-9397-08002B2CF9AE}" pid="3" name="ArticulatePath">
    <vt:lpwstr>Presentation1</vt:lpwstr>
  </property>
  <property fmtid="{D5CDD505-2E9C-101B-9397-08002B2CF9AE}" pid="4" name="ContentTypeId">
    <vt:lpwstr>0x01010085B5C9E318CD7842BC10FE6714D0987A</vt:lpwstr>
  </property>
  <property fmtid="{D5CDD505-2E9C-101B-9397-08002B2CF9AE}" pid="5" name="Created">
    <vt:filetime>2023-07-20T00:00:00Z</vt:filetime>
  </property>
  <property fmtid="{D5CDD505-2E9C-101B-9397-08002B2CF9AE}" pid="6" name="Creator">
    <vt:lpwstr>Acrobat PDFMaker 23 for PowerPoint</vt:lpwstr>
  </property>
  <property fmtid="{D5CDD505-2E9C-101B-9397-08002B2CF9AE}" pid="7" name="LastSaved">
    <vt:filetime>2024-03-04T00:00:00Z</vt:filetime>
  </property>
  <property fmtid="{D5CDD505-2E9C-101B-9397-08002B2CF9AE}" pid="8" name="Producer">
    <vt:lpwstr>Adobe PDF Library 23.3.20</vt:lpwstr>
  </property>
  <property fmtid="{D5CDD505-2E9C-101B-9397-08002B2CF9AE}" pid="9" name="_MarkAsFinal">
    <vt:bool>true</vt:bool>
  </property>
</Properties>
</file>