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84" r:id="rId7"/>
    <p:sldId id="283" r:id="rId8"/>
    <p:sldId id="266" r:id="rId9"/>
    <p:sldId id="269" r:id="rId10"/>
    <p:sldId id="282" r:id="rId11"/>
    <p:sldId id="28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Bold" panose="020B0604020202020204" charset="0"/>
      <p:regular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TT Norms" panose="020B0604020202020204" charset="0"/>
      <p:regular r:id="rId20"/>
    </p:embeddedFont>
    <p:embeddedFont>
      <p:font typeface="TT Norm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1B34A-173B-4D0E-ACAD-97AE51E564E1}" v="9" dt="2023-08-28T12:25:55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 Lyles" userId="5da9bf10-e25d-41db-81a3-354ff7914744" providerId="ADAL" clId="{4DB85E72-E18F-49EC-8F8C-458791265956}"/>
    <pc:docChg chg="custSel addSld delSld modSld sldOrd">
      <pc:chgData name="Adrienne Lyles" userId="5da9bf10-e25d-41db-81a3-354ff7914744" providerId="ADAL" clId="{4DB85E72-E18F-49EC-8F8C-458791265956}" dt="2023-07-31T14:41:15.935" v="1569" actId="1076"/>
      <pc:docMkLst>
        <pc:docMk/>
      </pc:docMkLst>
      <pc:sldChg chg="modSp mod ord">
        <pc:chgData name="Adrienne Lyles" userId="5da9bf10-e25d-41db-81a3-354ff7914744" providerId="ADAL" clId="{4DB85E72-E18F-49EC-8F8C-458791265956}" dt="2023-07-31T14:28:03.393" v="126"/>
        <pc:sldMkLst>
          <pc:docMk/>
          <pc:sldMk cId="0" sldId="261"/>
        </pc:sldMkLst>
        <pc:spChg chg="mod">
          <ac:chgData name="Adrienne Lyles" userId="5da9bf10-e25d-41db-81a3-354ff7914744" providerId="ADAL" clId="{4DB85E72-E18F-49EC-8F8C-458791265956}" dt="2023-07-31T14:11:26.718" v="122" actId="1076"/>
          <ac:spMkLst>
            <pc:docMk/>
            <pc:sldMk cId="0" sldId="261"/>
            <ac:spMk id="9" creationId="{00000000-0000-0000-0000-000000000000}"/>
          </ac:spMkLst>
        </pc:spChg>
      </pc:sldChg>
      <pc:sldChg chg="del">
        <pc:chgData name="Adrienne Lyles" userId="5da9bf10-e25d-41db-81a3-354ff7914744" providerId="ADAL" clId="{4DB85E72-E18F-49EC-8F8C-458791265956}" dt="2023-07-31T14:11:29.055" v="123" actId="47"/>
        <pc:sldMkLst>
          <pc:docMk/>
          <pc:sldMk cId="0" sldId="262"/>
        </pc:sldMkLst>
      </pc:sldChg>
      <pc:sldChg chg="del">
        <pc:chgData name="Adrienne Lyles" userId="5da9bf10-e25d-41db-81a3-354ff7914744" providerId="ADAL" clId="{4DB85E72-E18F-49EC-8F8C-458791265956}" dt="2023-07-31T14:10:43.993" v="93" actId="47"/>
        <pc:sldMkLst>
          <pc:docMk/>
          <pc:sldMk cId="0" sldId="263"/>
        </pc:sldMkLst>
      </pc:sldChg>
      <pc:sldChg chg="modSp del mod">
        <pc:chgData name="Adrienne Lyles" userId="5da9bf10-e25d-41db-81a3-354ff7914744" providerId="ADAL" clId="{4DB85E72-E18F-49EC-8F8C-458791265956}" dt="2023-07-31T14:11:30.906" v="124" actId="47"/>
        <pc:sldMkLst>
          <pc:docMk/>
          <pc:sldMk cId="0" sldId="264"/>
        </pc:sldMkLst>
        <pc:spChg chg="mod">
          <ac:chgData name="Adrienne Lyles" userId="5da9bf10-e25d-41db-81a3-354ff7914744" providerId="ADAL" clId="{4DB85E72-E18F-49EC-8F8C-458791265956}" dt="2023-07-31T14:10:39.286" v="92" actId="1076"/>
          <ac:spMkLst>
            <pc:docMk/>
            <pc:sldMk cId="0" sldId="264"/>
            <ac:spMk id="9" creationId="{00000000-0000-0000-0000-000000000000}"/>
          </ac:spMkLst>
        </pc:spChg>
      </pc:sldChg>
      <pc:sldChg chg="del">
        <pc:chgData name="Adrienne Lyles" userId="5da9bf10-e25d-41db-81a3-354ff7914744" providerId="ADAL" clId="{4DB85E72-E18F-49EC-8F8C-458791265956}" dt="2023-07-31T14:09:08.069" v="0" actId="47"/>
        <pc:sldMkLst>
          <pc:docMk/>
          <pc:sldMk cId="0" sldId="265"/>
        </pc:sldMkLst>
      </pc:sldChg>
      <pc:sldChg chg="modSp mod">
        <pc:chgData name="Adrienne Lyles" userId="5da9bf10-e25d-41db-81a3-354ff7914744" providerId="ADAL" clId="{4DB85E72-E18F-49EC-8F8C-458791265956}" dt="2023-07-31T14:28:37.148" v="152" actId="20577"/>
        <pc:sldMkLst>
          <pc:docMk/>
          <pc:sldMk cId="0" sldId="266"/>
        </pc:sldMkLst>
        <pc:spChg chg="mod">
          <ac:chgData name="Adrienne Lyles" userId="5da9bf10-e25d-41db-81a3-354ff7914744" providerId="ADAL" clId="{4DB85E72-E18F-49EC-8F8C-458791265956}" dt="2023-07-31T14:28:37.148" v="152" actId="20577"/>
          <ac:spMkLst>
            <pc:docMk/>
            <pc:sldMk cId="0" sldId="266"/>
            <ac:spMk id="2" creationId="{00000000-0000-0000-0000-000000000000}"/>
          </ac:spMkLst>
        </pc:spChg>
      </pc:sldChg>
      <pc:sldChg chg="del">
        <pc:chgData name="Adrienne Lyles" userId="5da9bf10-e25d-41db-81a3-354ff7914744" providerId="ADAL" clId="{4DB85E72-E18F-49EC-8F8C-458791265956}" dt="2023-07-31T14:09:31.724" v="12" actId="47"/>
        <pc:sldMkLst>
          <pc:docMk/>
          <pc:sldMk cId="0" sldId="267"/>
        </pc:sldMkLst>
      </pc:sldChg>
      <pc:sldChg chg="del">
        <pc:chgData name="Adrienne Lyles" userId="5da9bf10-e25d-41db-81a3-354ff7914744" providerId="ADAL" clId="{4DB85E72-E18F-49EC-8F8C-458791265956}" dt="2023-07-31T14:09:33.830" v="13" actId="47"/>
        <pc:sldMkLst>
          <pc:docMk/>
          <pc:sldMk cId="0" sldId="268"/>
        </pc:sldMkLst>
      </pc:sldChg>
      <pc:sldChg chg="modSp mod">
        <pc:chgData name="Adrienne Lyles" userId="5da9bf10-e25d-41db-81a3-354ff7914744" providerId="ADAL" clId="{4DB85E72-E18F-49EC-8F8C-458791265956}" dt="2023-07-31T14:34:56.819" v="865" actId="6549"/>
        <pc:sldMkLst>
          <pc:docMk/>
          <pc:sldMk cId="0" sldId="269"/>
        </pc:sldMkLst>
        <pc:spChg chg="mod">
          <ac:chgData name="Adrienne Lyles" userId="5da9bf10-e25d-41db-81a3-354ff7914744" providerId="ADAL" clId="{4DB85E72-E18F-49EC-8F8C-458791265956}" dt="2023-07-31T14:34:56.819" v="865" actId="6549"/>
          <ac:spMkLst>
            <pc:docMk/>
            <pc:sldMk cId="0" sldId="269"/>
            <ac:spMk id="8" creationId="{00000000-0000-0000-0000-000000000000}"/>
          </ac:spMkLst>
        </pc:spChg>
        <pc:spChg chg="mod">
          <ac:chgData name="Adrienne Lyles" userId="5da9bf10-e25d-41db-81a3-354ff7914744" providerId="ADAL" clId="{4DB85E72-E18F-49EC-8F8C-458791265956}" dt="2023-07-31T14:29:09.330" v="209" actId="20577"/>
          <ac:spMkLst>
            <pc:docMk/>
            <pc:sldMk cId="0" sldId="269"/>
            <ac:spMk id="9" creationId="{00000000-0000-0000-0000-000000000000}"/>
          </ac:spMkLst>
        </pc:spChg>
      </pc:sldChg>
      <pc:sldChg chg="del">
        <pc:chgData name="Adrienne Lyles" userId="5da9bf10-e25d-41db-81a3-354ff7914744" providerId="ADAL" clId="{4DB85E72-E18F-49EC-8F8C-458791265956}" dt="2023-07-31T14:10:12.413" v="68" actId="47"/>
        <pc:sldMkLst>
          <pc:docMk/>
          <pc:sldMk cId="0" sldId="270"/>
        </pc:sldMkLst>
      </pc:sldChg>
      <pc:sldChg chg="del">
        <pc:chgData name="Adrienne Lyles" userId="5da9bf10-e25d-41db-81a3-354ff7914744" providerId="ADAL" clId="{4DB85E72-E18F-49EC-8F8C-458791265956}" dt="2023-07-31T14:09:58.147" v="58" actId="47"/>
        <pc:sldMkLst>
          <pc:docMk/>
          <pc:sldMk cId="0" sldId="271"/>
        </pc:sldMkLst>
      </pc:sldChg>
      <pc:sldChg chg="del">
        <pc:chgData name="Adrienne Lyles" userId="5da9bf10-e25d-41db-81a3-354ff7914744" providerId="ADAL" clId="{4DB85E72-E18F-49EC-8F8C-458791265956}" dt="2023-07-31T14:09:59.498" v="59" actId="47"/>
        <pc:sldMkLst>
          <pc:docMk/>
          <pc:sldMk cId="0" sldId="272"/>
        </pc:sldMkLst>
      </pc:sldChg>
      <pc:sldChg chg="del">
        <pc:chgData name="Adrienne Lyles" userId="5da9bf10-e25d-41db-81a3-354ff7914744" providerId="ADAL" clId="{4DB85E72-E18F-49EC-8F8C-458791265956}" dt="2023-07-31T14:10:00.173" v="60" actId="47"/>
        <pc:sldMkLst>
          <pc:docMk/>
          <pc:sldMk cId="0" sldId="273"/>
        </pc:sldMkLst>
      </pc:sldChg>
      <pc:sldChg chg="del">
        <pc:chgData name="Adrienne Lyles" userId="5da9bf10-e25d-41db-81a3-354ff7914744" providerId="ADAL" clId="{4DB85E72-E18F-49EC-8F8C-458791265956}" dt="2023-07-31T14:10:01.272" v="61" actId="47"/>
        <pc:sldMkLst>
          <pc:docMk/>
          <pc:sldMk cId="0" sldId="274"/>
        </pc:sldMkLst>
      </pc:sldChg>
      <pc:sldChg chg="del">
        <pc:chgData name="Adrienne Lyles" userId="5da9bf10-e25d-41db-81a3-354ff7914744" providerId="ADAL" clId="{4DB85E72-E18F-49EC-8F8C-458791265956}" dt="2023-07-31T14:10:02.511" v="62" actId="47"/>
        <pc:sldMkLst>
          <pc:docMk/>
          <pc:sldMk cId="0" sldId="275"/>
        </pc:sldMkLst>
      </pc:sldChg>
      <pc:sldChg chg="del">
        <pc:chgData name="Adrienne Lyles" userId="5da9bf10-e25d-41db-81a3-354ff7914744" providerId="ADAL" clId="{4DB85E72-E18F-49EC-8F8C-458791265956}" dt="2023-07-31T14:10:03.307" v="63" actId="47"/>
        <pc:sldMkLst>
          <pc:docMk/>
          <pc:sldMk cId="0" sldId="276"/>
        </pc:sldMkLst>
      </pc:sldChg>
      <pc:sldChg chg="del">
        <pc:chgData name="Adrienne Lyles" userId="5da9bf10-e25d-41db-81a3-354ff7914744" providerId="ADAL" clId="{4DB85E72-E18F-49EC-8F8C-458791265956}" dt="2023-07-31T14:10:04.612" v="64" actId="47"/>
        <pc:sldMkLst>
          <pc:docMk/>
          <pc:sldMk cId="0" sldId="277"/>
        </pc:sldMkLst>
      </pc:sldChg>
      <pc:sldChg chg="del">
        <pc:chgData name="Adrienne Lyles" userId="5da9bf10-e25d-41db-81a3-354ff7914744" providerId="ADAL" clId="{4DB85E72-E18F-49EC-8F8C-458791265956}" dt="2023-07-31T14:10:06.321" v="65" actId="47"/>
        <pc:sldMkLst>
          <pc:docMk/>
          <pc:sldMk cId="0" sldId="278"/>
        </pc:sldMkLst>
      </pc:sldChg>
      <pc:sldChg chg="del">
        <pc:chgData name="Adrienne Lyles" userId="5da9bf10-e25d-41db-81a3-354ff7914744" providerId="ADAL" clId="{4DB85E72-E18F-49EC-8F8C-458791265956}" dt="2023-07-31T14:10:07.060" v="66" actId="47"/>
        <pc:sldMkLst>
          <pc:docMk/>
          <pc:sldMk cId="0" sldId="279"/>
        </pc:sldMkLst>
      </pc:sldChg>
      <pc:sldChg chg="del">
        <pc:chgData name="Adrienne Lyles" userId="5da9bf10-e25d-41db-81a3-354ff7914744" providerId="ADAL" clId="{4DB85E72-E18F-49EC-8F8C-458791265956}" dt="2023-07-31T14:10:08.176" v="67" actId="47"/>
        <pc:sldMkLst>
          <pc:docMk/>
          <pc:sldMk cId="0" sldId="280"/>
        </pc:sldMkLst>
      </pc:sldChg>
      <pc:sldChg chg="modSp add mod">
        <pc:chgData name="Adrienne Lyles" userId="5da9bf10-e25d-41db-81a3-354ff7914744" providerId="ADAL" clId="{4DB85E72-E18F-49EC-8F8C-458791265956}" dt="2023-07-31T14:41:15.935" v="1569" actId="1076"/>
        <pc:sldMkLst>
          <pc:docMk/>
          <pc:sldMk cId="4124868874" sldId="282"/>
        </pc:sldMkLst>
        <pc:spChg chg="mod">
          <ac:chgData name="Adrienne Lyles" userId="5da9bf10-e25d-41db-81a3-354ff7914744" providerId="ADAL" clId="{4DB85E72-E18F-49EC-8F8C-458791265956}" dt="2023-07-31T14:41:15.935" v="1569" actId="1076"/>
          <ac:spMkLst>
            <pc:docMk/>
            <pc:sldMk cId="4124868874" sldId="282"/>
            <ac:spMk id="8" creationId="{00000000-0000-0000-0000-000000000000}"/>
          </ac:spMkLst>
        </pc:spChg>
      </pc:sldChg>
    </pc:docChg>
  </pc:docChgLst>
  <pc:docChgLst>
    <pc:chgData name="Lyles, Adrienne (lylesae)" userId="5da9bf10-e25d-41db-81a3-354ff7914744" providerId="ADAL" clId="{8011B34A-173B-4D0E-ACAD-97AE51E564E1}"/>
    <pc:docChg chg="undo redo custSel addSld delSld modSld sldOrd">
      <pc:chgData name="Lyles, Adrienne (lylesae)" userId="5da9bf10-e25d-41db-81a3-354ff7914744" providerId="ADAL" clId="{8011B34A-173B-4D0E-ACAD-97AE51E564E1}" dt="2023-08-28T12:26:45.750" v="386" actId="11"/>
      <pc:docMkLst>
        <pc:docMk/>
      </pc:docMkLst>
      <pc:sldChg chg="modSp mod">
        <pc:chgData name="Lyles, Adrienne (lylesae)" userId="5da9bf10-e25d-41db-81a3-354ff7914744" providerId="ADAL" clId="{8011B34A-173B-4D0E-ACAD-97AE51E564E1}" dt="2023-08-24T12:29:31.475" v="58" actId="1076"/>
        <pc:sldMkLst>
          <pc:docMk/>
          <pc:sldMk cId="0" sldId="256"/>
        </pc:sldMkLst>
        <pc:spChg chg="mod">
          <ac:chgData name="Lyles, Adrienne (lylesae)" userId="5da9bf10-e25d-41db-81a3-354ff7914744" providerId="ADAL" clId="{8011B34A-173B-4D0E-ACAD-97AE51E564E1}" dt="2023-08-24T12:29:31.475" v="58" actId="1076"/>
          <ac:spMkLst>
            <pc:docMk/>
            <pc:sldMk cId="0" sldId="256"/>
            <ac:spMk id="9" creationId="{00000000-0000-0000-0000-000000000000}"/>
          </ac:spMkLst>
        </pc:spChg>
        <pc:grpChg chg="mod">
          <ac:chgData name="Lyles, Adrienne (lylesae)" userId="5da9bf10-e25d-41db-81a3-354ff7914744" providerId="ADAL" clId="{8011B34A-173B-4D0E-ACAD-97AE51E564E1}" dt="2023-08-24T12:29:26.109" v="57" actId="1076"/>
          <ac:grpSpMkLst>
            <pc:docMk/>
            <pc:sldMk cId="0" sldId="256"/>
            <ac:grpSpMk id="6" creationId="{00000000-0000-0000-0000-000000000000}"/>
          </ac:grpSpMkLst>
        </pc:grpChg>
      </pc:sldChg>
      <pc:sldChg chg="del">
        <pc:chgData name="Lyles, Adrienne (lylesae)" userId="5da9bf10-e25d-41db-81a3-354ff7914744" providerId="ADAL" clId="{8011B34A-173B-4D0E-ACAD-97AE51E564E1}" dt="2023-08-24T12:28:36.596" v="0" actId="47"/>
        <pc:sldMkLst>
          <pc:docMk/>
          <pc:sldMk cId="0" sldId="260"/>
        </pc:sldMkLst>
      </pc:sldChg>
      <pc:sldChg chg="modSp mod">
        <pc:chgData name="Lyles, Adrienne (lylesae)" userId="5da9bf10-e25d-41db-81a3-354ff7914744" providerId="ADAL" clId="{8011B34A-173B-4D0E-ACAD-97AE51E564E1}" dt="2023-08-24T12:30:32.180" v="72" actId="20577"/>
        <pc:sldMkLst>
          <pc:docMk/>
          <pc:sldMk cId="0" sldId="261"/>
        </pc:sldMkLst>
        <pc:spChg chg="mod">
          <ac:chgData name="Lyles, Adrienne (lylesae)" userId="5da9bf10-e25d-41db-81a3-354ff7914744" providerId="ADAL" clId="{8011B34A-173B-4D0E-ACAD-97AE51E564E1}" dt="2023-08-24T12:30:32.180" v="72" actId="20577"/>
          <ac:spMkLst>
            <pc:docMk/>
            <pc:sldMk cId="0" sldId="261"/>
            <ac:spMk id="9" creationId="{00000000-0000-0000-0000-000000000000}"/>
          </ac:spMkLst>
        </pc:spChg>
      </pc:sldChg>
      <pc:sldChg chg="new del">
        <pc:chgData name="Lyles, Adrienne (lylesae)" userId="5da9bf10-e25d-41db-81a3-354ff7914744" providerId="ADAL" clId="{8011B34A-173B-4D0E-ACAD-97AE51E564E1}" dt="2023-08-28T12:14:26.999" v="74" actId="680"/>
        <pc:sldMkLst>
          <pc:docMk/>
          <pc:sldMk cId="2219385054" sldId="283"/>
        </pc:sldMkLst>
      </pc:sldChg>
      <pc:sldChg chg="modSp add mod ord">
        <pc:chgData name="Lyles, Adrienne (lylesae)" userId="5da9bf10-e25d-41db-81a3-354ff7914744" providerId="ADAL" clId="{8011B34A-173B-4D0E-ACAD-97AE51E564E1}" dt="2023-08-28T12:26:45.750" v="386" actId="11"/>
        <pc:sldMkLst>
          <pc:docMk/>
          <pc:sldMk cId="2939238657" sldId="283"/>
        </pc:sldMkLst>
        <pc:spChg chg="mod">
          <ac:chgData name="Lyles, Adrienne (lylesae)" userId="5da9bf10-e25d-41db-81a3-354ff7914744" providerId="ADAL" clId="{8011B34A-173B-4D0E-ACAD-97AE51E564E1}" dt="2023-08-28T12:24:27.320" v="361" actId="20577"/>
          <ac:spMkLst>
            <pc:docMk/>
            <pc:sldMk cId="2939238657" sldId="283"/>
            <ac:spMk id="8" creationId="{00000000-0000-0000-0000-000000000000}"/>
          </ac:spMkLst>
        </pc:spChg>
        <pc:spChg chg="mod">
          <ac:chgData name="Lyles, Adrienne (lylesae)" userId="5da9bf10-e25d-41db-81a3-354ff7914744" providerId="ADAL" clId="{8011B34A-173B-4D0E-ACAD-97AE51E564E1}" dt="2023-08-28T12:26:45.750" v="386" actId="11"/>
          <ac:spMkLst>
            <pc:docMk/>
            <pc:sldMk cId="2939238657" sldId="283"/>
            <ac:spMk id="9" creationId="{00000000-0000-0000-0000-000000000000}"/>
          </ac:spMkLst>
        </pc:spChg>
      </pc:sldChg>
      <pc:sldChg chg="modSp add mod">
        <pc:chgData name="Lyles, Adrienne (lylesae)" userId="5da9bf10-e25d-41db-81a3-354ff7914744" providerId="ADAL" clId="{8011B34A-173B-4D0E-ACAD-97AE51E564E1}" dt="2023-08-28T12:24:08.647" v="316" actId="20577"/>
        <pc:sldMkLst>
          <pc:docMk/>
          <pc:sldMk cId="601531485" sldId="284"/>
        </pc:sldMkLst>
        <pc:spChg chg="mod">
          <ac:chgData name="Lyles, Adrienne (lylesae)" userId="5da9bf10-e25d-41db-81a3-354ff7914744" providerId="ADAL" clId="{8011B34A-173B-4D0E-ACAD-97AE51E564E1}" dt="2023-08-28T12:15:29.441" v="116" actId="255"/>
          <ac:spMkLst>
            <pc:docMk/>
            <pc:sldMk cId="601531485" sldId="284"/>
            <ac:spMk id="8" creationId="{00000000-0000-0000-0000-000000000000}"/>
          </ac:spMkLst>
        </pc:spChg>
        <pc:spChg chg="mod">
          <ac:chgData name="Lyles, Adrienne (lylesae)" userId="5da9bf10-e25d-41db-81a3-354ff7914744" providerId="ADAL" clId="{8011B34A-173B-4D0E-ACAD-97AE51E564E1}" dt="2023-08-28T12:24:08.647" v="316" actId="20577"/>
          <ac:spMkLst>
            <pc:docMk/>
            <pc:sldMk cId="601531485" sldId="284"/>
            <ac:spMk id="9" creationId="{00000000-0000-0000-0000-000000000000}"/>
          </ac:spMkLst>
        </pc:spChg>
        <pc:grpChg chg="mod">
          <ac:chgData name="Lyles, Adrienne (lylesae)" userId="5da9bf10-e25d-41db-81a3-354ff7914744" providerId="ADAL" clId="{8011B34A-173B-4D0E-ACAD-97AE51E564E1}" dt="2023-08-28T12:23:32.462" v="307" actId="1076"/>
          <ac:grpSpMkLst>
            <pc:docMk/>
            <pc:sldMk cId="601531485" sldId="284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ed.gov/titleix/policy/" TargetMode="External"/><Relationship Id="rId13" Type="http://schemas.openxmlformats.org/officeDocument/2006/relationships/hyperlink" Target="https://nam11.safelinks.protection.outlook.com/?url=https%3A%2F%2Fwww.whitehouse.gov%2Fbriefing-room%2Fpresidential-actions%2F2021%2F01%2F20%2Fexecutive-order-preventing-and-combating-discrimination-on-basis-of-gender-identity-or-sexual-orientation%2F&amp;data=05%7C01%7Clylesae%40ucmail.uc.edu%7Ce477fc15421f426b4e5208db943891ec%7Cf5222e6c5fc648eb8f0373db18203b63%7C0%7C0%7C638266742911099257%7CUnknown%7CTWFpbGZsb3d8eyJWIjoiMC4wLjAwMDAiLCJQIjoiV2luMzIiLCJBTiI6Ik1haWwiLCJXVCI6Mn0%3D%7C3000%7C%7C%7C&amp;sdata=39OJrmg2300kbXDzJ78%2BRP5T61mOb1pUGI6WXECoZn4%3D&amp;reserved=0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nam11.safelinks.protection.outlook.com/?url=https%3A%2F%2Fwww2.ed.gov%2Fpolicy%2Frights%2Fguid%2Focr%2Fsexoverview.html&amp;data=05%7C01%7Clylesae%40ucmail.uc.edu%7Ce477fc15421f426b4e5208db943891ec%7Cf5222e6c5fc648eb8f0373db18203b63%7C0%7C0%7C638266742910943029%7CUnknown%7CTWFpbGZsb3d8eyJWIjoiMC4wLjAwMDAiLCJQIjoiV2luMzIiLCJBTiI6Ik1haWwiLCJXVCI6Mn0%3D%7C3000%7C%7C%7C&amp;sdata=YaDW62sr8U31qPFU7TJ7d0Ml2AaMxJZbKbJu%2BoVB6Nw%3D&amp;reserved=0" TargetMode="External"/><Relationship Id="rId12" Type="http://schemas.openxmlformats.org/officeDocument/2006/relationships/hyperlink" Target="https://www.youtube.com/watch?v=TdfT5R8ibm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m11.safelinks.protection.outlook.com/?url=https%3A%2F%2Fyoutu.be%2FlFAs9fegJsI&amp;data=05%7C01%7Clylesae%40ucmail.uc.edu%7Ce477fc15421f426b4e5208db943891ec%7Cf5222e6c5fc648eb8f0373db18203b63%7C0%7C0%7C638266742910943029%7CUnknown%7CTWFpbGZsb3d8eyJWIjoiMC4wLjAwMDAiLCJQIjoiV2luMzIiLCJBTiI6Ik1haWwiLCJXVCI6Mn0%3D%7C3000%7C%7C%7C&amp;sdata=ioheGFAb8SZoaKd%2F7H%2FIeRwcGYNxLIlRblm1IGEMBRI%3D&amp;reserved=0" TargetMode="External"/><Relationship Id="rId11" Type="http://schemas.openxmlformats.org/officeDocument/2006/relationships/hyperlink" Target="https://www2.ed.gov/about/offices/list/ocr/docs/ocr-pregnancy-resource.pdf" TargetMode="External"/><Relationship Id="rId5" Type="http://schemas.openxmlformats.org/officeDocument/2006/relationships/hyperlink" Target="https://nam11.safelinks.protection.outlook.com/?url=https%3A%2F%2Fwww.uc.edu%2Fabout%2Fequity-inclusion%2Fgender-equity%2Ftitle-ix%2Fsex--and-or-gender-based-misconduct-policy-and-procedure.html&amp;data=05%7C01%7Clylesae%40ucmail.uc.edu%7Ce477fc15421f426b4e5208db943891ec%7Cf5222e6c5fc648eb8f0373db18203b63%7C0%7C0%7C638266742910943029%7CUnknown%7CTWFpbGZsb3d8eyJWIjoiMC4wLjAwMDAiLCJQIjoiV2luMzIiLCJBTiI6Ik1haWwiLCJXVCI6Mn0%3D%7C3000%7C%7C%7C&amp;sdata=aHRbFoHposOB2RwDushakUDvipgBStRY8V9k%2FNmorTU%3D&amp;reserved=0" TargetMode="External"/><Relationship Id="rId15" Type="http://schemas.openxmlformats.org/officeDocument/2006/relationships/hyperlink" Target="https://nam11.safelinks.protection.outlook.com/?url=https%3A%2F%2Fwww.whitehouse.gov%2Fbriefing-room%2Fpresidential-actions%2F2022%2F06%2F15%2Fexecutive-order-on-advancing-equality-for-lesbian-gay-bisexual-transgender-queer-and-intersex-individuals%2F&amp;data=05%7C01%7Clylesae%40ucmail.uc.edu%7Ce477fc15421f426b4e5208db943891ec%7Cf5222e6c5fc648eb8f0373db18203b63%7C0%7C0%7C638266742911099257%7CUnknown%7CTWFpbGZsb3d8eyJWIjoiMC4wLjAwMDAiLCJQIjoiV2luMzIiLCJBTiI6Ik1haWwiLCJXVCI6Mn0%3D%7C3000%7C%7C%7C&amp;sdata=LBcpcZrRYNSihetyzutd0eZIqb0HzrUNm9nSDTDzI%2Fw%3D&amp;reserved=0" TargetMode="External"/><Relationship Id="rId10" Type="http://schemas.openxmlformats.org/officeDocument/2006/relationships/hyperlink" Target="https://nam11.safelinks.protection.outlook.com/?url=https%3A%2F%2Fwww2.ed.gov%2Fabout%2Foffices%2Flist%2Focr%2Fdocs%2Ftitleix-overview.pdf&amp;data=05%7C01%7Clylesae%40ucmail.uc.edu%7Ce477fc15421f426b4e5208db943891ec%7Cf5222e6c5fc648eb8f0373db18203b63%7C0%7C0%7C638266742910943029%7CUnknown%7CTWFpbGZsb3d8eyJWIjoiMC4wLjAwMDAiLCJQIjoiV2luMzIiLCJBTiI6Ik1haWwiLCJXVCI6Mn0%3D%7C3000%7C%7C%7C&amp;sdata=%2F359lGhBApt8PKeV8h%2BJF4DY%2FBmSCa11N6Ed4iJ7ACI%3D&amp;reserved=0" TargetMode="External"/><Relationship Id="rId4" Type="http://schemas.openxmlformats.org/officeDocument/2006/relationships/hyperlink" Target="https://nam11.safelinks.protection.outlook.com/?url=https%3A%2F%2Fwww.uc.edu%2Fabout%2Fequity-inclusion%2Fgender-equity%2Ftitle-ix%2Ftitle-ix-sexual-harassment-policy.html&amp;data=05%7C01%7Clylesae%40ucmail.uc.edu%7Ce477fc15421f426b4e5208db943891ec%7Cf5222e6c5fc648eb8f0373db18203b63%7C0%7C0%7C638266742910943029%7CUnknown%7CTWFpbGZsb3d8eyJWIjoiMC4wLjAwMDAiLCJQIjoiV2luMzIiLCJBTiI6Ik1haWwiLCJXVCI6Mn0%3D%7C3000%7C%7C%7C&amp;sdata=QRw9I%2BPt1mPv8t8PxvCObMuQvj4KzALcLH2E%2B2lJRiY%3D&amp;reserved=0" TargetMode="External"/><Relationship Id="rId9" Type="http://schemas.openxmlformats.org/officeDocument/2006/relationships/hyperlink" Target="https://nam11.safelinks.protection.outlook.com/?url=https%3A%2F%2Fwww2.ed.gov%2Fabout%2Foffices%2Flist%2Focr%2Fdocs%2Ft9nprm-factsheet.pdf&amp;data=05%7C01%7Clylesae%40ucmail.uc.edu%7Ce477fc15421f426b4e5208db943891ec%7Cf5222e6c5fc648eb8f0373db18203b63%7C0%7C0%7C638266742910943029%7CUnknown%7CTWFpbGZsb3d8eyJWIjoiMC4wLjAwMDAiLCJQIjoiV2luMzIiLCJBTiI6Ik1haWwiLCJXVCI6Mn0%3D%7C3000%7C%7C%7C&amp;sdata=jBOKi6%2FW%2Bj54RxwljTtalSnBdWgyuaCRmT9ozRhf4Qw%3D&amp;reserved=0" TargetMode="External"/><Relationship Id="rId14" Type="http://schemas.openxmlformats.org/officeDocument/2006/relationships/hyperlink" Target="https://nam11.safelinks.protection.outlook.com/?url=https%3A%2F%2Fwww.whitehouse.gov%2Fbriefing-room%2Fpresidential-actions%2F2021%2F03%2F08%2Fexecutive-order-on-guaranteeing-an-educational-environment-free-from-discrimination-on-the-basis-of-sex-including-sexual-orientation-or-gender-identity%2F&amp;data=05%7C01%7Clylesae%40ucmail.uc.edu%7Ce477fc15421f426b4e5208db943891ec%7Cf5222e6c5fc648eb8f0373db18203b63%7C0%7C0%7C638266742911099257%7CUnknown%7CTWFpbGZsb3d8eyJWIjoiMC4wLjAwMDAiLCJQIjoiV2luMzIiLCJBTiI6Ik1haWwiLCJXVCI6Mn0%3D%7C3000%7C%7C%7C&amp;sdata=u%2BXP1GjhevkdAECBh0MEYNqsA8k%2FfOpL0xdMAeSPPgw%3D&amp;reserved=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1.safelinks.protection.outlook.com/?url=https%3A%2F%2Fwww.federalregister.gov%2Fdocuments%2F2023%2F04%2F13%2F2023-07601%2Fnondiscrimination-on-the-basis-of-sex-in-education-programs-or-activities-receiving-federal&amp;data=05%7C01%7Clylesae%40ucmail.uc.edu%7Ce477fc15421f426b4e5208db943891ec%7Cf5222e6c5fc648eb8f0373db18203b63%7C0%7C0%7C638266742911255508%7CUnknown%7CTWFpbGZsb3d8eyJWIjoiMC4wLjAwMDAiLCJQIjoiV2luMzIiLCJBTiI6Ik1haWwiLCJXVCI6Mn0%3D%7C3000%7C%7C%7C&amp;sdata=xqtJs86QV4nOkXE2dBqLnOrNNUH1oEkwVvUpaAHRbIw%3D&amp;reserved=0" TargetMode="External"/><Relationship Id="rId3" Type="http://schemas.openxmlformats.org/officeDocument/2006/relationships/image" Target="../media/image4.svg"/><Relationship Id="rId7" Type="http://schemas.openxmlformats.org/officeDocument/2006/relationships/hyperlink" Target="fact%20sheet%20on%20proposed%20changes%20to%20TIX%20regs%20regarding%20athletic%20eligibil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m11.safelinks.protection.outlook.com/?url=https%3A%2F%2Fwww2.ed.gov%2Fabout%2Foffices%2Flist%2Focr%2Fdocs%2Ft9nprm-factsheet.pdf&amp;data=05%7C01%7Clylesae%40ucmail.uc.edu%7Ce477fc15421f426b4e5208db943891ec%7Cf5222e6c5fc648eb8f0373db18203b63%7C0%7C0%7C638266742911099257%7CUnknown%7CTWFpbGZsb3d8eyJWIjoiMC4wLjAwMDAiLCJQIjoiV2luMzIiLCJBTiI6Ik1haWwiLCJXVCI6Mn0%3D%7C3000%7C%7C%7C&amp;sdata=STWPk2u9DWCSIgJ5t0QAWBE4lmm99RoGw9laToiPFWA%3D&amp;reserved=0" TargetMode="External"/><Relationship Id="rId5" Type="http://schemas.openxmlformats.org/officeDocument/2006/relationships/hyperlink" Target="https://nam11.safelinks.protection.outlook.com/?url=https%3A%2F%2Fwww2.ed.gov%2Fabout%2Foffices%2Flist%2Focr%2Fdocs%2Ft9nprm-chart.pdf&amp;data=05%7C01%7Clylesae%40ucmail.uc.edu%7Ce477fc15421f426b4e5208db943891ec%7Cf5222e6c5fc648eb8f0373db18203b63%7C0%7C0%7C638266742911099257%7CUnknown%7CTWFpbGZsb3d8eyJWIjoiMC4wLjAwMDAiLCJQIjoiV2luMzIiLCJBTiI6Ik1haWwiLCJXVCI6Mn0%3D%7C3000%7C%7C%7C&amp;sdata=cMxSN6bMjaK8l2MrJdxRHfZTf%2BxI6ZQJv%2BNrJnyHjA8%3D&amp;reserved=0" TargetMode="External"/><Relationship Id="rId4" Type="http://schemas.openxmlformats.org/officeDocument/2006/relationships/hyperlink" Target="https://nam11.safelinks.protection.outlook.com/?url=https%3A%2F%2Fwww.federalregister.gov%2Fdocuments%2F2022%2F07%2F12%2F2022-13734%2Fnondiscrimination-on-the-basis-of-sex-in-education-programs-or-activities-receiving-federal&amp;data=05%7C01%7Clylesae%40ucmail.uc.edu%7Ce477fc15421f426b4e5208db943891ec%7Cf5222e6c5fc648eb8f0373db18203b63%7C0%7C0%7C638266742911255508%7CUnknown%7CTWFpbGZsb3d8eyJWIjoiMC4wLjAwMDAiLCJQIjoiV2luMzIiLCJBTiI6Ik1haWwiLCJXVCI6Mn0%3D%7C3000%7C%7C%7C&amp;sdata=tHxTFxIi9XlOapzXwEnV3l3vYyfRnoomdM5QyvqrvNY%3D&amp;reserved=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9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02969" y="802469"/>
            <a:ext cx="8682062" cy="86820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228600">
              <a:solidFill>
                <a:srgbClr val="E001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85041" y="3520368"/>
            <a:ext cx="7117918" cy="3245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34"/>
              </a:lnSpc>
            </a:pPr>
            <a:r>
              <a:rPr lang="en-US" sz="8866" spc="-443">
                <a:solidFill>
                  <a:srgbClr val="000000"/>
                </a:solidFill>
                <a:latin typeface="TT Norms Bold"/>
              </a:rPr>
              <a:t>Office of Gender Equity &amp; Inclusion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582814" y="7131986"/>
            <a:ext cx="5122361" cy="706023"/>
            <a:chOff x="0" y="0"/>
            <a:chExt cx="1349099" cy="1859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9099" cy="185948"/>
            </a:xfrm>
            <a:custGeom>
              <a:avLst/>
              <a:gdLst/>
              <a:ahLst/>
              <a:cxnLst/>
              <a:rect l="l" t="t" r="r" b="b"/>
              <a:pathLst>
                <a:path w="1349099" h="185948">
                  <a:moveTo>
                    <a:pt x="77081" y="0"/>
                  </a:moveTo>
                  <a:lnTo>
                    <a:pt x="1272018" y="0"/>
                  </a:lnTo>
                  <a:cubicBezTo>
                    <a:pt x="1314589" y="0"/>
                    <a:pt x="1349099" y="34510"/>
                    <a:pt x="1349099" y="77081"/>
                  </a:cubicBezTo>
                  <a:lnTo>
                    <a:pt x="1349099" y="108867"/>
                  </a:lnTo>
                  <a:cubicBezTo>
                    <a:pt x="1349099" y="151438"/>
                    <a:pt x="1314589" y="185948"/>
                    <a:pt x="1272018" y="185948"/>
                  </a:cubicBezTo>
                  <a:lnTo>
                    <a:pt x="77081" y="185948"/>
                  </a:lnTo>
                  <a:cubicBezTo>
                    <a:pt x="56638" y="185948"/>
                    <a:pt x="37032" y="177827"/>
                    <a:pt x="22577" y="163372"/>
                  </a:cubicBezTo>
                  <a:cubicBezTo>
                    <a:pt x="8121" y="148916"/>
                    <a:pt x="0" y="129310"/>
                    <a:pt x="0" y="108867"/>
                  </a:cubicBezTo>
                  <a:lnTo>
                    <a:pt x="0" y="77081"/>
                  </a:lnTo>
                  <a:cubicBezTo>
                    <a:pt x="0" y="34510"/>
                    <a:pt x="34510" y="0"/>
                    <a:pt x="77081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50942" y="7131986"/>
            <a:ext cx="51223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7"/>
              </a:lnSpc>
            </a:pPr>
            <a:r>
              <a:rPr lang="en-US" sz="2000" b="1" spc="138" dirty="0">
                <a:solidFill>
                  <a:srgbClr val="000000"/>
                </a:solidFill>
                <a:latin typeface="TT Norms"/>
              </a:rPr>
              <a:t>Title IX Deputy Coordinator Training</a:t>
            </a:r>
          </a:p>
          <a:p>
            <a:pPr marL="0" lvl="0" indent="0" algn="ctr">
              <a:lnSpc>
                <a:spcPts val="2847"/>
              </a:lnSpc>
            </a:pPr>
            <a:r>
              <a:rPr lang="en-US" sz="2000" b="1" spc="138" dirty="0">
                <a:solidFill>
                  <a:srgbClr val="000000"/>
                </a:solidFill>
                <a:latin typeface="TT Norms"/>
              </a:rPr>
              <a:t>August 24,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8480" y="2612957"/>
            <a:ext cx="4471041" cy="36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7"/>
              </a:lnSpc>
            </a:pPr>
            <a:r>
              <a:rPr lang="en-US" sz="2764" spc="138">
                <a:solidFill>
                  <a:srgbClr val="000000"/>
                </a:solidFill>
                <a:latin typeface="TT Norms"/>
              </a:rPr>
              <a:t>University of Cincinnati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66199" y="2464696"/>
            <a:ext cx="15355603" cy="6537449"/>
            <a:chOff x="0" y="0"/>
            <a:chExt cx="4044274" cy="17217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4274" cy="1721797"/>
            </a:xfrm>
            <a:custGeom>
              <a:avLst/>
              <a:gdLst/>
              <a:ahLst/>
              <a:cxnLst/>
              <a:rect l="l" t="t" r="r" b="b"/>
              <a:pathLst>
                <a:path w="4044274" h="1721797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696084"/>
                  </a:lnTo>
                  <a:cubicBezTo>
                    <a:pt x="4044274" y="1702904"/>
                    <a:pt x="4041565" y="1709444"/>
                    <a:pt x="4036743" y="1714266"/>
                  </a:cubicBezTo>
                  <a:cubicBezTo>
                    <a:pt x="4031921" y="1719088"/>
                    <a:pt x="4025381" y="1721797"/>
                    <a:pt x="4018561" y="1721797"/>
                  </a:cubicBezTo>
                  <a:lnTo>
                    <a:pt x="25713" y="1721797"/>
                  </a:lnTo>
                  <a:cubicBezTo>
                    <a:pt x="18893" y="1721797"/>
                    <a:pt x="12353" y="1719088"/>
                    <a:pt x="7531" y="1714266"/>
                  </a:cubicBezTo>
                  <a:cubicBezTo>
                    <a:pt x="2709" y="1709444"/>
                    <a:pt x="0" y="1702904"/>
                    <a:pt x="0" y="1696084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42861" y="2922966"/>
            <a:ext cx="14431609" cy="547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Elevated reporting requirement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Receiving reports of alleged sex discrimination and directing to OGEI/CRO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Ensuring that students/employees within unit are aware of: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UC sex/gender-related policies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Reporting rights and responsibilities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Available resources including supportive measures &amp; confidential reporting options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Services offered by OGEI/CRO - consultation, facilitation, education, investigation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Attending annual Title IX compliance training facilitated by third-party vendor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Attending regular Deputy Title IX Coordinator meetings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Attending regular Support Services Team (SST) meetings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Facilitating unit-specific programming/education/outreach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3697" y="918572"/>
            <a:ext cx="1448060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9"/>
              </a:lnSpc>
            </a:pPr>
            <a:r>
              <a:rPr lang="en-US" sz="7584" spc="-379" dirty="0">
                <a:solidFill>
                  <a:srgbClr val="000000"/>
                </a:solidFill>
                <a:latin typeface="TT Norms Bold"/>
              </a:rPr>
              <a:t>TIX Deputies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6199" y="1330432"/>
            <a:ext cx="2386568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4561096" y="1330432"/>
            <a:ext cx="2260705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9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2785" y="2171231"/>
            <a:ext cx="8842431" cy="13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86"/>
              </a:lnSpc>
            </a:pPr>
            <a:r>
              <a:rPr lang="en-US" sz="10517" spc="-525">
                <a:solidFill>
                  <a:srgbClr val="FFFFFF"/>
                </a:solidFill>
                <a:latin typeface="TT Norms Bold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055351" y="4323945"/>
            <a:ext cx="4177298" cy="417729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161925">
              <a:solidFill>
                <a:srgbClr val="E001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31638" y="5677587"/>
            <a:ext cx="3424723" cy="152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8"/>
              </a:lnSpc>
            </a:pPr>
            <a:r>
              <a:rPr lang="en-US" sz="4073" spc="-203">
                <a:solidFill>
                  <a:srgbClr val="000000"/>
                </a:solidFill>
                <a:latin typeface="Poppins Medium"/>
              </a:rPr>
              <a:t>Office of Gender Equity &amp; Inclusion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41119" y="2799833"/>
            <a:ext cx="7434749" cy="1015624"/>
            <a:chOff x="0" y="0"/>
            <a:chExt cx="1958123" cy="267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8123" cy="267490"/>
            </a:xfrm>
            <a:custGeom>
              <a:avLst/>
              <a:gdLst/>
              <a:ahLst/>
              <a:cxnLst/>
              <a:rect l="l" t="t" r="r" b="b"/>
              <a:pathLst>
                <a:path w="1958123" h="267490">
                  <a:moveTo>
                    <a:pt x="53107" y="0"/>
                  </a:moveTo>
                  <a:lnTo>
                    <a:pt x="1905016" y="0"/>
                  </a:lnTo>
                  <a:cubicBezTo>
                    <a:pt x="1919101" y="0"/>
                    <a:pt x="1932609" y="5595"/>
                    <a:pt x="1942568" y="15555"/>
                  </a:cubicBezTo>
                  <a:cubicBezTo>
                    <a:pt x="1952528" y="25514"/>
                    <a:pt x="1958123" y="39022"/>
                    <a:pt x="1958123" y="53107"/>
                  </a:cubicBezTo>
                  <a:lnTo>
                    <a:pt x="1958123" y="214382"/>
                  </a:lnTo>
                  <a:cubicBezTo>
                    <a:pt x="1958123" y="228467"/>
                    <a:pt x="1952528" y="241975"/>
                    <a:pt x="1942568" y="251935"/>
                  </a:cubicBezTo>
                  <a:cubicBezTo>
                    <a:pt x="1932609" y="261894"/>
                    <a:pt x="1919101" y="267490"/>
                    <a:pt x="1905016" y="267490"/>
                  </a:cubicBezTo>
                  <a:lnTo>
                    <a:pt x="53107" y="267490"/>
                  </a:lnTo>
                  <a:cubicBezTo>
                    <a:pt x="39022" y="267490"/>
                    <a:pt x="25514" y="261894"/>
                    <a:pt x="15555" y="251935"/>
                  </a:cubicBezTo>
                  <a:cubicBezTo>
                    <a:pt x="5595" y="241975"/>
                    <a:pt x="0" y="228467"/>
                    <a:pt x="0" y="214382"/>
                  </a:cubicBezTo>
                  <a:lnTo>
                    <a:pt x="0" y="53107"/>
                  </a:lnTo>
                  <a:cubicBezTo>
                    <a:pt x="0" y="39022"/>
                    <a:pt x="5595" y="25514"/>
                    <a:pt x="15555" y="15555"/>
                  </a:cubicBezTo>
                  <a:cubicBezTo>
                    <a:pt x="25514" y="5595"/>
                    <a:pt x="39022" y="0"/>
                    <a:pt x="53107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16415" y="-1996049"/>
            <a:ext cx="14216908" cy="142169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684692"/>
            <a:ext cx="5693935" cy="82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95"/>
              </a:lnSpc>
            </a:pPr>
            <a:r>
              <a:rPr lang="en-US" sz="6485" spc="-324">
                <a:solidFill>
                  <a:srgbClr val="19191E"/>
                </a:solidFill>
                <a:latin typeface="TT Norms Bold"/>
              </a:rPr>
              <a:t>What We Do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8" name="TextBox 8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742003" y="2032579"/>
            <a:ext cx="8551361" cy="1048032"/>
            <a:chOff x="0" y="0"/>
            <a:chExt cx="2252210" cy="2760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210" cy="276025"/>
            </a:xfrm>
            <a:custGeom>
              <a:avLst/>
              <a:gdLst/>
              <a:ahLst/>
              <a:cxnLst/>
              <a:rect l="l" t="t" r="r" b="b"/>
              <a:pathLst>
                <a:path w="2252210" h="276025">
                  <a:moveTo>
                    <a:pt x="46173" y="0"/>
                  </a:moveTo>
                  <a:lnTo>
                    <a:pt x="2206038" y="0"/>
                  </a:lnTo>
                  <a:cubicBezTo>
                    <a:pt x="2218283" y="0"/>
                    <a:pt x="2230028" y="4865"/>
                    <a:pt x="2238687" y="13524"/>
                  </a:cubicBezTo>
                  <a:cubicBezTo>
                    <a:pt x="2247346" y="22183"/>
                    <a:pt x="2252210" y="33927"/>
                    <a:pt x="2252210" y="46173"/>
                  </a:cubicBezTo>
                  <a:lnTo>
                    <a:pt x="2252210" y="229852"/>
                  </a:lnTo>
                  <a:cubicBezTo>
                    <a:pt x="2252210" y="255353"/>
                    <a:pt x="2231538" y="276025"/>
                    <a:pt x="2206038" y="276025"/>
                  </a:cubicBezTo>
                  <a:lnTo>
                    <a:pt x="46173" y="276025"/>
                  </a:lnTo>
                  <a:cubicBezTo>
                    <a:pt x="20672" y="276025"/>
                    <a:pt x="0" y="255353"/>
                    <a:pt x="0" y="229852"/>
                  </a:cubicBezTo>
                  <a:lnTo>
                    <a:pt x="0" y="46173"/>
                  </a:lnTo>
                  <a:cubicBezTo>
                    <a:pt x="0" y="33927"/>
                    <a:pt x="4865" y="22183"/>
                    <a:pt x="13524" y="13524"/>
                  </a:cubicBezTo>
                  <a:cubicBezTo>
                    <a:pt x="22183" y="4865"/>
                    <a:pt x="33927" y="0"/>
                    <a:pt x="46173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42003" y="5197642"/>
            <a:ext cx="8551361" cy="1048032"/>
            <a:chOff x="0" y="0"/>
            <a:chExt cx="2252210" cy="2760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52210" cy="276025"/>
            </a:xfrm>
            <a:custGeom>
              <a:avLst/>
              <a:gdLst/>
              <a:ahLst/>
              <a:cxnLst/>
              <a:rect l="l" t="t" r="r" b="b"/>
              <a:pathLst>
                <a:path w="2252210" h="276025">
                  <a:moveTo>
                    <a:pt x="46173" y="0"/>
                  </a:moveTo>
                  <a:lnTo>
                    <a:pt x="2206038" y="0"/>
                  </a:lnTo>
                  <a:cubicBezTo>
                    <a:pt x="2218283" y="0"/>
                    <a:pt x="2230028" y="4865"/>
                    <a:pt x="2238687" y="13524"/>
                  </a:cubicBezTo>
                  <a:cubicBezTo>
                    <a:pt x="2247346" y="22183"/>
                    <a:pt x="2252210" y="33927"/>
                    <a:pt x="2252210" y="46173"/>
                  </a:cubicBezTo>
                  <a:lnTo>
                    <a:pt x="2252210" y="229852"/>
                  </a:lnTo>
                  <a:cubicBezTo>
                    <a:pt x="2252210" y="255353"/>
                    <a:pt x="2231538" y="276025"/>
                    <a:pt x="2206038" y="276025"/>
                  </a:cubicBezTo>
                  <a:lnTo>
                    <a:pt x="46173" y="276025"/>
                  </a:lnTo>
                  <a:cubicBezTo>
                    <a:pt x="20672" y="276025"/>
                    <a:pt x="0" y="255353"/>
                    <a:pt x="0" y="229852"/>
                  </a:cubicBezTo>
                  <a:lnTo>
                    <a:pt x="0" y="46173"/>
                  </a:lnTo>
                  <a:cubicBezTo>
                    <a:pt x="0" y="33927"/>
                    <a:pt x="4865" y="22183"/>
                    <a:pt x="13524" y="13524"/>
                  </a:cubicBezTo>
                  <a:cubicBezTo>
                    <a:pt x="22183" y="4865"/>
                    <a:pt x="33927" y="0"/>
                    <a:pt x="46173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326842" y="2352508"/>
            <a:ext cx="4471041" cy="46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8"/>
              </a:lnSpc>
            </a:pPr>
            <a:r>
              <a:rPr lang="en-US" sz="3464" spc="173">
                <a:solidFill>
                  <a:srgbClr val="FFFFFF"/>
                </a:solidFill>
                <a:latin typeface="TT Norms"/>
              </a:rPr>
              <a:t>Consultation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742003" y="3552678"/>
            <a:ext cx="8551361" cy="1048032"/>
            <a:chOff x="0" y="0"/>
            <a:chExt cx="2252210" cy="2760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52210" cy="276025"/>
            </a:xfrm>
            <a:custGeom>
              <a:avLst/>
              <a:gdLst/>
              <a:ahLst/>
              <a:cxnLst/>
              <a:rect l="l" t="t" r="r" b="b"/>
              <a:pathLst>
                <a:path w="2252210" h="276025">
                  <a:moveTo>
                    <a:pt x="46173" y="0"/>
                  </a:moveTo>
                  <a:lnTo>
                    <a:pt x="2206038" y="0"/>
                  </a:lnTo>
                  <a:cubicBezTo>
                    <a:pt x="2218283" y="0"/>
                    <a:pt x="2230028" y="4865"/>
                    <a:pt x="2238687" y="13524"/>
                  </a:cubicBezTo>
                  <a:cubicBezTo>
                    <a:pt x="2247346" y="22183"/>
                    <a:pt x="2252210" y="33927"/>
                    <a:pt x="2252210" y="46173"/>
                  </a:cubicBezTo>
                  <a:lnTo>
                    <a:pt x="2252210" y="229852"/>
                  </a:lnTo>
                  <a:cubicBezTo>
                    <a:pt x="2252210" y="255353"/>
                    <a:pt x="2231538" y="276025"/>
                    <a:pt x="2206038" y="276025"/>
                  </a:cubicBezTo>
                  <a:lnTo>
                    <a:pt x="46173" y="276025"/>
                  </a:lnTo>
                  <a:cubicBezTo>
                    <a:pt x="20672" y="276025"/>
                    <a:pt x="0" y="255353"/>
                    <a:pt x="0" y="229852"/>
                  </a:cubicBezTo>
                  <a:lnTo>
                    <a:pt x="0" y="46173"/>
                  </a:lnTo>
                  <a:cubicBezTo>
                    <a:pt x="0" y="33927"/>
                    <a:pt x="4865" y="22183"/>
                    <a:pt x="13524" y="13524"/>
                  </a:cubicBezTo>
                  <a:cubicBezTo>
                    <a:pt x="22183" y="4865"/>
                    <a:pt x="33927" y="0"/>
                    <a:pt x="46173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326842" y="3872607"/>
            <a:ext cx="4471041" cy="46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8"/>
              </a:lnSpc>
            </a:pPr>
            <a:r>
              <a:rPr lang="en-US" sz="3464" spc="173">
                <a:solidFill>
                  <a:srgbClr val="FFFFFF"/>
                </a:solidFill>
                <a:latin typeface="TT Norms"/>
              </a:rPr>
              <a:t>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26842" y="5517571"/>
            <a:ext cx="4471041" cy="46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8"/>
              </a:lnSpc>
            </a:pPr>
            <a:r>
              <a:rPr lang="en-US" sz="3464" spc="173">
                <a:solidFill>
                  <a:srgbClr val="FFFFFF"/>
                </a:solidFill>
                <a:latin typeface="TT Norms"/>
              </a:rPr>
              <a:t>Facilitation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742003" y="6843358"/>
            <a:ext cx="8551361" cy="1048032"/>
            <a:chOff x="0" y="0"/>
            <a:chExt cx="2252210" cy="2760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52210" cy="276025"/>
            </a:xfrm>
            <a:custGeom>
              <a:avLst/>
              <a:gdLst/>
              <a:ahLst/>
              <a:cxnLst/>
              <a:rect l="l" t="t" r="r" b="b"/>
              <a:pathLst>
                <a:path w="2252210" h="276025">
                  <a:moveTo>
                    <a:pt x="46173" y="0"/>
                  </a:moveTo>
                  <a:lnTo>
                    <a:pt x="2206038" y="0"/>
                  </a:lnTo>
                  <a:cubicBezTo>
                    <a:pt x="2218283" y="0"/>
                    <a:pt x="2230028" y="4865"/>
                    <a:pt x="2238687" y="13524"/>
                  </a:cubicBezTo>
                  <a:cubicBezTo>
                    <a:pt x="2247346" y="22183"/>
                    <a:pt x="2252210" y="33927"/>
                    <a:pt x="2252210" y="46173"/>
                  </a:cubicBezTo>
                  <a:lnTo>
                    <a:pt x="2252210" y="229852"/>
                  </a:lnTo>
                  <a:cubicBezTo>
                    <a:pt x="2252210" y="255353"/>
                    <a:pt x="2231538" y="276025"/>
                    <a:pt x="2206038" y="276025"/>
                  </a:cubicBezTo>
                  <a:lnTo>
                    <a:pt x="46173" y="276025"/>
                  </a:lnTo>
                  <a:cubicBezTo>
                    <a:pt x="20672" y="276025"/>
                    <a:pt x="0" y="255353"/>
                    <a:pt x="0" y="229852"/>
                  </a:cubicBezTo>
                  <a:lnTo>
                    <a:pt x="0" y="46173"/>
                  </a:lnTo>
                  <a:cubicBezTo>
                    <a:pt x="0" y="33927"/>
                    <a:pt x="4865" y="22183"/>
                    <a:pt x="13524" y="13524"/>
                  </a:cubicBezTo>
                  <a:cubicBezTo>
                    <a:pt x="22183" y="4865"/>
                    <a:pt x="33927" y="0"/>
                    <a:pt x="46173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326842" y="7163287"/>
            <a:ext cx="4471041" cy="46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8"/>
              </a:lnSpc>
            </a:pPr>
            <a:r>
              <a:rPr lang="en-US" sz="3464" spc="173">
                <a:solidFill>
                  <a:srgbClr val="FFFFFF"/>
                </a:solidFill>
                <a:latin typeface="TT Norms"/>
              </a:rPr>
              <a:t>Investigation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16415" y="-1996049"/>
            <a:ext cx="14216908" cy="142169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85283" y="1539531"/>
            <a:ext cx="6399831" cy="2991268"/>
            <a:chOff x="0" y="0"/>
            <a:chExt cx="1685552" cy="7878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5552" cy="787824"/>
            </a:xfrm>
            <a:custGeom>
              <a:avLst/>
              <a:gdLst/>
              <a:ahLst/>
              <a:cxnLst/>
              <a:rect l="l" t="t" r="r" b="b"/>
              <a:pathLst>
                <a:path w="1685552" h="787824">
                  <a:moveTo>
                    <a:pt x="61695" y="0"/>
                  </a:moveTo>
                  <a:lnTo>
                    <a:pt x="1623857" y="0"/>
                  </a:lnTo>
                  <a:cubicBezTo>
                    <a:pt x="1657931" y="0"/>
                    <a:pt x="1685552" y="27622"/>
                    <a:pt x="1685552" y="61695"/>
                  </a:cubicBezTo>
                  <a:lnTo>
                    <a:pt x="1685552" y="726128"/>
                  </a:lnTo>
                  <a:cubicBezTo>
                    <a:pt x="1685552" y="760202"/>
                    <a:pt x="1657931" y="787824"/>
                    <a:pt x="1623857" y="787824"/>
                  </a:cubicBezTo>
                  <a:lnTo>
                    <a:pt x="61695" y="787824"/>
                  </a:lnTo>
                  <a:cubicBezTo>
                    <a:pt x="27622" y="787824"/>
                    <a:pt x="0" y="760202"/>
                    <a:pt x="0" y="726128"/>
                  </a:cubicBezTo>
                  <a:lnTo>
                    <a:pt x="0" y="61695"/>
                  </a:lnTo>
                  <a:cubicBezTo>
                    <a:pt x="0" y="27622"/>
                    <a:pt x="27622" y="0"/>
                    <a:pt x="61695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549679" y="2511761"/>
            <a:ext cx="4471041" cy="105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</a:pPr>
            <a:r>
              <a:rPr lang="en-US" sz="3564" spc="178" dirty="0">
                <a:solidFill>
                  <a:srgbClr val="FFFFFF"/>
                </a:solidFill>
                <a:latin typeface="TT Norms"/>
              </a:rPr>
              <a:t>Title IX Sexual Harassment Policy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85283" y="5359729"/>
            <a:ext cx="6399831" cy="2991268"/>
            <a:chOff x="0" y="0"/>
            <a:chExt cx="1685552" cy="7878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5552" cy="787824"/>
            </a:xfrm>
            <a:custGeom>
              <a:avLst/>
              <a:gdLst/>
              <a:ahLst/>
              <a:cxnLst/>
              <a:rect l="l" t="t" r="r" b="b"/>
              <a:pathLst>
                <a:path w="1685552" h="787824">
                  <a:moveTo>
                    <a:pt x="61695" y="0"/>
                  </a:moveTo>
                  <a:lnTo>
                    <a:pt x="1623857" y="0"/>
                  </a:lnTo>
                  <a:cubicBezTo>
                    <a:pt x="1657931" y="0"/>
                    <a:pt x="1685552" y="27622"/>
                    <a:pt x="1685552" y="61695"/>
                  </a:cubicBezTo>
                  <a:lnTo>
                    <a:pt x="1685552" y="726128"/>
                  </a:lnTo>
                  <a:cubicBezTo>
                    <a:pt x="1685552" y="760202"/>
                    <a:pt x="1657931" y="787824"/>
                    <a:pt x="1623857" y="787824"/>
                  </a:cubicBezTo>
                  <a:lnTo>
                    <a:pt x="61695" y="787824"/>
                  </a:lnTo>
                  <a:cubicBezTo>
                    <a:pt x="27622" y="787824"/>
                    <a:pt x="0" y="760202"/>
                    <a:pt x="0" y="726128"/>
                  </a:cubicBezTo>
                  <a:lnTo>
                    <a:pt x="0" y="61695"/>
                  </a:lnTo>
                  <a:cubicBezTo>
                    <a:pt x="0" y="27622"/>
                    <a:pt x="27622" y="0"/>
                    <a:pt x="61695" y="0"/>
                  </a:cubicBezTo>
                  <a:close/>
                </a:path>
              </a:pathLst>
            </a:custGeom>
            <a:solidFill>
              <a:srgbClr val="08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49679" y="6070021"/>
            <a:ext cx="4471041" cy="158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</a:pPr>
            <a:r>
              <a:rPr lang="en-US" sz="3564" spc="178">
                <a:solidFill>
                  <a:srgbClr val="FFFFFF"/>
                </a:solidFill>
                <a:latin typeface="TT Norms"/>
              </a:rPr>
              <a:t>Sex- and/or Gender-based Misconduct Policy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12" name="TextBox 12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643186" y="4035042"/>
            <a:ext cx="5693935" cy="209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65"/>
              </a:lnSpc>
            </a:pPr>
            <a:r>
              <a:rPr lang="en-US" sz="6485" spc="-324">
                <a:solidFill>
                  <a:srgbClr val="19191E"/>
                </a:solidFill>
                <a:latin typeface="TT Norms Bold"/>
              </a:rPr>
              <a:t>University Policies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028582" y="612374"/>
            <a:ext cx="12230836" cy="129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18"/>
              </a:lnSpc>
            </a:pPr>
            <a:r>
              <a:rPr lang="en-US" sz="7584" spc="-379">
                <a:solidFill>
                  <a:srgbClr val="000000"/>
                </a:solidFill>
                <a:latin typeface="TT Norms Bold"/>
              </a:rPr>
              <a:t>OGEI Report Process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66199" y="2486640"/>
            <a:ext cx="15355603" cy="6496422"/>
            <a:chOff x="0" y="0"/>
            <a:chExt cx="4044274" cy="17109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44274" cy="1710992"/>
            </a:xfrm>
            <a:custGeom>
              <a:avLst/>
              <a:gdLst/>
              <a:ahLst/>
              <a:cxnLst/>
              <a:rect l="l" t="t" r="r" b="b"/>
              <a:pathLst>
                <a:path w="4044274" h="1710992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685279"/>
                  </a:lnTo>
                  <a:cubicBezTo>
                    <a:pt x="4044274" y="1692098"/>
                    <a:pt x="4041565" y="1698638"/>
                    <a:pt x="4036743" y="1703461"/>
                  </a:cubicBezTo>
                  <a:cubicBezTo>
                    <a:pt x="4031921" y="1708283"/>
                    <a:pt x="4025381" y="1710992"/>
                    <a:pt x="4018561" y="1710992"/>
                  </a:cubicBezTo>
                  <a:lnTo>
                    <a:pt x="25713" y="1710992"/>
                  </a:lnTo>
                  <a:cubicBezTo>
                    <a:pt x="18893" y="1710992"/>
                    <a:pt x="12353" y="1708283"/>
                    <a:pt x="7531" y="1703461"/>
                  </a:cubicBezTo>
                  <a:cubicBezTo>
                    <a:pt x="2709" y="1698638"/>
                    <a:pt x="0" y="1692098"/>
                    <a:pt x="0" y="1685279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14207" y="2561512"/>
            <a:ext cx="14259585" cy="643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Report received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Report assessment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Email outreach &amp; other next steps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Intake &amp; intake assessment</a:t>
            </a:r>
          </a:p>
          <a:p>
            <a:pPr marL="1165866" lvl="2" indent="-388622">
              <a:lnSpc>
                <a:spcPts val="4239"/>
              </a:lnSpc>
              <a:buFont typeface="Arial"/>
              <a:buChar char="⚬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Supportive measures, consultation, facilitation, education, investigation</a:t>
            </a:r>
          </a:p>
          <a:p>
            <a:pPr marL="1165866" lvl="2" indent="-388622">
              <a:lnSpc>
                <a:spcPts val="4239"/>
              </a:lnSpc>
              <a:buFont typeface="Arial"/>
              <a:buChar char="⚬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Formal vs informal resolution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Formal Complaint filed by Complainant 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Formal Complaint assessment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Commencement of Investigation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Investigation (PIR &amp; FIR)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Adjudication 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 dirty="0">
                <a:solidFill>
                  <a:srgbClr val="000000"/>
                </a:solidFill>
                <a:latin typeface="TT Norms"/>
              </a:rPr>
              <a:t>Appeal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6199" y="1330432"/>
            <a:ext cx="2879840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3987351" y="1330432"/>
            <a:ext cx="2834451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66199" y="2876752"/>
            <a:ext cx="15355603" cy="6152374"/>
            <a:chOff x="0" y="0"/>
            <a:chExt cx="4044274" cy="1620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4274" cy="1620378"/>
            </a:xfrm>
            <a:custGeom>
              <a:avLst/>
              <a:gdLst/>
              <a:ahLst/>
              <a:cxnLst/>
              <a:rect l="l" t="t" r="r" b="b"/>
              <a:pathLst>
                <a:path w="4044274" h="1620378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594665"/>
                  </a:lnTo>
                  <a:cubicBezTo>
                    <a:pt x="4044274" y="1601485"/>
                    <a:pt x="4041565" y="1608025"/>
                    <a:pt x="4036743" y="1612847"/>
                  </a:cubicBezTo>
                  <a:cubicBezTo>
                    <a:pt x="4031921" y="1617669"/>
                    <a:pt x="4025381" y="1620378"/>
                    <a:pt x="4018561" y="1620378"/>
                  </a:cubicBezTo>
                  <a:lnTo>
                    <a:pt x="25713" y="1620378"/>
                  </a:lnTo>
                  <a:cubicBezTo>
                    <a:pt x="18893" y="1620378"/>
                    <a:pt x="12353" y="1617669"/>
                    <a:pt x="7531" y="1612847"/>
                  </a:cubicBezTo>
                  <a:cubicBezTo>
                    <a:pt x="2709" y="1608025"/>
                    <a:pt x="0" y="1601485"/>
                    <a:pt x="0" y="1594665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03697" y="1219200"/>
            <a:ext cx="14480605" cy="96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9"/>
              </a:lnSpc>
            </a:pPr>
            <a:r>
              <a:rPr lang="en-US" sz="7584" spc="-379">
                <a:solidFill>
                  <a:srgbClr val="000000"/>
                </a:solidFill>
                <a:latin typeface="TT Norms Bold"/>
              </a:rPr>
              <a:t>Title IX Threshold Requirements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52694" y="3227399"/>
            <a:ext cx="14431609" cy="5311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Conduct occurred within education program or activity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Complainant participating or attempting to participate in education program or activity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Conduct must have occurred within U.S. </a:t>
            </a: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 Alleged misconduct, if true, would constitute Title IX "sexual harassment" under 34 C.F.R.             106.30</a:t>
            </a:r>
          </a:p>
          <a:p>
            <a:pPr marL="2331733" lvl="4" indent="-46634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Sexual assault, dating violence, domestic violence, stalking</a:t>
            </a:r>
          </a:p>
          <a:p>
            <a:pPr marL="2331733" lvl="4" indent="-46634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Quid pro quo sexual harassment</a:t>
            </a:r>
          </a:p>
          <a:p>
            <a:pPr marL="2331733" lvl="4" indent="-466347">
              <a:lnSpc>
                <a:spcPts val="4239"/>
              </a:lnSpc>
              <a:buFont typeface="Arial"/>
              <a:buChar char="•"/>
            </a:pPr>
            <a:r>
              <a:rPr lang="en-US" sz="2700" spc="145">
                <a:solidFill>
                  <a:srgbClr val="000000"/>
                </a:solidFill>
                <a:latin typeface="TT Norms"/>
              </a:rPr>
              <a:t>Unwelcome conduct so severe and pervasive and objectively offensive that it effectively denies access to a program/activity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888" y="1606365"/>
            <a:ext cx="1237571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6025714" y="1606365"/>
            <a:ext cx="1282394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311308" y="2605347"/>
            <a:ext cx="15355603" cy="6152374"/>
            <a:chOff x="0" y="0"/>
            <a:chExt cx="4044274" cy="1620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4274" cy="1620378"/>
            </a:xfrm>
            <a:custGeom>
              <a:avLst/>
              <a:gdLst/>
              <a:ahLst/>
              <a:cxnLst/>
              <a:rect l="l" t="t" r="r" b="b"/>
              <a:pathLst>
                <a:path w="4044274" h="1620378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594665"/>
                  </a:lnTo>
                  <a:cubicBezTo>
                    <a:pt x="4044274" y="1601485"/>
                    <a:pt x="4041565" y="1608025"/>
                    <a:pt x="4036743" y="1612847"/>
                  </a:cubicBezTo>
                  <a:cubicBezTo>
                    <a:pt x="4031921" y="1617669"/>
                    <a:pt x="4025381" y="1620378"/>
                    <a:pt x="4018561" y="1620378"/>
                  </a:cubicBezTo>
                  <a:lnTo>
                    <a:pt x="25713" y="1620378"/>
                  </a:lnTo>
                  <a:cubicBezTo>
                    <a:pt x="18893" y="1620378"/>
                    <a:pt x="12353" y="1617669"/>
                    <a:pt x="7531" y="1612847"/>
                  </a:cubicBezTo>
                  <a:cubicBezTo>
                    <a:pt x="2709" y="1608025"/>
                    <a:pt x="0" y="1601485"/>
                    <a:pt x="0" y="1594665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03697" y="1219200"/>
            <a:ext cx="14480605" cy="93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9"/>
              </a:lnSpc>
            </a:pPr>
            <a:r>
              <a:rPr lang="en-US" sz="6500" spc="-379" dirty="0">
                <a:solidFill>
                  <a:srgbClr val="000000"/>
                </a:solidFill>
                <a:latin typeface="TT Norms Bold"/>
              </a:rPr>
              <a:t>Deputy Title IX Coordinator Onboarding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2934" y="2786510"/>
            <a:ext cx="14431609" cy="586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UC’s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4"/>
              </a:rPr>
              <a:t>Title IX Policy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and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5"/>
              </a:rPr>
              <a:t>Sex/Gender Misconduct Policy</a:t>
            </a:r>
            <a:endParaRPr lang="en-US" sz="2000" dirty="0">
              <a:effectLst/>
              <a:latin typeface="TT Norms" panose="020B0604020202020204" charset="0"/>
              <a:ea typeface="Times New Roman" panose="02020603050405020304" pitchFamily="18" charset="0"/>
            </a:endParaRP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u="sng" dirty="0">
                <a:solidFill>
                  <a:srgbClr val="0563C1"/>
                </a:solidFill>
                <a:latin typeface="TT Norms" panose="020B0604020202020204" charset="0"/>
                <a:ea typeface="Times New Roman" panose="02020603050405020304" pitchFamily="18" charset="0"/>
                <a:hlinkClick r:id="rId6"/>
              </a:rPr>
              <a:t>Nine Things to Know about Title IX in 89 Seconds</a:t>
            </a:r>
            <a:endParaRPr lang="en-US" sz="2000" u="sng" dirty="0">
              <a:solidFill>
                <a:srgbClr val="0563C1"/>
              </a:solidFill>
              <a:latin typeface="TT Norms" panose="020B0604020202020204" charset="0"/>
              <a:ea typeface="Times New Roman" panose="02020603050405020304" pitchFamily="18" charset="0"/>
            </a:endParaRP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Office for Civil Rights (OCR) brief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7"/>
              </a:rPr>
              <a:t>Overview of Title IX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T Norms" panose="020B0604020202020204" charset="0"/>
              <a:ea typeface="Calibri" panose="020F0502020204030204" pitchFamily="34" charset="0"/>
            </a:endParaRP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spc="145" dirty="0">
                <a:solidFill>
                  <a:srgbClr val="000000"/>
                </a:solidFill>
                <a:latin typeface="TT Norms" panose="020B0604020202020204" charset="0"/>
              </a:rPr>
              <a:t>Department of Education </a:t>
            </a:r>
            <a:r>
              <a:rPr lang="en-US" sz="2000" u="none" strike="noStrike" dirty="0">
                <a:solidFill>
                  <a:srgbClr val="990000"/>
                </a:solidFill>
                <a:effectLst/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  <a:hlinkClick r:id="rId8"/>
              </a:rPr>
              <a:t>Title IX Resources </a:t>
            </a:r>
            <a:r>
              <a:rPr lang="en-US" sz="2000" dirty="0">
                <a:effectLst/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T Norms" panose="020B0604020202020204" charset="0"/>
              <a:ea typeface="Times New Roman" panose="02020603050405020304" pitchFamily="18" charset="0"/>
            </a:endParaRP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U.S. Department of Education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9"/>
              </a:rPr>
              <a:t>2020 Final Rule Fact Sheet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U.S. Department of Education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10"/>
              </a:rPr>
              <a:t>2020 Final Rule Overview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TT Norms" panose="020B0604020202020204" charset="0"/>
                <a:ea typeface="Calibri" panose="020F0502020204030204" pitchFamily="34" charset="0"/>
              </a:rPr>
              <a:t>OCR </a:t>
            </a:r>
            <a:r>
              <a:rPr lang="en-US" sz="2000" dirty="0">
                <a:latin typeface="TT Norms" panose="020B0604020202020204" charset="0"/>
                <a:ea typeface="Calibri" panose="020F0502020204030204" pitchFamily="34" charset="0"/>
                <a:hlinkClick r:id="rId11"/>
              </a:rPr>
              <a:t>Pregnancy Guidance</a:t>
            </a:r>
            <a:r>
              <a:rPr lang="en-US" sz="2000" dirty="0">
                <a:latin typeface="TT Norms" panose="020B0604020202020204" charset="0"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latin typeface="TT Norms" panose="020B0604020202020204" charset="0"/>
              <a:ea typeface="Calibri" panose="020F0502020204030204" pitchFamily="34" charset="0"/>
            </a:endParaRP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effectLst/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OCR webinar: </a:t>
            </a:r>
            <a:r>
              <a:rPr lang="en-US" sz="2000" u="none" strike="noStrike" dirty="0">
                <a:solidFill>
                  <a:srgbClr val="990000"/>
                </a:solidFill>
                <a:effectLst/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  <a:hlinkClick r:id="rId12"/>
              </a:rPr>
              <a:t>Title IX Regulations Addressing Sexual Harassment</a:t>
            </a:r>
            <a:r>
              <a:rPr lang="en-US" sz="2000" dirty="0">
                <a:effectLst/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 (length: 01:11:29)</a:t>
            </a:r>
          </a:p>
          <a:p>
            <a:pPr marL="582933" lvl="1" indent="-291467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TT Norm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Executive Orders: </a:t>
            </a:r>
          </a:p>
          <a:p>
            <a:pPr marL="1040133" lvl="2" indent="-291467">
              <a:buFont typeface="Arial"/>
              <a:buChar char="•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13"/>
              </a:rPr>
              <a:t>EO on Preventing and Combating Discrimination on the Basis of Gender Identity or Sexual Orientation</a:t>
            </a:r>
            <a:endParaRPr lang="en-US" sz="2000" dirty="0">
              <a:latin typeface="TT Norms" panose="020B0604020202020204" charset="0"/>
              <a:ea typeface="Times New Roman" panose="02020603050405020304" pitchFamily="18" charset="0"/>
            </a:endParaRPr>
          </a:p>
          <a:p>
            <a:pPr marL="1040133" lvl="2" indent="-291467">
              <a:buFont typeface="Arial"/>
              <a:buChar char="•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14"/>
              </a:rPr>
              <a:t>EO on Guaranteeing an Educational Environment Free from Discrimination on the Basis of Sex, Including Sexual Orientation or Gender Identity </a:t>
            </a:r>
            <a:endParaRPr lang="en-US" sz="2000" dirty="0">
              <a:latin typeface="TT Norms" panose="020B0604020202020204" charset="0"/>
              <a:ea typeface="Times New Roman" panose="02020603050405020304" pitchFamily="18" charset="0"/>
            </a:endParaRPr>
          </a:p>
          <a:p>
            <a:pPr marL="1040133" lvl="2" indent="-291467">
              <a:buFont typeface="Arial"/>
              <a:buChar char="•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15"/>
              </a:rPr>
              <a:t>EO on Advancing Equality for Lesbian, Gay, Bisexual, Transgender, Queer, and Intersex Individuals </a:t>
            </a:r>
            <a:endParaRPr lang="en-US" sz="2000" dirty="0">
              <a:effectLst/>
              <a:latin typeface="TT Norms" panose="020B0604020202020204" charset="0"/>
              <a:ea typeface="Calibri" panose="020F0502020204030204" pitchFamily="34" charset="0"/>
            </a:endParaRPr>
          </a:p>
          <a:p>
            <a:pPr marL="582933" lvl="1" indent="-291467">
              <a:lnSpc>
                <a:spcPts val="4239"/>
              </a:lnSpc>
              <a:buFont typeface="Arial"/>
              <a:buChar char="•"/>
            </a:pPr>
            <a:endParaRPr lang="en-US" sz="2000" spc="145" dirty="0">
              <a:solidFill>
                <a:srgbClr val="000000"/>
              </a:solidFill>
              <a:latin typeface="TT Norm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028888" y="1606365"/>
            <a:ext cx="1237571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6025714" y="1606365"/>
            <a:ext cx="1282394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66199" y="2876752"/>
            <a:ext cx="15355603" cy="6152374"/>
            <a:chOff x="0" y="0"/>
            <a:chExt cx="4044274" cy="1620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4274" cy="1620378"/>
            </a:xfrm>
            <a:custGeom>
              <a:avLst/>
              <a:gdLst/>
              <a:ahLst/>
              <a:cxnLst/>
              <a:rect l="l" t="t" r="r" b="b"/>
              <a:pathLst>
                <a:path w="4044274" h="1620378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594665"/>
                  </a:lnTo>
                  <a:cubicBezTo>
                    <a:pt x="4044274" y="1601485"/>
                    <a:pt x="4041565" y="1608025"/>
                    <a:pt x="4036743" y="1612847"/>
                  </a:cubicBezTo>
                  <a:cubicBezTo>
                    <a:pt x="4031921" y="1617669"/>
                    <a:pt x="4025381" y="1620378"/>
                    <a:pt x="4018561" y="1620378"/>
                  </a:cubicBezTo>
                  <a:lnTo>
                    <a:pt x="25713" y="1620378"/>
                  </a:lnTo>
                  <a:cubicBezTo>
                    <a:pt x="18893" y="1620378"/>
                    <a:pt x="12353" y="1617669"/>
                    <a:pt x="7531" y="1612847"/>
                  </a:cubicBezTo>
                  <a:cubicBezTo>
                    <a:pt x="2709" y="1608025"/>
                    <a:pt x="0" y="1601485"/>
                    <a:pt x="0" y="1594665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03697" y="1219200"/>
            <a:ext cx="1448060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9"/>
              </a:lnSpc>
            </a:pPr>
            <a:r>
              <a:rPr lang="en-US" sz="7584" spc="-379" dirty="0">
                <a:solidFill>
                  <a:srgbClr val="000000"/>
                </a:solidFill>
                <a:latin typeface="TT Norms Bold"/>
              </a:rPr>
              <a:t>2022 NPRM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52694" y="3227399"/>
            <a:ext cx="14431609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TT Norms" panose="020B0604020202020204" charset="0"/>
                <a:ea typeface="Times New Roman" panose="02020603050405020304" pitchFamily="18" charset="0"/>
              </a:rPr>
              <a:t>The proposed rule is located in the </a:t>
            </a:r>
            <a:r>
              <a:rPr lang="en-US" sz="2000" u="sng" dirty="0">
                <a:solidFill>
                  <a:srgbClr val="0563C1"/>
                </a:solidFill>
                <a:latin typeface="TT Norms" panose="020B0604020202020204" charset="0"/>
                <a:ea typeface="Times New Roman" panose="02020603050405020304" pitchFamily="18" charset="0"/>
                <a:hlinkClick r:id="rId4"/>
              </a:rPr>
              <a:t>Federal Register - Title IX</a:t>
            </a:r>
            <a:r>
              <a:rPr lang="en-US" sz="2000" dirty="0"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5"/>
              </a:rPr>
              <a:t>Summary of TIX 2022 NPRM major provisions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6"/>
              </a:rPr>
              <a:t>2022 NPRM fact sheet</a:t>
            </a:r>
            <a:endParaRPr lang="en-US" sz="2000" dirty="0">
              <a:effectLst/>
              <a:latin typeface="TT Norms" panose="020B060402020202020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7"/>
              </a:rPr>
              <a:t>Fact sheet on proposed changes to TIX regs regarding athletic eligibility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>
                <a:solidFill>
                  <a:srgbClr val="0563C1"/>
                </a:solidFill>
                <a:effectLst/>
                <a:latin typeface="TT Norms" panose="020B0604020202020204" charset="0"/>
                <a:ea typeface="Times New Roman" panose="02020603050405020304" pitchFamily="18" charset="0"/>
                <a:hlinkClick r:id="rId8"/>
              </a:rPr>
              <a:t>2023 NPRM on athletics eligibility</a:t>
            </a:r>
            <a:r>
              <a:rPr lang="en-US" sz="2000" dirty="0">
                <a:effectLst/>
                <a:latin typeface="TT Norms" panose="020B060402020202020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T Norms" panose="020B0604020202020204" charset="0"/>
              <a:ea typeface="Calibri" panose="020F050202020403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028888" y="1606365"/>
            <a:ext cx="1237571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6025714" y="1606365"/>
            <a:ext cx="1282394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9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5314" y="3933882"/>
            <a:ext cx="11397372" cy="350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46"/>
              </a:lnSpc>
            </a:pPr>
            <a:r>
              <a:rPr lang="en-US" sz="9517" spc="-475" dirty="0">
                <a:solidFill>
                  <a:srgbClr val="FFFFFF"/>
                </a:solidFill>
                <a:latin typeface="TT Norms Bold"/>
              </a:rPr>
              <a:t>The Title IX Coordinator and Deputy Roles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253267" y="8252267"/>
            <a:ext cx="1006033" cy="100603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E001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43890" y="8583556"/>
            <a:ext cx="824788" cy="36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2"/>
              </a:lnSpc>
            </a:pPr>
            <a:r>
              <a:rPr lang="en-US" sz="981" spc="-49">
                <a:solidFill>
                  <a:srgbClr val="000000"/>
                </a:solidFill>
                <a:latin typeface="Poppins Medium"/>
              </a:rPr>
              <a:t>Office of Gender Equity &amp; Inclusion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1096" y="9470645"/>
            <a:ext cx="4229543" cy="502022"/>
            <a:chOff x="0" y="0"/>
            <a:chExt cx="5639391" cy="669363"/>
          </a:xfrm>
        </p:grpSpPr>
        <p:sp>
          <p:nvSpPr>
            <p:cNvPr id="3" name="TextBox 3"/>
            <p:cNvSpPr txBox="1"/>
            <p:nvPr/>
          </p:nvSpPr>
          <p:spPr>
            <a:xfrm>
              <a:off x="914314" y="-47625"/>
              <a:ext cx="4725077" cy="60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5"/>
                </a:lnSpc>
              </a:pPr>
              <a:r>
                <a:rPr lang="en-US" sz="2782">
                  <a:solidFill>
                    <a:srgbClr val="E00122"/>
                  </a:solidFill>
                  <a:latin typeface="Open Sans Bold"/>
                </a:rPr>
                <a:t>ogei@uc.edu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9363" cy="6693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66199" y="2464696"/>
            <a:ext cx="15355603" cy="6537449"/>
            <a:chOff x="0" y="0"/>
            <a:chExt cx="4044274" cy="17217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4274" cy="1721797"/>
            </a:xfrm>
            <a:custGeom>
              <a:avLst/>
              <a:gdLst/>
              <a:ahLst/>
              <a:cxnLst/>
              <a:rect l="l" t="t" r="r" b="b"/>
              <a:pathLst>
                <a:path w="4044274" h="1721797">
                  <a:moveTo>
                    <a:pt x="25713" y="0"/>
                  </a:moveTo>
                  <a:lnTo>
                    <a:pt x="4018561" y="0"/>
                  </a:lnTo>
                  <a:cubicBezTo>
                    <a:pt x="4032762" y="0"/>
                    <a:pt x="4044274" y="11512"/>
                    <a:pt x="4044274" y="25713"/>
                  </a:cubicBezTo>
                  <a:lnTo>
                    <a:pt x="4044274" y="1696084"/>
                  </a:lnTo>
                  <a:cubicBezTo>
                    <a:pt x="4044274" y="1702904"/>
                    <a:pt x="4041565" y="1709444"/>
                    <a:pt x="4036743" y="1714266"/>
                  </a:cubicBezTo>
                  <a:cubicBezTo>
                    <a:pt x="4031921" y="1719088"/>
                    <a:pt x="4025381" y="1721797"/>
                    <a:pt x="4018561" y="1721797"/>
                  </a:cubicBezTo>
                  <a:lnTo>
                    <a:pt x="25713" y="1721797"/>
                  </a:lnTo>
                  <a:cubicBezTo>
                    <a:pt x="18893" y="1721797"/>
                    <a:pt x="12353" y="1719088"/>
                    <a:pt x="7531" y="1714266"/>
                  </a:cubicBezTo>
                  <a:cubicBezTo>
                    <a:pt x="2709" y="1709444"/>
                    <a:pt x="0" y="1702904"/>
                    <a:pt x="0" y="1696084"/>
                  </a:cubicBezTo>
                  <a:lnTo>
                    <a:pt x="0" y="25713"/>
                  </a:lnTo>
                  <a:cubicBezTo>
                    <a:pt x="0" y="18893"/>
                    <a:pt x="2709" y="12353"/>
                    <a:pt x="7531" y="7531"/>
                  </a:cubicBezTo>
                  <a:cubicBezTo>
                    <a:pt x="12353" y="2709"/>
                    <a:pt x="18893" y="0"/>
                    <a:pt x="25713" y="0"/>
                  </a:cubicBezTo>
                  <a:close/>
                </a:path>
              </a:pathLst>
            </a:custGeom>
            <a:solidFill>
              <a:srgbClr val="D5F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33600" y="2496957"/>
            <a:ext cx="14431609" cy="647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TIXCO is responsible for coordinating the recipient’s responses to all complaints involving possible sex discrimination. This includes monitoring outcomes, identifying &amp; addressing any patterns, and assessing effects on campus climate</a:t>
            </a:r>
          </a:p>
          <a:p>
            <a:pPr marL="539754" lvl="1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Responsibilities include: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Notification obligations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Establishing TIX team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Training, onboarding, continuing education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Policy development and implementation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Procedures and processes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Accepts, files, consolidates, dismisses formal complaints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Oversees grievance process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Implements sanctions/remedies</a:t>
            </a:r>
          </a:p>
          <a:p>
            <a:pPr marL="996954" lvl="2" indent="-269877">
              <a:lnSpc>
                <a:spcPts val="3925"/>
              </a:lnSpc>
              <a:buFont typeface="Arial"/>
              <a:buChar char="•"/>
            </a:pPr>
            <a:r>
              <a:rPr lang="en-US" sz="2500" spc="135" dirty="0">
                <a:solidFill>
                  <a:srgbClr val="000000"/>
                </a:solidFill>
                <a:latin typeface="TT Norms"/>
              </a:rPr>
              <a:t>Record keeper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3697" y="918572"/>
            <a:ext cx="1448060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9"/>
              </a:lnSpc>
            </a:pPr>
            <a:r>
              <a:rPr lang="en-US" sz="7584" spc="-379" dirty="0">
                <a:solidFill>
                  <a:srgbClr val="000000"/>
                </a:solidFill>
                <a:latin typeface="TT Norms Bold"/>
              </a:rPr>
              <a:t>The Title IX Coordinator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6199" y="1330432"/>
            <a:ext cx="2386568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4561096" y="1330432"/>
            <a:ext cx="2260705" cy="0"/>
          </a:xfrm>
          <a:prstGeom prst="line">
            <a:avLst/>
          </a:prstGeom>
          <a:ln w="114300" cap="flat">
            <a:solidFill>
              <a:srgbClr val="0894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592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Open Sans Bold</vt:lpstr>
      <vt:lpstr>TT Norms</vt:lpstr>
      <vt:lpstr>Poppins Medium</vt:lpstr>
      <vt:lpstr>TT Norms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OGEI Hearing Panelist Training</dc:title>
  <dc:creator>Adrienne</dc:creator>
  <cp:lastModifiedBy>Lyles, Adrienne (lylesae)</cp:lastModifiedBy>
  <cp:revision>1</cp:revision>
  <dcterms:created xsi:type="dcterms:W3CDTF">2006-08-16T00:00:00Z</dcterms:created>
  <dcterms:modified xsi:type="dcterms:W3CDTF">2023-08-28T12:26:48Z</dcterms:modified>
  <dc:identifier>DAFUw-lpKcA</dc:identifier>
</cp:coreProperties>
</file>