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svg" ContentType="image/svg+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theme/theme2.xml" ContentType="application/vnd.openxmlformats-officedocument.theme+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1"/>
  </p:sldMasterIdLst>
  <p:handoutMasterIdLst>
    <p:handoutMasterId r:id="rId12"/>
  </p:handoutMasterIdLst>
  <p:sldIdLst>
    <p:sldId id="264" r:id="rId2"/>
    <p:sldId id="268" r:id="rId3"/>
    <p:sldId id="267" r:id="rId4"/>
    <p:sldId id="269" r:id="rId5"/>
    <p:sldId id="265" r:id="rId6"/>
    <p:sldId id="266" r:id="rId7"/>
    <p:sldId id="270" r:id="rId8"/>
    <p:sldId id="271" r:id="rId9"/>
    <p:sldId id="272" r:id="rId10"/>
    <p:sldId id="273" r:id="rId11"/>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E00122"/>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1A30999C-FB6A-A33A-9007-C07B247F8CC7}" v="155" dt="2020-05-28T16:06:52.574"/>
    <p1510:client id="{9201192A-5185-7CD1-9F96-FEB763910F2F}" v="31" dt="2020-05-28T16:05:14.697"/>
    <p1510:client id="{D37BB50E-D507-4C14-BF59-E8B359F86040}" v="2" dt="2020-05-28T16:08:48.300"/>
  </p1510:revLst>
</p1510:revInfo>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94660"/>
  </p:normalViewPr>
  <p:slideViewPr>
    <p:cSldViewPr snapToGrid="0">
      <p:cViewPr varScale="1">
        <p:scale>
          <a:sx n="106" d="100"/>
          <a:sy n="106" d="100"/>
        </p:scale>
        <p:origin x="108" y="144"/>
      </p:cViewPr>
      <p:guideLst/>
    </p:cSldViewPr>
  </p:slideViewPr>
  <p:notesTextViewPr>
    <p:cViewPr>
      <p:scale>
        <a:sx n="1" d="1"/>
        <a:sy n="1" d="1"/>
      </p:scale>
      <p:origin x="0" y="0"/>
    </p:cViewPr>
  </p:notesTextViewPr>
  <p:notesViewPr>
    <p:cSldViewPr snapToGrid="0">
      <p:cViewPr>
        <p:scale>
          <a:sx n="1" d="2"/>
          <a:sy n="1" d="2"/>
        </p:scale>
        <p:origin x="0" y="0"/>
      </p:cViewPr>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presProps" Target="presProps.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handoutMaster" Target="handoutMasters/handoutMaster1.xml"/><Relationship Id="rId17" Type="http://schemas.microsoft.com/office/2015/10/relationships/revisionInfo" Target="revisionInfo.xml"/><Relationship Id="rId2" Type="http://schemas.openxmlformats.org/officeDocument/2006/relationships/slide" Target="slides/slide1.xml"/><Relationship Id="rId16"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theme" Target="theme/theme1.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viewProps" Target="viewProps.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2.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sz="quarter" idx="1"/>
          </p:nvPr>
        </p:nvSpPr>
        <p:spPr>
          <a:xfrm>
            <a:off x="3884613" y="0"/>
            <a:ext cx="2971800" cy="458788"/>
          </a:xfrm>
          <a:prstGeom prst="rect">
            <a:avLst/>
          </a:prstGeom>
        </p:spPr>
        <p:txBody>
          <a:bodyPr vert="horz" lIns="91440" tIns="45720" rIns="91440" bIns="45720" rtlCol="0"/>
          <a:lstStyle>
            <a:lvl1pPr algn="r">
              <a:defRPr sz="1200"/>
            </a:lvl1pPr>
          </a:lstStyle>
          <a:p>
            <a:fld id="{B3A65D27-D234-4A2F-A10F-9D890A908432}" type="datetimeFigureOut">
              <a:rPr lang="en-US" smtClean="0"/>
              <a:t>12/16/2020</a:t>
            </a:fld>
            <a:endParaRPr lang="en-US"/>
          </a:p>
        </p:txBody>
      </p:sp>
      <p:sp>
        <p:nvSpPr>
          <p:cNvPr id="4" name="Footer Placeholder 3"/>
          <p:cNvSpPr>
            <a:spLocks noGrp="1"/>
          </p:cNvSpPr>
          <p:nvPr>
            <p:ph type="ftr" sz="quarter" idx="2"/>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5" name="Slide Number Placeholder 4"/>
          <p:cNvSpPr>
            <a:spLocks noGrp="1"/>
          </p:cNvSpPr>
          <p:nvPr>
            <p:ph type="sldNum" sz="quarter" idx="3"/>
          </p:nvPr>
        </p:nvSpPr>
        <p:spPr>
          <a:xfrm>
            <a:off x="3884613" y="8685213"/>
            <a:ext cx="2971800" cy="458787"/>
          </a:xfrm>
          <a:prstGeom prst="rect">
            <a:avLst/>
          </a:prstGeom>
        </p:spPr>
        <p:txBody>
          <a:bodyPr vert="horz" lIns="91440" tIns="45720" rIns="91440" bIns="45720" rtlCol="0" anchor="b"/>
          <a:lstStyle>
            <a:lvl1pPr algn="r">
              <a:defRPr sz="1200"/>
            </a:lvl1pPr>
          </a:lstStyle>
          <a:p>
            <a:fld id="{9E10CA0B-8CB5-4DEE-8AF4-DBBD242873ED}" type="slidenum">
              <a:rPr lang="en-US" smtClean="0"/>
              <a:t>‹#›</a:t>
            </a:fld>
            <a:endParaRPr lang="en-US"/>
          </a:p>
        </p:txBody>
      </p:sp>
    </p:spTree>
    <p:extLst>
      <p:ext uri="{BB962C8B-B14F-4D97-AF65-F5344CB8AC3E}">
        <p14:creationId xmlns:p14="http://schemas.microsoft.com/office/powerpoint/2010/main" val="576718759"/>
      </p:ext>
    </p:extLst>
  </p:cSld>
  <p:clrMap bg1="lt1" tx1="dk1" bg2="lt2" tx2="dk2" accent1="accent1" accent2="accent2" accent3="accent3" accent4="accent4" accent5="accent5" accent6="accent6" hlink="hlink" folHlink="folHlink"/>
</p:handoutMaster>
</file>

<file path=ppt/slideLayouts/_rels/slideLayout1.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54CFB28-235F-BA40-B194-E66ECC5150D8}"/>
              </a:ext>
            </a:extLst>
          </p:cNvPr>
          <p:cNvSpPr>
            <a:spLocks noGrp="1"/>
          </p:cNvSpPr>
          <p:nvPr>
            <p:ph type="ctrTitle"/>
          </p:nvPr>
        </p:nvSpPr>
        <p:spPr>
          <a:xfrm>
            <a:off x="1524000" y="1015683"/>
            <a:ext cx="9144000" cy="2387600"/>
          </a:xfrm>
        </p:spPr>
        <p:txBody>
          <a:bodyPr anchor="b"/>
          <a:lstStyle>
            <a:lvl1pPr algn="ctr">
              <a:defRPr sz="6000">
                <a:solidFill>
                  <a:schemeClr val="bg1"/>
                </a:solidFill>
              </a:defRPr>
            </a:lvl1pPr>
          </a:lstStyle>
          <a:p>
            <a:r>
              <a:rPr lang="en-US"/>
              <a:t>Click to edit Master title style</a:t>
            </a:r>
          </a:p>
        </p:txBody>
      </p:sp>
      <p:sp>
        <p:nvSpPr>
          <p:cNvPr id="3" name="Subtitle 2">
            <a:extLst>
              <a:ext uri="{FF2B5EF4-FFF2-40B4-BE49-F238E27FC236}">
                <a16:creationId xmlns:a16="http://schemas.microsoft.com/office/drawing/2014/main" id="{94F94C32-3BD7-A844-A9D2-9971407CD25C}"/>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a:extLst>
              <a:ext uri="{FF2B5EF4-FFF2-40B4-BE49-F238E27FC236}">
                <a16:creationId xmlns:a16="http://schemas.microsoft.com/office/drawing/2014/main" id="{C16A4455-A0E8-D140-ACA5-A53F6BF574A4}"/>
              </a:ext>
            </a:extLst>
          </p:cNvPr>
          <p:cNvSpPr>
            <a:spLocks noGrp="1"/>
          </p:cNvSpPr>
          <p:nvPr>
            <p:ph type="dt" sz="half" idx="10"/>
          </p:nvPr>
        </p:nvSpPr>
        <p:spPr/>
        <p:txBody>
          <a:bodyPr/>
          <a:lstStyle/>
          <a:p>
            <a:fld id="{F7170708-60D0-234C-94B5-BEB3F13F2D17}" type="datetimeFigureOut">
              <a:rPr lang="en-US" smtClean="0"/>
              <a:t>12/16/2020</a:t>
            </a:fld>
            <a:endParaRPr lang="en-US"/>
          </a:p>
        </p:txBody>
      </p:sp>
      <p:sp>
        <p:nvSpPr>
          <p:cNvPr id="5" name="Footer Placeholder 4">
            <a:extLst>
              <a:ext uri="{FF2B5EF4-FFF2-40B4-BE49-F238E27FC236}">
                <a16:creationId xmlns:a16="http://schemas.microsoft.com/office/drawing/2014/main" id="{C982EC52-DB1D-4F49-84A0-D02262C63B9F}"/>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D3160B46-ACE3-E142-88A8-36776ADCD885}"/>
              </a:ext>
            </a:extLst>
          </p:cNvPr>
          <p:cNvSpPr>
            <a:spLocks noGrp="1"/>
          </p:cNvSpPr>
          <p:nvPr>
            <p:ph type="sldNum" sz="quarter" idx="12"/>
          </p:nvPr>
        </p:nvSpPr>
        <p:spPr/>
        <p:txBody>
          <a:bodyPr/>
          <a:lstStyle/>
          <a:p>
            <a:fld id="{5537776A-6E3D-A54D-A3AD-4CE358451DCF}" type="slidenum">
              <a:rPr lang="en-US" smtClean="0"/>
              <a:t>‹#›</a:t>
            </a:fld>
            <a:endParaRPr lang="en-US"/>
          </a:p>
        </p:txBody>
      </p:sp>
    </p:spTree>
    <p:extLst>
      <p:ext uri="{BB962C8B-B14F-4D97-AF65-F5344CB8AC3E}">
        <p14:creationId xmlns:p14="http://schemas.microsoft.com/office/powerpoint/2010/main" val="4159760189"/>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C379993-2369-314B-8712-11B69FCD9E58}"/>
              </a:ext>
            </a:extLst>
          </p:cNvPr>
          <p:cNvSpPr>
            <a:spLocks noGrp="1"/>
          </p:cNvSpPr>
          <p:nvPr>
            <p:ph type="title"/>
          </p:nvPr>
        </p:nvSpPr>
        <p:spPr>
          <a:xfrm>
            <a:off x="3605561" y="624840"/>
            <a:ext cx="6910039" cy="787068"/>
          </a:xfrm>
        </p:spPr>
        <p:txBody>
          <a:bodyPr>
            <a:normAutofit/>
          </a:bodyPr>
          <a:lstStyle>
            <a:lvl1pPr>
              <a:defRPr sz="4000">
                <a:solidFill>
                  <a:schemeClr val="bg1"/>
                </a:solidFill>
                <a:latin typeface="Georgia" panose="02040502050405020303" pitchFamily="18" charset="0"/>
              </a:defRPr>
            </a:lvl1pPr>
          </a:lstStyle>
          <a:p>
            <a:r>
              <a:rPr lang="en-US"/>
              <a:t>Click to edit Master title style</a:t>
            </a:r>
          </a:p>
        </p:txBody>
      </p:sp>
      <p:sp>
        <p:nvSpPr>
          <p:cNvPr id="3" name="Content Placeholder 2">
            <a:extLst>
              <a:ext uri="{FF2B5EF4-FFF2-40B4-BE49-F238E27FC236}">
                <a16:creationId xmlns:a16="http://schemas.microsoft.com/office/drawing/2014/main" id="{B27C0F72-93AD-CD48-99F1-25A07551E29C}"/>
              </a:ext>
            </a:extLst>
          </p:cNvPr>
          <p:cNvSpPr>
            <a:spLocks noGrp="1"/>
          </p:cNvSpPr>
          <p:nvPr>
            <p:ph idx="1"/>
          </p:nvPr>
        </p:nvSpPr>
        <p:spPr/>
        <p:txBody>
          <a:bodyPr/>
          <a:lstStyle>
            <a:lvl1pPr>
              <a:defRPr>
                <a:latin typeface="Georgia" panose="02040502050405020303" pitchFamily="18" charset="0"/>
              </a:defRPr>
            </a:lvl1pPr>
            <a:lvl2pPr>
              <a:defRPr>
                <a:latin typeface="Georgia" panose="02040502050405020303" pitchFamily="18" charset="0"/>
              </a:defRPr>
            </a:lvl2pPr>
            <a:lvl3pPr>
              <a:defRPr>
                <a:latin typeface="Georgia" panose="02040502050405020303" pitchFamily="18" charset="0"/>
              </a:defRPr>
            </a:lvl3pPr>
            <a:lvl4pPr>
              <a:defRPr>
                <a:latin typeface="Georgia" panose="02040502050405020303" pitchFamily="18" charset="0"/>
              </a:defRPr>
            </a:lvl4pPr>
            <a:lvl5pPr>
              <a:defRPr>
                <a:latin typeface="Georgia" panose="02040502050405020303" pitchFamily="18" charset="0"/>
              </a:defRPr>
            </a:lvl5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AC42791D-EC53-D64C-9E7C-E5F95450561B}"/>
              </a:ext>
            </a:extLst>
          </p:cNvPr>
          <p:cNvSpPr>
            <a:spLocks noGrp="1"/>
          </p:cNvSpPr>
          <p:nvPr>
            <p:ph type="dt" sz="half" idx="10"/>
          </p:nvPr>
        </p:nvSpPr>
        <p:spPr/>
        <p:txBody>
          <a:bodyPr/>
          <a:lstStyle/>
          <a:p>
            <a:fld id="{F7170708-60D0-234C-94B5-BEB3F13F2D17}" type="datetimeFigureOut">
              <a:rPr lang="en-US" smtClean="0"/>
              <a:t>12/16/2020</a:t>
            </a:fld>
            <a:endParaRPr lang="en-US"/>
          </a:p>
        </p:txBody>
      </p:sp>
      <p:sp>
        <p:nvSpPr>
          <p:cNvPr id="5" name="Footer Placeholder 4">
            <a:extLst>
              <a:ext uri="{FF2B5EF4-FFF2-40B4-BE49-F238E27FC236}">
                <a16:creationId xmlns:a16="http://schemas.microsoft.com/office/drawing/2014/main" id="{AECE8C60-F90D-0941-80E4-088DA2BA53AB}"/>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A8B57271-00C3-B04C-AC45-882C0E26CB87}"/>
              </a:ext>
            </a:extLst>
          </p:cNvPr>
          <p:cNvSpPr>
            <a:spLocks noGrp="1"/>
          </p:cNvSpPr>
          <p:nvPr>
            <p:ph type="sldNum" sz="quarter" idx="12"/>
          </p:nvPr>
        </p:nvSpPr>
        <p:spPr/>
        <p:txBody>
          <a:bodyPr/>
          <a:lstStyle/>
          <a:p>
            <a:fld id="{5537776A-6E3D-A54D-A3AD-4CE358451DCF}" type="slidenum">
              <a:rPr lang="en-US" smtClean="0"/>
              <a:t>‹#›</a:t>
            </a:fld>
            <a:endParaRPr lang="en-US"/>
          </a:p>
        </p:txBody>
      </p:sp>
    </p:spTree>
    <p:extLst>
      <p:ext uri="{BB962C8B-B14F-4D97-AF65-F5344CB8AC3E}">
        <p14:creationId xmlns:p14="http://schemas.microsoft.com/office/powerpoint/2010/main" val="4139486256"/>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89AF2E1-5105-5541-B5CB-D6D1B604E4CC}"/>
              </a:ext>
            </a:extLst>
          </p:cNvPr>
          <p:cNvSpPr>
            <a:spLocks noGrp="1"/>
          </p:cNvSpPr>
          <p:nvPr>
            <p:ph type="title"/>
          </p:nvPr>
        </p:nvSpPr>
        <p:spPr>
          <a:xfrm>
            <a:off x="831850" y="1359218"/>
            <a:ext cx="10515600" cy="2852737"/>
          </a:xfrm>
        </p:spPr>
        <p:txBody>
          <a:bodyPr anchor="b"/>
          <a:lstStyle>
            <a:lvl1pPr>
              <a:defRPr sz="6000"/>
            </a:lvl1pPr>
          </a:lstStyle>
          <a:p>
            <a:r>
              <a:rPr lang="en-US"/>
              <a:t>Click to edit Master title style</a:t>
            </a:r>
          </a:p>
        </p:txBody>
      </p:sp>
      <p:sp>
        <p:nvSpPr>
          <p:cNvPr id="3" name="Text Placeholder 2">
            <a:extLst>
              <a:ext uri="{FF2B5EF4-FFF2-40B4-BE49-F238E27FC236}">
                <a16:creationId xmlns:a16="http://schemas.microsoft.com/office/drawing/2014/main" id="{03E9047B-FEAE-D747-98A0-8A86580435B0}"/>
              </a:ext>
            </a:extLst>
          </p:cNvPr>
          <p:cNvSpPr>
            <a:spLocks noGrp="1"/>
          </p:cNvSpPr>
          <p:nvPr>
            <p:ph type="body" idx="1"/>
          </p:nvPr>
        </p:nvSpPr>
        <p:spPr>
          <a:xfrm>
            <a:off x="831850" y="4333875"/>
            <a:ext cx="10515600" cy="1500187"/>
          </a:xfrm>
        </p:spPr>
        <p:txBody>
          <a:bodyPr/>
          <a:lstStyle>
            <a:lvl1pPr marL="0" indent="0">
              <a:buNone/>
              <a:defRPr sz="2400">
                <a:solidFill>
                  <a:schemeClr val="bg1"/>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Edit Master text styles</a:t>
            </a:r>
          </a:p>
        </p:txBody>
      </p:sp>
      <p:sp>
        <p:nvSpPr>
          <p:cNvPr id="4" name="Date Placeholder 3">
            <a:extLst>
              <a:ext uri="{FF2B5EF4-FFF2-40B4-BE49-F238E27FC236}">
                <a16:creationId xmlns:a16="http://schemas.microsoft.com/office/drawing/2014/main" id="{A20D2AAC-2B22-FD42-871C-EA7B8EDD7B2B}"/>
              </a:ext>
            </a:extLst>
          </p:cNvPr>
          <p:cNvSpPr>
            <a:spLocks noGrp="1"/>
          </p:cNvSpPr>
          <p:nvPr>
            <p:ph type="dt" sz="half" idx="10"/>
          </p:nvPr>
        </p:nvSpPr>
        <p:spPr/>
        <p:txBody>
          <a:bodyPr/>
          <a:lstStyle>
            <a:lvl1pPr>
              <a:defRPr>
                <a:solidFill>
                  <a:schemeClr val="bg1"/>
                </a:solidFill>
              </a:defRPr>
            </a:lvl1pPr>
          </a:lstStyle>
          <a:p>
            <a:fld id="{F7170708-60D0-234C-94B5-BEB3F13F2D17}" type="datetimeFigureOut">
              <a:rPr lang="en-US" smtClean="0"/>
              <a:pPr/>
              <a:t>12/16/2020</a:t>
            </a:fld>
            <a:endParaRPr lang="en-US"/>
          </a:p>
        </p:txBody>
      </p:sp>
      <p:sp>
        <p:nvSpPr>
          <p:cNvPr id="5" name="Footer Placeholder 4">
            <a:extLst>
              <a:ext uri="{FF2B5EF4-FFF2-40B4-BE49-F238E27FC236}">
                <a16:creationId xmlns:a16="http://schemas.microsoft.com/office/drawing/2014/main" id="{804B0F92-C1AA-5747-B8FF-3F833F15AC30}"/>
              </a:ext>
            </a:extLst>
          </p:cNvPr>
          <p:cNvSpPr>
            <a:spLocks noGrp="1"/>
          </p:cNvSpPr>
          <p:nvPr>
            <p:ph type="ftr" sz="quarter" idx="11"/>
          </p:nvPr>
        </p:nvSpPr>
        <p:spPr/>
        <p:txBody>
          <a:bodyPr/>
          <a:lstStyle>
            <a:lvl1pPr>
              <a:defRPr>
                <a:solidFill>
                  <a:schemeClr val="bg1"/>
                </a:solidFill>
              </a:defRPr>
            </a:lvl1pPr>
          </a:lstStyle>
          <a:p>
            <a:endParaRPr lang="en-US"/>
          </a:p>
        </p:txBody>
      </p:sp>
      <p:sp>
        <p:nvSpPr>
          <p:cNvPr id="6" name="Slide Number Placeholder 5">
            <a:extLst>
              <a:ext uri="{FF2B5EF4-FFF2-40B4-BE49-F238E27FC236}">
                <a16:creationId xmlns:a16="http://schemas.microsoft.com/office/drawing/2014/main" id="{FBD49528-0F22-7D40-BBCA-385811D24091}"/>
              </a:ext>
            </a:extLst>
          </p:cNvPr>
          <p:cNvSpPr>
            <a:spLocks noGrp="1"/>
          </p:cNvSpPr>
          <p:nvPr>
            <p:ph type="sldNum" sz="quarter" idx="12"/>
          </p:nvPr>
        </p:nvSpPr>
        <p:spPr/>
        <p:txBody>
          <a:bodyPr/>
          <a:lstStyle>
            <a:lvl1pPr>
              <a:defRPr>
                <a:solidFill>
                  <a:schemeClr val="bg1"/>
                </a:solidFill>
              </a:defRPr>
            </a:lvl1pPr>
          </a:lstStyle>
          <a:p>
            <a:fld id="{5537776A-6E3D-A54D-A3AD-4CE358451DCF}" type="slidenum">
              <a:rPr lang="en-US" smtClean="0"/>
              <a:pPr/>
              <a:t>‹#›</a:t>
            </a:fld>
            <a:endParaRPr lang="en-US"/>
          </a:p>
        </p:txBody>
      </p:sp>
    </p:spTree>
    <p:extLst>
      <p:ext uri="{BB962C8B-B14F-4D97-AF65-F5344CB8AC3E}">
        <p14:creationId xmlns:p14="http://schemas.microsoft.com/office/powerpoint/2010/main" val="3709684975"/>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F0D49C9-CD87-684B-8A56-D4397905FFF8}"/>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553830E7-2666-434C-AE55-B91EBF4D91FC}"/>
              </a:ext>
            </a:extLst>
          </p:cNvPr>
          <p:cNvSpPr>
            <a:spLocks noGrp="1"/>
          </p:cNvSpPr>
          <p:nvPr>
            <p:ph sz="half" idx="1"/>
          </p:nvPr>
        </p:nvSpPr>
        <p:spPr>
          <a:xfrm>
            <a:off x="838200" y="1825625"/>
            <a:ext cx="51816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01F83A2F-5466-CF46-8442-FC76299E3D4C}"/>
              </a:ext>
            </a:extLst>
          </p:cNvPr>
          <p:cNvSpPr>
            <a:spLocks noGrp="1"/>
          </p:cNvSpPr>
          <p:nvPr>
            <p:ph sz="half" idx="2"/>
          </p:nvPr>
        </p:nvSpPr>
        <p:spPr>
          <a:xfrm>
            <a:off x="6172200" y="1825625"/>
            <a:ext cx="51816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99148F5D-D6EA-554A-A926-C8B02225AD82}"/>
              </a:ext>
            </a:extLst>
          </p:cNvPr>
          <p:cNvSpPr>
            <a:spLocks noGrp="1"/>
          </p:cNvSpPr>
          <p:nvPr>
            <p:ph type="dt" sz="half" idx="10"/>
          </p:nvPr>
        </p:nvSpPr>
        <p:spPr/>
        <p:txBody>
          <a:bodyPr/>
          <a:lstStyle>
            <a:lvl1pPr>
              <a:defRPr>
                <a:solidFill>
                  <a:schemeClr val="bg1"/>
                </a:solidFill>
              </a:defRPr>
            </a:lvl1pPr>
          </a:lstStyle>
          <a:p>
            <a:fld id="{F7170708-60D0-234C-94B5-BEB3F13F2D17}" type="datetimeFigureOut">
              <a:rPr lang="en-US" smtClean="0"/>
              <a:pPr/>
              <a:t>12/16/2020</a:t>
            </a:fld>
            <a:endParaRPr lang="en-US"/>
          </a:p>
        </p:txBody>
      </p:sp>
      <p:sp>
        <p:nvSpPr>
          <p:cNvPr id="6" name="Footer Placeholder 5">
            <a:extLst>
              <a:ext uri="{FF2B5EF4-FFF2-40B4-BE49-F238E27FC236}">
                <a16:creationId xmlns:a16="http://schemas.microsoft.com/office/drawing/2014/main" id="{B8AC1EB8-AE36-EF4F-B476-3DC943A396C2}"/>
              </a:ext>
            </a:extLst>
          </p:cNvPr>
          <p:cNvSpPr>
            <a:spLocks noGrp="1"/>
          </p:cNvSpPr>
          <p:nvPr>
            <p:ph type="ftr" sz="quarter" idx="11"/>
          </p:nvPr>
        </p:nvSpPr>
        <p:spPr/>
        <p:txBody>
          <a:bodyPr/>
          <a:lstStyle>
            <a:lvl1pPr>
              <a:defRPr>
                <a:solidFill>
                  <a:schemeClr val="bg1"/>
                </a:solidFill>
              </a:defRPr>
            </a:lvl1pPr>
          </a:lstStyle>
          <a:p>
            <a:endParaRPr lang="en-US"/>
          </a:p>
        </p:txBody>
      </p:sp>
      <p:sp>
        <p:nvSpPr>
          <p:cNvPr id="7" name="Slide Number Placeholder 6">
            <a:extLst>
              <a:ext uri="{FF2B5EF4-FFF2-40B4-BE49-F238E27FC236}">
                <a16:creationId xmlns:a16="http://schemas.microsoft.com/office/drawing/2014/main" id="{E2DEA30D-D7F2-E340-B3D5-BD71BBBC8E6D}"/>
              </a:ext>
            </a:extLst>
          </p:cNvPr>
          <p:cNvSpPr>
            <a:spLocks noGrp="1"/>
          </p:cNvSpPr>
          <p:nvPr>
            <p:ph type="sldNum" sz="quarter" idx="12"/>
          </p:nvPr>
        </p:nvSpPr>
        <p:spPr/>
        <p:txBody>
          <a:bodyPr/>
          <a:lstStyle>
            <a:lvl1pPr>
              <a:defRPr>
                <a:solidFill>
                  <a:schemeClr val="bg1"/>
                </a:solidFill>
              </a:defRPr>
            </a:lvl1pPr>
          </a:lstStyle>
          <a:p>
            <a:fld id="{5537776A-6E3D-A54D-A3AD-4CE358451DCF}" type="slidenum">
              <a:rPr lang="en-US" smtClean="0"/>
              <a:pPr/>
              <a:t>‹#›</a:t>
            </a:fld>
            <a:endParaRPr lang="en-US"/>
          </a:p>
        </p:txBody>
      </p:sp>
    </p:spTree>
    <p:extLst>
      <p:ext uri="{BB962C8B-B14F-4D97-AF65-F5344CB8AC3E}">
        <p14:creationId xmlns:p14="http://schemas.microsoft.com/office/powerpoint/2010/main" val="1897999352"/>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3080976-5EB9-3242-98B2-6BF82D47ED3D}"/>
              </a:ext>
            </a:extLst>
          </p:cNvPr>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a:extLst>
              <a:ext uri="{FF2B5EF4-FFF2-40B4-BE49-F238E27FC236}">
                <a16:creationId xmlns:a16="http://schemas.microsoft.com/office/drawing/2014/main" id="{E861F7E6-415A-2B48-B517-73380657B67D}"/>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a:extLst>
              <a:ext uri="{FF2B5EF4-FFF2-40B4-BE49-F238E27FC236}">
                <a16:creationId xmlns:a16="http://schemas.microsoft.com/office/drawing/2014/main" id="{B23220D7-A02D-8D41-81BA-024207921797}"/>
              </a:ext>
            </a:extLst>
          </p:cNvPr>
          <p:cNvSpPr>
            <a:spLocks noGrp="1"/>
          </p:cNvSpPr>
          <p:nvPr>
            <p:ph sz="half" idx="2"/>
          </p:nvPr>
        </p:nvSpPr>
        <p:spPr>
          <a:xfrm>
            <a:off x="839788" y="2505075"/>
            <a:ext cx="5157787"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0202C6FC-2006-DE4F-8BAC-3CB9F9F2F557}"/>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6" name="Content Placeholder 5">
            <a:extLst>
              <a:ext uri="{FF2B5EF4-FFF2-40B4-BE49-F238E27FC236}">
                <a16:creationId xmlns:a16="http://schemas.microsoft.com/office/drawing/2014/main" id="{189A3C09-1593-B74C-8B45-9E182C72C764}"/>
              </a:ext>
            </a:extLst>
          </p:cNvPr>
          <p:cNvSpPr>
            <a:spLocks noGrp="1"/>
          </p:cNvSpPr>
          <p:nvPr>
            <p:ph sz="quarter" idx="4"/>
          </p:nvPr>
        </p:nvSpPr>
        <p:spPr>
          <a:xfrm>
            <a:off x="6172200" y="2505075"/>
            <a:ext cx="5183188"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F4F1E6EA-FA0D-CF4E-B85E-7E5FA29C7253}"/>
              </a:ext>
            </a:extLst>
          </p:cNvPr>
          <p:cNvSpPr>
            <a:spLocks noGrp="1"/>
          </p:cNvSpPr>
          <p:nvPr>
            <p:ph type="dt" sz="half" idx="10"/>
          </p:nvPr>
        </p:nvSpPr>
        <p:spPr/>
        <p:txBody>
          <a:bodyPr/>
          <a:lstStyle>
            <a:lvl1pPr>
              <a:defRPr>
                <a:solidFill>
                  <a:schemeClr val="bg1"/>
                </a:solidFill>
              </a:defRPr>
            </a:lvl1pPr>
          </a:lstStyle>
          <a:p>
            <a:fld id="{F7170708-60D0-234C-94B5-BEB3F13F2D17}" type="datetimeFigureOut">
              <a:rPr lang="en-US" smtClean="0"/>
              <a:pPr/>
              <a:t>12/16/2020</a:t>
            </a:fld>
            <a:endParaRPr lang="en-US"/>
          </a:p>
        </p:txBody>
      </p:sp>
      <p:sp>
        <p:nvSpPr>
          <p:cNvPr id="8" name="Footer Placeholder 7">
            <a:extLst>
              <a:ext uri="{FF2B5EF4-FFF2-40B4-BE49-F238E27FC236}">
                <a16:creationId xmlns:a16="http://schemas.microsoft.com/office/drawing/2014/main" id="{8E4500C9-3CD3-304A-A869-3B43FC74B439}"/>
              </a:ext>
            </a:extLst>
          </p:cNvPr>
          <p:cNvSpPr>
            <a:spLocks noGrp="1"/>
          </p:cNvSpPr>
          <p:nvPr>
            <p:ph type="ftr" sz="quarter" idx="11"/>
          </p:nvPr>
        </p:nvSpPr>
        <p:spPr/>
        <p:txBody>
          <a:bodyPr/>
          <a:lstStyle>
            <a:lvl1pPr>
              <a:defRPr>
                <a:solidFill>
                  <a:schemeClr val="bg1"/>
                </a:solidFill>
              </a:defRPr>
            </a:lvl1pPr>
          </a:lstStyle>
          <a:p>
            <a:endParaRPr lang="en-US"/>
          </a:p>
        </p:txBody>
      </p:sp>
      <p:sp>
        <p:nvSpPr>
          <p:cNvPr id="9" name="Slide Number Placeholder 8">
            <a:extLst>
              <a:ext uri="{FF2B5EF4-FFF2-40B4-BE49-F238E27FC236}">
                <a16:creationId xmlns:a16="http://schemas.microsoft.com/office/drawing/2014/main" id="{5BACF6A0-2FD7-2046-AACF-90E5DD139FF8}"/>
              </a:ext>
            </a:extLst>
          </p:cNvPr>
          <p:cNvSpPr>
            <a:spLocks noGrp="1"/>
          </p:cNvSpPr>
          <p:nvPr>
            <p:ph type="sldNum" sz="quarter" idx="12"/>
          </p:nvPr>
        </p:nvSpPr>
        <p:spPr/>
        <p:txBody>
          <a:bodyPr/>
          <a:lstStyle>
            <a:lvl1pPr>
              <a:defRPr>
                <a:solidFill>
                  <a:schemeClr val="bg1"/>
                </a:solidFill>
              </a:defRPr>
            </a:lvl1pPr>
          </a:lstStyle>
          <a:p>
            <a:fld id="{5537776A-6E3D-A54D-A3AD-4CE358451DCF}" type="slidenum">
              <a:rPr lang="en-US" smtClean="0"/>
              <a:pPr/>
              <a:t>‹#›</a:t>
            </a:fld>
            <a:endParaRPr lang="en-US"/>
          </a:p>
        </p:txBody>
      </p:sp>
    </p:spTree>
    <p:extLst>
      <p:ext uri="{BB962C8B-B14F-4D97-AF65-F5344CB8AC3E}">
        <p14:creationId xmlns:p14="http://schemas.microsoft.com/office/powerpoint/2010/main" val="4275269072"/>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Learning Commons">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B907B1A-0600-3E4D-A5A5-3067C0C81664}"/>
              </a:ext>
            </a:extLst>
          </p:cNvPr>
          <p:cNvSpPr>
            <a:spLocks noGrp="1"/>
          </p:cNvSpPr>
          <p:nvPr>
            <p:ph type="title"/>
          </p:nvPr>
        </p:nvSpPr>
        <p:spPr>
          <a:xfrm>
            <a:off x="3581400" y="594360"/>
            <a:ext cx="6751320" cy="852488"/>
          </a:xfrm>
        </p:spPr>
        <p:txBody>
          <a:bodyPr/>
          <a:lstStyle>
            <a:lvl1pPr>
              <a:defRPr>
                <a:solidFill>
                  <a:schemeClr val="bg1"/>
                </a:solidFill>
              </a:defRPr>
            </a:lvl1pPr>
          </a:lstStyle>
          <a:p>
            <a:r>
              <a:rPr lang="en-US"/>
              <a:t>Click to edit Master title style</a:t>
            </a:r>
          </a:p>
        </p:txBody>
      </p:sp>
      <p:sp>
        <p:nvSpPr>
          <p:cNvPr id="3" name="Date Placeholder 2">
            <a:extLst>
              <a:ext uri="{FF2B5EF4-FFF2-40B4-BE49-F238E27FC236}">
                <a16:creationId xmlns:a16="http://schemas.microsoft.com/office/drawing/2014/main" id="{DCF0D2CC-F2CD-9B47-A39D-514FA40878C9}"/>
              </a:ext>
            </a:extLst>
          </p:cNvPr>
          <p:cNvSpPr>
            <a:spLocks noGrp="1"/>
          </p:cNvSpPr>
          <p:nvPr>
            <p:ph type="dt" sz="half" idx="10"/>
          </p:nvPr>
        </p:nvSpPr>
        <p:spPr/>
        <p:txBody>
          <a:bodyPr/>
          <a:lstStyle/>
          <a:p>
            <a:fld id="{F7170708-60D0-234C-94B5-BEB3F13F2D17}" type="datetimeFigureOut">
              <a:rPr lang="en-US" smtClean="0"/>
              <a:t>12/16/2020</a:t>
            </a:fld>
            <a:endParaRPr lang="en-US"/>
          </a:p>
        </p:txBody>
      </p:sp>
      <p:sp>
        <p:nvSpPr>
          <p:cNvPr id="4" name="Footer Placeholder 3">
            <a:extLst>
              <a:ext uri="{FF2B5EF4-FFF2-40B4-BE49-F238E27FC236}">
                <a16:creationId xmlns:a16="http://schemas.microsoft.com/office/drawing/2014/main" id="{41D71DC0-0462-1340-AFDE-B110A96E07D6}"/>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03810DBD-2340-064E-8F9F-92FC4B3416E5}"/>
              </a:ext>
            </a:extLst>
          </p:cNvPr>
          <p:cNvSpPr>
            <a:spLocks noGrp="1"/>
          </p:cNvSpPr>
          <p:nvPr>
            <p:ph type="sldNum" sz="quarter" idx="12"/>
          </p:nvPr>
        </p:nvSpPr>
        <p:spPr/>
        <p:txBody>
          <a:bodyPr/>
          <a:lstStyle/>
          <a:p>
            <a:fld id="{5537776A-6E3D-A54D-A3AD-4CE358451DCF}" type="slidenum">
              <a:rPr lang="en-US" smtClean="0"/>
              <a:t>‹#›</a:t>
            </a:fld>
            <a:endParaRPr lang="en-US"/>
          </a:p>
        </p:txBody>
      </p:sp>
    </p:spTree>
    <p:extLst>
      <p:ext uri="{BB962C8B-B14F-4D97-AF65-F5344CB8AC3E}">
        <p14:creationId xmlns:p14="http://schemas.microsoft.com/office/powerpoint/2010/main" val="3925322291"/>
      </p:ext>
    </p:extLst>
  </p:cSld>
  <p:clrMapOvr>
    <a:masterClrMapping/>
  </p:clrMapOvr>
</p:sldLayout>
</file>

<file path=ppt/slideMasters/_rels/slideMaster1.xml.rels><?xml version="1.0" encoding="UTF-8" standalone="yes"?>
<Relationships xmlns="http://schemas.openxmlformats.org/package/2006/relationships"><Relationship Id="rId3" Type="http://schemas.openxmlformats.org/officeDocument/2006/relationships/slideLayout" Target="../slideLayouts/slideLayout3.xml"/><Relationship Id="rId7"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5" Type="http://schemas.openxmlformats.org/officeDocument/2006/relationships/slideLayout" Target="../slideLayouts/slideLayout5.xml"/><Relationship Id="rId4" Type="http://schemas.openxmlformats.org/officeDocument/2006/relationships/slideLayout" Target="../slideLayouts/slideLayout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EBCD3686-99DA-CD4B-B715-0309B99F42EE}"/>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C510364C-1190-A142-A9CA-AA909426FD41}"/>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2ED24844-4981-CE40-943E-6B94BFD1B42C}"/>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F7170708-60D0-234C-94B5-BEB3F13F2D17}" type="datetimeFigureOut">
              <a:rPr lang="en-US" smtClean="0"/>
              <a:t>12/16/2020</a:t>
            </a:fld>
            <a:endParaRPr lang="en-US"/>
          </a:p>
        </p:txBody>
      </p:sp>
      <p:sp>
        <p:nvSpPr>
          <p:cNvPr id="5" name="Footer Placeholder 4">
            <a:extLst>
              <a:ext uri="{FF2B5EF4-FFF2-40B4-BE49-F238E27FC236}">
                <a16:creationId xmlns:a16="http://schemas.microsoft.com/office/drawing/2014/main" id="{0515BB0F-6D66-5546-BF89-5E89E92B97B0}"/>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a:extLst>
              <a:ext uri="{FF2B5EF4-FFF2-40B4-BE49-F238E27FC236}">
                <a16:creationId xmlns:a16="http://schemas.microsoft.com/office/drawing/2014/main" id="{68DF93BB-407A-0442-961C-5E0A10E1E8ED}"/>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5537776A-6E3D-A54D-A3AD-4CE358451DCF}" type="slidenum">
              <a:rPr lang="en-US" smtClean="0"/>
              <a:t>‹#›</a:t>
            </a:fld>
            <a:endParaRPr lang="en-US"/>
          </a:p>
        </p:txBody>
      </p:sp>
    </p:spTree>
    <p:extLst>
      <p:ext uri="{BB962C8B-B14F-4D97-AF65-F5344CB8AC3E}">
        <p14:creationId xmlns:p14="http://schemas.microsoft.com/office/powerpoint/2010/main" val="628479577"/>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hyperlink" Target="https://www.uc.edu/about/ucit/technology-access.html" TargetMode="Externa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hyperlink" Target="https://www.uc.edu/learningcommons/academiccoaching.html" TargetMode="Externa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8" Type="http://schemas.openxmlformats.org/officeDocument/2006/relationships/image" Target="../media/image11.png"/><Relationship Id="rId3" Type="http://schemas.openxmlformats.org/officeDocument/2006/relationships/image" Target="../media/image6.svg"/><Relationship Id="rId7" Type="http://schemas.openxmlformats.org/officeDocument/2006/relationships/image" Target="../media/image10.svg"/><Relationship Id="rId2" Type="http://schemas.openxmlformats.org/officeDocument/2006/relationships/image" Target="../media/image5.png"/><Relationship Id="rId1" Type="http://schemas.openxmlformats.org/officeDocument/2006/relationships/slideLayout" Target="../slideLayouts/slideLayout2.xml"/><Relationship Id="rId6" Type="http://schemas.openxmlformats.org/officeDocument/2006/relationships/image" Target="../media/image9.png"/><Relationship Id="rId5" Type="http://schemas.openxmlformats.org/officeDocument/2006/relationships/image" Target="../media/image8.svg"/><Relationship Id="rId4" Type="http://schemas.openxmlformats.org/officeDocument/2006/relationships/image" Target="../media/image7.png"/><Relationship Id="rId9" Type="http://schemas.openxmlformats.org/officeDocument/2006/relationships/image" Target="../media/image12.sv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normAutofit/>
          </a:bodyPr>
          <a:lstStyle/>
          <a:p>
            <a:r>
              <a:rPr lang="en-US" sz="4800">
                <a:latin typeface="Georgia" panose="02040502050405020303" pitchFamily="18" charset="0"/>
              </a:rPr>
              <a:t>Remote Learning Strategies</a:t>
            </a:r>
          </a:p>
        </p:txBody>
      </p:sp>
    </p:spTree>
    <p:extLst>
      <p:ext uri="{BB962C8B-B14F-4D97-AF65-F5344CB8AC3E}">
        <p14:creationId xmlns:p14="http://schemas.microsoft.com/office/powerpoint/2010/main" val="3618409029"/>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703C1EE-848F-46E5-AAB0-A0EFFDFEFD31}"/>
              </a:ext>
            </a:extLst>
          </p:cNvPr>
          <p:cNvSpPr>
            <a:spLocks noGrp="1"/>
          </p:cNvSpPr>
          <p:nvPr>
            <p:ph type="title"/>
          </p:nvPr>
        </p:nvSpPr>
        <p:spPr/>
        <p:txBody>
          <a:bodyPr/>
          <a:lstStyle/>
          <a:p>
            <a:pPr algn="r"/>
            <a:r>
              <a:rPr lang="en-US"/>
              <a:t>Introduction </a:t>
            </a:r>
          </a:p>
        </p:txBody>
      </p:sp>
      <p:sp>
        <p:nvSpPr>
          <p:cNvPr id="3" name="Content Placeholder 2">
            <a:extLst>
              <a:ext uri="{FF2B5EF4-FFF2-40B4-BE49-F238E27FC236}">
                <a16:creationId xmlns:a16="http://schemas.microsoft.com/office/drawing/2014/main" id="{4BB3412B-F3CD-4ADE-8AD4-CA587BF307CE}"/>
              </a:ext>
            </a:extLst>
          </p:cNvPr>
          <p:cNvSpPr>
            <a:spLocks noGrp="1"/>
          </p:cNvSpPr>
          <p:nvPr>
            <p:ph idx="1"/>
          </p:nvPr>
        </p:nvSpPr>
        <p:spPr/>
        <p:txBody>
          <a:bodyPr/>
          <a:lstStyle/>
          <a:p>
            <a:r>
              <a:rPr lang="en-US"/>
              <a:t>Now more than ever before, remote learning is part of students’ educational experience at the University of Cincinnati. </a:t>
            </a:r>
          </a:p>
          <a:p>
            <a:endParaRPr lang="en-US"/>
          </a:p>
          <a:p>
            <a:r>
              <a:rPr lang="en-US"/>
              <a:t>The changes in space and methods of instruction will demand that students employ different learning and study skills. </a:t>
            </a:r>
          </a:p>
          <a:p>
            <a:endParaRPr lang="en-US"/>
          </a:p>
          <a:p>
            <a:r>
              <a:rPr lang="en-US"/>
              <a:t>This presentation will cover a number of important strategies that will help prepare you for future remote learning experiences. </a:t>
            </a:r>
          </a:p>
        </p:txBody>
      </p:sp>
    </p:spTree>
    <p:extLst>
      <p:ext uri="{BB962C8B-B14F-4D97-AF65-F5344CB8AC3E}">
        <p14:creationId xmlns:p14="http://schemas.microsoft.com/office/powerpoint/2010/main" val="3376782127"/>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Arrow: Pentagon 4">
            <a:extLst>
              <a:ext uri="{FF2B5EF4-FFF2-40B4-BE49-F238E27FC236}">
                <a16:creationId xmlns:a16="http://schemas.microsoft.com/office/drawing/2014/main" id="{AB8F4F69-4267-4D2E-81C7-8C42465FD0D7}"/>
              </a:ext>
              <a:ext uri="{C183D7F6-B498-43B3-948B-1728B52AA6E4}">
                <adec:decorative xmlns:adec="http://schemas.microsoft.com/office/drawing/2017/decorative" val="1"/>
              </a:ext>
            </a:extLst>
          </p:cNvPr>
          <p:cNvSpPr/>
          <p:nvPr/>
        </p:nvSpPr>
        <p:spPr>
          <a:xfrm rot="10800000">
            <a:off x="579556" y="3860036"/>
            <a:ext cx="11613613" cy="1073388"/>
          </a:xfrm>
          <a:prstGeom prst="homePlate">
            <a:avLst/>
          </a:prstGeom>
          <a:solidFill>
            <a:srgbClr val="FFFF00"/>
          </a:solidFill>
          <a:ln>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A52356C8-AB32-4159-8F90-7A7831EAA691}"/>
              </a:ext>
            </a:extLst>
          </p:cNvPr>
          <p:cNvSpPr>
            <a:spLocks noGrp="1"/>
          </p:cNvSpPr>
          <p:nvPr>
            <p:ph type="title"/>
          </p:nvPr>
        </p:nvSpPr>
        <p:spPr/>
        <p:txBody>
          <a:bodyPr/>
          <a:lstStyle/>
          <a:p>
            <a:pPr algn="r"/>
            <a:r>
              <a:rPr lang="en-US"/>
              <a:t>Technology Needs</a:t>
            </a:r>
          </a:p>
        </p:txBody>
      </p:sp>
      <p:sp>
        <p:nvSpPr>
          <p:cNvPr id="3" name="Content Placeholder 2">
            <a:extLst>
              <a:ext uri="{FF2B5EF4-FFF2-40B4-BE49-F238E27FC236}">
                <a16:creationId xmlns:a16="http://schemas.microsoft.com/office/drawing/2014/main" id="{BEE92502-4321-4C99-B5A3-D5FD70B08740}"/>
              </a:ext>
            </a:extLst>
          </p:cNvPr>
          <p:cNvSpPr>
            <a:spLocks noGrp="1"/>
          </p:cNvSpPr>
          <p:nvPr>
            <p:ph idx="1"/>
          </p:nvPr>
        </p:nvSpPr>
        <p:spPr/>
        <p:txBody>
          <a:bodyPr vert="horz" lIns="91440" tIns="45720" rIns="91440" bIns="45720" rtlCol="0" anchor="t">
            <a:normAutofit fontScale="92500" lnSpcReduction="10000"/>
          </a:bodyPr>
          <a:lstStyle/>
          <a:p>
            <a:r>
              <a:rPr lang="en-US" sz="2400"/>
              <a:t>One of the first things you need to do is make sure you have the proper technology and the right learning space. </a:t>
            </a:r>
          </a:p>
          <a:p>
            <a:endParaRPr lang="en-US" sz="2400"/>
          </a:p>
          <a:p>
            <a:r>
              <a:rPr lang="en-US" sz="2400">
                <a:latin typeface="Georgia"/>
              </a:rPr>
              <a:t>When taking a remote learning course, you are effectively </a:t>
            </a:r>
            <a:r>
              <a:rPr lang="en-US" sz="2400" b="1">
                <a:latin typeface="Georgia"/>
              </a:rPr>
              <a:t>designing your own physical classroom</a:t>
            </a:r>
            <a:r>
              <a:rPr lang="en-US" sz="2400">
                <a:latin typeface="Georgia"/>
              </a:rPr>
              <a:t>, so you can successfully engage with the course content. </a:t>
            </a:r>
          </a:p>
          <a:p>
            <a:endParaRPr lang="en-US" sz="2400"/>
          </a:p>
          <a:p>
            <a:r>
              <a:rPr lang="en-US" sz="2400">
                <a:latin typeface="Georgia"/>
              </a:rPr>
              <a:t>Access to technology and a reliable internet connection are crucial here. IT@UC further details the technological needs for remote learning at </a:t>
            </a:r>
            <a:r>
              <a:rPr lang="en-US" sz="2400">
                <a:latin typeface="Georgia"/>
                <a:hlinkClick r:id="rId2"/>
              </a:rPr>
              <a:t>uc.edu/about/ucit/technology-access</a:t>
            </a:r>
            <a:endParaRPr lang="en-US" sz="2400">
              <a:latin typeface="Georgia"/>
            </a:endParaRPr>
          </a:p>
          <a:p>
            <a:endParaRPr lang="en-US" sz="2400"/>
          </a:p>
          <a:p>
            <a:r>
              <a:rPr lang="en-US" sz="2400">
                <a:latin typeface="Georgia"/>
              </a:rPr>
              <a:t>Naturally, </a:t>
            </a:r>
            <a:r>
              <a:rPr lang="en-US" sz="2400" b="1">
                <a:latin typeface="Georgia"/>
              </a:rPr>
              <a:t>different courses may require different tech</a:t>
            </a:r>
            <a:r>
              <a:rPr lang="en-US" sz="2400">
                <a:latin typeface="Georgia"/>
              </a:rPr>
              <a:t>. Consult your syllabus and communicate with your professor regarding specific tech needs. </a:t>
            </a:r>
            <a:endParaRPr lang="en-US" sz="2400"/>
          </a:p>
        </p:txBody>
      </p:sp>
    </p:spTree>
    <p:extLst>
      <p:ext uri="{BB962C8B-B14F-4D97-AF65-F5344CB8AC3E}">
        <p14:creationId xmlns:p14="http://schemas.microsoft.com/office/powerpoint/2010/main" val="1811026521"/>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72D5DD3-B1FC-49BB-A1E7-F21E31603AA1}"/>
              </a:ext>
            </a:extLst>
          </p:cNvPr>
          <p:cNvSpPr>
            <a:spLocks noGrp="1"/>
          </p:cNvSpPr>
          <p:nvPr>
            <p:ph type="title"/>
          </p:nvPr>
        </p:nvSpPr>
        <p:spPr/>
        <p:txBody>
          <a:bodyPr/>
          <a:lstStyle/>
          <a:p>
            <a:pPr algn="r"/>
            <a:r>
              <a:rPr lang="en-US"/>
              <a:t>Setting Up Your Space</a:t>
            </a:r>
          </a:p>
        </p:txBody>
      </p:sp>
      <p:sp>
        <p:nvSpPr>
          <p:cNvPr id="3" name="Content Placeholder 2">
            <a:extLst>
              <a:ext uri="{FF2B5EF4-FFF2-40B4-BE49-F238E27FC236}">
                <a16:creationId xmlns:a16="http://schemas.microsoft.com/office/drawing/2014/main" id="{D6021B82-E90F-402A-A1E8-156128E23A0F}"/>
              </a:ext>
            </a:extLst>
          </p:cNvPr>
          <p:cNvSpPr>
            <a:spLocks noGrp="1"/>
          </p:cNvSpPr>
          <p:nvPr>
            <p:ph idx="1"/>
          </p:nvPr>
        </p:nvSpPr>
        <p:spPr/>
        <p:txBody>
          <a:bodyPr vert="horz" lIns="91440" tIns="45720" rIns="91440" bIns="45720" rtlCol="0" anchor="t">
            <a:normAutofit lnSpcReduction="10000"/>
          </a:bodyPr>
          <a:lstStyle/>
          <a:p>
            <a:r>
              <a:rPr lang="en-US"/>
              <a:t>Once you have the right technology, it is important to create the proper learning space. </a:t>
            </a:r>
          </a:p>
          <a:p>
            <a:endParaRPr lang="en-US"/>
          </a:p>
          <a:p>
            <a:r>
              <a:rPr lang="en-US">
                <a:latin typeface="Georgia"/>
              </a:rPr>
              <a:t>Sure, it would be nice to be in bed and work on your courses, but that is likely not conducive to learning. </a:t>
            </a:r>
            <a:r>
              <a:rPr lang="en-US" b="1">
                <a:latin typeface="Georgia"/>
              </a:rPr>
              <a:t>Work in a place where you can eliminate distractions</a:t>
            </a:r>
            <a:r>
              <a:rPr lang="en-US">
                <a:latin typeface="Georgia"/>
              </a:rPr>
              <a:t> and have easy access to all your course materials.</a:t>
            </a:r>
          </a:p>
          <a:p>
            <a:endParaRPr lang="en-US"/>
          </a:p>
          <a:p>
            <a:r>
              <a:rPr lang="en-US">
                <a:latin typeface="Georgia"/>
              </a:rPr>
              <a:t>Remember to </a:t>
            </a:r>
            <a:r>
              <a:rPr lang="en-US" b="1">
                <a:latin typeface="Georgia"/>
              </a:rPr>
              <a:t>take breaks</a:t>
            </a:r>
            <a:r>
              <a:rPr lang="en-US">
                <a:latin typeface="Georgia"/>
              </a:rPr>
              <a:t> from the screen. Periodically, get up from the desk chair and move around. </a:t>
            </a:r>
          </a:p>
        </p:txBody>
      </p:sp>
    </p:spTree>
    <p:extLst>
      <p:ext uri="{BB962C8B-B14F-4D97-AF65-F5344CB8AC3E}">
        <p14:creationId xmlns:p14="http://schemas.microsoft.com/office/powerpoint/2010/main" val="3532719109"/>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072E4CA-FEC6-411A-9E04-E51849ABEBA8}"/>
              </a:ext>
            </a:extLst>
          </p:cNvPr>
          <p:cNvSpPr>
            <a:spLocks noGrp="1"/>
          </p:cNvSpPr>
          <p:nvPr>
            <p:ph type="title"/>
          </p:nvPr>
        </p:nvSpPr>
        <p:spPr>
          <a:xfrm>
            <a:off x="4706392" y="624840"/>
            <a:ext cx="6910039" cy="787068"/>
          </a:xfrm>
        </p:spPr>
        <p:txBody>
          <a:bodyPr>
            <a:normAutofit fontScale="90000"/>
          </a:bodyPr>
          <a:lstStyle/>
          <a:p>
            <a:pPr algn="r"/>
            <a:r>
              <a:rPr lang="en-US"/>
              <a:t>Communicating with Professors</a:t>
            </a:r>
          </a:p>
        </p:txBody>
      </p:sp>
      <p:sp>
        <p:nvSpPr>
          <p:cNvPr id="3" name="Content Placeholder 2">
            <a:extLst>
              <a:ext uri="{FF2B5EF4-FFF2-40B4-BE49-F238E27FC236}">
                <a16:creationId xmlns:a16="http://schemas.microsoft.com/office/drawing/2014/main" id="{66E6B1A3-FC9C-435A-AB46-D602C086D62E}"/>
              </a:ext>
            </a:extLst>
          </p:cNvPr>
          <p:cNvSpPr>
            <a:spLocks noGrp="1"/>
          </p:cNvSpPr>
          <p:nvPr>
            <p:ph idx="1"/>
          </p:nvPr>
        </p:nvSpPr>
        <p:spPr/>
        <p:txBody>
          <a:bodyPr vert="horz" lIns="91440" tIns="45720" rIns="91440" bIns="45720" rtlCol="0" anchor="t">
            <a:normAutofit fontScale="85000" lnSpcReduction="20000"/>
          </a:bodyPr>
          <a:lstStyle/>
          <a:p>
            <a:r>
              <a:rPr lang="en-US"/>
              <a:t>Communication is one of the most important aspects of remote learning. From the standpoint of your courses, this starts with your professor. </a:t>
            </a:r>
          </a:p>
          <a:p>
            <a:pPr marL="0" indent="0">
              <a:buNone/>
            </a:pPr>
            <a:endParaRPr lang="en-US"/>
          </a:p>
          <a:p>
            <a:r>
              <a:rPr lang="en-US">
                <a:latin typeface="Georgia"/>
              </a:rPr>
              <a:t>If you ever have questions about your course, </a:t>
            </a:r>
            <a:r>
              <a:rPr lang="en-US" b="1">
                <a:latin typeface="Georgia"/>
              </a:rPr>
              <a:t>email your professor</a:t>
            </a:r>
            <a:r>
              <a:rPr lang="en-US">
                <a:latin typeface="Georgia"/>
              </a:rPr>
              <a:t>. Don’t be intimidated. Your professor is here to help you and foster your learning. </a:t>
            </a:r>
            <a:endParaRPr lang="en-US"/>
          </a:p>
          <a:p>
            <a:endParaRPr lang="en-US"/>
          </a:p>
          <a:p>
            <a:r>
              <a:rPr lang="en-US" b="1">
                <a:latin typeface="Georgia"/>
              </a:rPr>
              <a:t>Ask questions</a:t>
            </a:r>
            <a:r>
              <a:rPr lang="en-US">
                <a:latin typeface="Georgia"/>
              </a:rPr>
              <a:t> about course concepts and course logistics. If you feel like a dialog would be helpful, set up a phone/video conference meeting.</a:t>
            </a:r>
          </a:p>
          <a:p>
            <a:pPr marL="0" indent="0">
              <a:buNone/>
            </a:pPr>
            <a:endParaRPr lang="en-US"/>
          </a:p>
          <a:p>
            <a:r>
              <a:rPr lang="en-US">
                <a:latin typeface="Georgia"/>
              </a:rPr>
              <a:t>Please </a:t>
            </a:r>
            <a:r>
              <a:rPr lang="en-US" b="1">
                <a:latin typeface="Georgia"/>
              </a:rPr>
              <a:t>be patient</a:t>
            </a:r>
            <a:r>
              <a:rPr lang="en-US">
                <a:latin typeface="Georgia"/>
              </a:rPr>
              <a:t> when emailing your professor. Many UC professors are working with literally hundreds of students. It may take a few days to receive a response, but don’t be afraid to follow up.</a:t>
            </a:r>
          </a:p>
        </p:txBody>
      </p:sp>
    </p:spTree>
    <p:extLst>
      <p:ext uri="{BB962C8B-B14F-4D97-AF65-F5344CB8AC3E}">
        <p14:creationId xmlns:p14="http://schemas.microsoft.com/office/powerpoint/2010/main" val="2216819024"/>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2E91371-7208-4AB6-80D2-3DF95DE5EE8E}"/>
              </a:ext>
            </a:extLst>
          </p:cNvPr>
          <p:cNvSpPr>
            <a:spLocks noGrp="1"/>
          </p:cNvSpPr>
          <p:nvPr>
            <p:ph type="title"/>
          </p:nvPr>
        </p:nvSpPr>
        <p:spPr/>
        <p:txBody>
          <a:bodyPr/>
          <a:lstStyle/>
          <a:p>
            <a:pPr algn="r"/>
            <a:r>
              <a:rPr lang="en-US"/>
              <a:t>Communicating with Peers </a:t>
            </a:r>
          </a:p>
        </p:txBody>
      </p:sp>
      <p:sp>
        <p:nvSpPr>
          <p:cNvPr id="3" name="Content Placeholder 2">
            <a:extLst>
              <a:ext uri="{FF2B5EF4-FFF2-40B4-BE49-F238E27FC236}">
                <a16:creationId xmlns:a16="http://schemas.microsoft.com/office/drawing/2014/main" id="{85E4E671-F14E-46F0-877B-2B78F88B49C1}"/>
              </a:ext>
            </a:extLst>
          </p:cNvPr>
          <p:cNvSpPr>
            <a:spLocks noGrp="1"/>
          </p:cNvSpPr>
          <p:nvPr>
            <p:ph idx="1"/>
          </p:nvPr>
        </p:nvSpPr>
        <p:spPr/>
        <p:txBody>
          <a:bodyPr vert="horz" lIns="91440" tIns="45720" rIns="91440" bIns="45720" rtlCol="0" anchor="t">
            <a:normAutofit fontScale="92500"/>
          </a:bodyPr>
          <a:lstStyle/>
          <a:p>
            <a:r>
              <a:rPr lang="en-US">
                <a:latin typeface="Georgia"/>
              </a:rPr>
              <a:t>Your classmates can also be important resources. </a:t>
            </a:r>
            <a:r>
              <a:rPr lang="en-US" b="1">
                <a:latin typeface="Georgia"/>
              </a:rPr>
              <a:t>Email specific classmates</a:t>
            </a:r>
            <a:r>
              <a:rPr lang="en-US">
                <a:latin typeface="Georgia"/>
              </a:rPr>
              <a:t> if you have questions that they can answer.</a:t>
            </a:r>
          </a:p>
          <a:p>
            <a:endParaRPr lang="en-US"/>
          </a:p>
          <a:p>
            <a:r>
              <a:rPr lang="en-US">
                <a:latin typeface="Georgia"/>
              </a:rPr>
              <a:t>Many classes will have a general discussion board for questions to the group. </a:t>
            </a:r>
            <a:r>
              <a:rPr lang="en-US" b="1">
                <a:latin typeface="Georgia"/>
              </a:rPr>
              <a:t>Set up online group study times</a:t>
            </a:r>
            <a:r>
              <a:rPr lang="en-US">
                <a:latin typeface="Georgia"/>
              </a:rPr>
              <a:t> to work together.</a:t>
            </a:r>
          </a:p>
          <a:p>
            <a:endParaRPr lang="en-US"/>
          </a:p>
          <a:p>
            <a:r>
              <a:rPr lang="en-US" b="1">
                <a:latin typeface="Georgia"/>
              </a:rPr>
              <a:t>Be an active participant</a:t>
            </a:r>
            <a:r>
              <a:rPr lang="en-US">
                <a:latin typeface="Georgia"/>
              </a:rPr>
              <a:t> in class. This holds true in face-to-face courses as well, but in remote learning, being an active participant can be more challenging. Regardless of the medium of communication, participate in class discussions. </a:t>
            </a:r>
            <a:endParaRPr lang="en-US"/>
          </a:p>
        </p:txBody>
      </p:sp>
    </p:spTree>
    <p:extLst>
      <p:ext uri="{BB962C8B-B14F-4D97-AF65-F5344CB8AC3E}">
        <p14:creationId xmlns:p14="http://schemas.microsoft.com/office/powerpoint/2010/main" val="2412916953"/>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Arrow: Pentagon 4">
            <a:extLst>
              <a:ext uri="{FF2B5EF4-FFF2-40B4-BE49-F238E27FC236}">
                <a16:creationId xmlns:a16="http://schemas.microsoft.com/office/drawing/2014/main" id="{03CF042A-9A0E-4925-8B69-9F7A208D9BE4}"/>
              </a:ext>
              <a:ext uri="{C183D7F6-B498-43B3-948B-1728B52AA6E4}">
                <adec:decorative xmlns:adec="http://schemas.microsoft.com/office/drawing/2017/decorative" val="1"/>
              </a:ext>
            </a:extLst>
          </p:cNvPr>
          <p:cNvSpPr/>
          <p:nvPr/>
        </p:nvSpPr>
        <p:spPr>
          <a:xfrm rot="10800000">
            <a:off x="506487" y="4966502"/>
            <a:ext cx="11697119" cy="927252"/>
          </a:xfrm>
          <a:prstGeom prst="homePlate">
            <a:avLst/>
          </a:prstGeom>
          <a:solidFill>
            <a:srgbClr val="FFFF00"/>
          </a:solidFill>
          <a:ln>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2FD36C93-2070-490E-8691-69044D393CD9}"/>
              </a:ext>
            </a:extLst>
          </p:cNvPr>
          <p:cNvSpPr>
            <a:spLocks noGrp="1"/>
          </p:cNvSpPr>
          <p:nvPr>
            <p:ph type="title"/>
          </p:nvPr>
        </p:nvSpPr>
        <p:spPr/>
        <p:txBody>
          <a:bodyPr/>
          <a:lstStyle/>
          <a:p>
            <a:pPr algn="r"/>
            <a:r>
              <a:rPr lang="en-US"/>
              <a:t>Making a Schedule </a:t>
            </a:r>
          </a:p>
        </p:txBody>
      </p:sp>
      <p:sp>
        <p:nvSpPr>
          <p:cNvPr id="3" name="Content Placeholder 2">
            <a:extLst>
              <a:ext uri="{FF2B5EF4-FFF2-40B4-BE49-F238E27FC236}">
                <a16:creationId xmlns:a16="http://schemas.microsoft.com/office/drawing/2014/main" id="{E06CE895-B3DC-47F3-994B-28941811577E}"/>
              </a:ext>
            </a:extLst>
          </p:cNvPr>
          <p:cNvSpPr>
            <a:spLocks noGrp="1"/>
          </p:cNvSpPr>
          <p:nvPr>
            <p:ph idx="1"/>
          </p:nvPr>
        </p:nvSpPr>
        <p:spPr/>
        <p:txBody>
          <a:bodyPr vert="horz" lIns="91440" tIns="45720" rIns="91440" bIns="45720" rtlCol="0" anchor="t">
            <a:normAutofit lnSpcReduction="10000"/>
          </a:bodyPr>
          <a:lstStyle/>
          <a:p>
            <a:r>
              <a:rPr lang="en-US">
                <a:latin typeface="Georgia"/>
              </a:rPr>
              <a:t>Planning is essential. </a:t>
            </a:r>
            <a:r>
              <a:rPr lang="en-US" b="1">
                <a:latin typeface="Georgia"/>
              </a:rPr>
              <a:t>Develop a working calendar </a:t>
            </a:r>
            <a:r>
              <a:rPr lang="en-US">
                <a:latin typeface="Georgia"/>
              </a:rPr>
              <a:t>for the entire week. Keeping to a routine can help you structure your day.</a:t>
            </a:r>
            <a:endParaRPr lang="en-US"/>
          </a:p>
          <a:p>
            <a:endParaRPr lang="en-US"/>
          </a:p>
          <a:p>
            <a:r>
              <a:rPr lang="en-US"/>
              <a:t>Keep important assignment deadlines in mind and build your learning/study time around them. Know what course activities you are doing and when you are doing them. </a:t>
            </a:r>
          </a:p>
          <a:p>
            <a:endParaRPr lang="en-US"/>
          </a:p>
          <a:p>
            <a:r>
              <a:rPr lang="en-US" b="1">
                <a:latin typeface="Georgia"/>
              </a:rPr>
              <a:t>Key tip</a:t>
            </a:r>
            <a:r>
              <a:rPr lang="en-US">
                <a:latin typeface="Georgia"/>
              </a:rPr>
              <a:t>: A Learning Commons Academic Coach can help you create that plan: </a:t>
            </a:r>
            <a:r>
              <a:rPr lang="en-US">
                <a:latin typeface="Georgia"/>
                <a:hlinkClick r:id="rId2"/>
              </a:rPr>
              <a:t>uc.edu/learningcommons/academiccoaching</a:t>
            </a:r>
            <a:endParaRPr lang="en-US">
              <a:latin typeface="Georgia"/>
            </a:endParaRPr>
          </a:p>
        </p:txBody>
      </p:sp>
    </p:spTree>
    <p:extLst>
      <p:ext uri="{BB962C8B-B14F-4D97-AF65-F5344CB8AC3E}">
        <p14:creationId xmlns:p14="http://schemas.microsoft.com/office/powerpoint/2010/main" val="2348347236"/>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8AFF8E2-BAC7-45DC-B694-3FC917240127}"/>
              </a:ext>
            </a:extLst>
          </p:cNvPr>
          <p:cNvSpPr>
            <a:spLocks noGrp="1"/>
          </p:cNvSpPr>
          <p:nvPr>
            <p:ph type="title"/>
          </p:nvPr>
        </p:nvSpPr>
        <p:spPr/>
        <p:txBody>
          <a:bodyPr/>
          <a:lstStyle/>
          <a:p>
            <a:pPr algn="r"/>
            <a:r>
              <a:rPr lang="en-US"/>
              <a:t>Time Management </a:t>
            </a:r>
          </a:p>
        </p:txBody>
      </p:sp>
      <p:sp>
        <p:nvSpPr>
          <p:cNvPr id="3" name="Content Placeholder 2">
            <a:extLst>
              <a:ext uri="{FF2B5EF4-FFF2-40B4-BE49-F238E27FC236}">
                <a16:creationId xmlns:a16="http://schemas.microsoft.com/office/drawing/2014/main" id="{14E73072-B09C-417B-89C5-25C4A43D9A89}"/>
              </a:ext>
            </a:extLst>
          </p:cNvPr>
          <p:cNvSpPr>
            <a:spLocks noGrp="1"/>
          </p:cNvSpPr>
          <p:nvPr>
            <p:ph idx="1"/>
          </p:nvPr>
        </p:nvSpPr>
        <p:spPr>
          <a:xfrm>
            <a:off x="838200" y="1825625"/>
            <a:ext cx="10515600" cy="4727118"/>
          </a:xfrm>
        </p:spPr>
        <p:txBody>
          <a:bodyPr vert="horz" lIns="91440" tIns="45720" rIns="91440" bIns="45720" rtlCol="0" anchor="t">
            <a:normAutofit fontScale="92500" lnSpcReduction="10000"/>
          </a:bodyPr>
          <a:lstStyle/>
          <a:p>
            <a:r>
              <a:rPr lang="en-US"/>
              <a:t>Time management is challenging regardless of the environment. However, in remote learning courses, proper time management often possesses new dimensions. </a:t>
            </a:r>
          </a:p>
          <a:p>
            <a:endParaRPr lang="en-US"/>
          </a:p>
          <a:p>
            <a:r>
              <a:rPr lang="en-US" b="1">
                <a:latin typeface="Georgia"/>
              </a:rPr>
              <a:t>Don’t wait</a:t>
            </a:r>
            <a:r>
              <a:rPr lang="en-US">
                <a:latin typeface="Georgia"/>
              </a:rPr>
              <a:t> until the last minute to complete assignments. Think about a face-to-face class. Usually, every MWF or T/Th, you are given a piece of a larger body of knowledge to learn. If, in an online class, you wait until Friday to learn and do everything, you will probably not be successful. </a:t>
            </a:r>
            <a:endParaRPr lang="en-US"/>
          </a:p>
          <a:p>
            <a:pPr marL="0" indent="0">
              <a:buNone/>
            </a:pPr>
            <a:endParaRPr lang="en-US"/>
          </a:p>
          <a:p>
            <a:r>
              <a:rPr lang="en-US" b="1">
                <a:latin typeface="Georgia"/>
              </a:rPr>
              <a:t>Work on your courses consistently</a:t>
            </a:r>
            <a:r>
              <a:rPr lang="en-US">
                <a:latin typeface="Georgia"/>
              </a:rPr>
              <a:t> every day. Work on them at the same time each day to build that consistency (e.g., work on your English course every MWF at 2pm).</a:t>
            </a:r>
          </a:p>
        </p:txBody>
      </p:sp>
    </p:spTree>
    <p:extLst>
      <p:ext uri="{BB962C8B-B14F-4D97-AF65-F5344CB8AC3E}">
        <p14:creationId xmlns:p14="http://schemas.microsoft.com/office/powerpoint/2010/main" val="3131365380"/>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923D37D-240E-469A-9E59-2AC4E53DDD5B}"/>
              </a:ext>
            </a:extLst>
          </p:cNvPr>
          <p:cNvSpPr>
            <a:spLocks noGrp="1"/>
          </p:cNvSpPr>
          <p:nvPr>
            <p:ph type="title"/>
          </p:nvPr>
        </p:nvSpPr>
        <p:spPr/>
        <p:txBody>
          <a:bodyPr/>
          <a:lstStyle/>
          <a:p>
            <a:pPr algn="r"/>
            <a:r>
              <a:rPr lang="en-US"/>
              <a:t>Use Your Resources</a:t>
            </a:r>
          </a:p>
        </p:txBody>
      </p:sp>
      <p:sp>
        <p:nvSpPr>
          <p:cNvPr id="3" name="Content Placeholder 2">
            <a:extLst>
              <a:ext uri="{FF2B5EF4-FFF2-40B4-BE49-F238E27FC236}">
                <a16:creationId xmlns:a16="http://schemas.microsoft.com/office/drawing/2014/main" id="{CF48411F-D1A6-4733-B496-6C2F6649D62B}"/>
              </a:ext>
            </a:extLst>
          </p:cNvPr>
          <p:cNvSpPr>
            <a:spLocks noGrp="1"/>
          </p:cNvSpPr>
          <p:nvPr>
            <p:ph idx="1"/>
          </p:nvPr>
        </p:nvSpPr>
        <p:spPr>
          <a:xfrm>
            <a:off x="838200" y="1710803"/>
            <a:ext cx="10515600" cy="4883693"/>
          </a:xfrm>
        </p:spPr>
        <p:txBody>
          <a:bodyPr vert="horz" lIns="91440" tIns="45720" rIns="91440" bIns="45720" rtlCol="0" anchor="t">
            <a:normAutofit fontScale="92500" lnSpcReduction="10000"/>
          </a:bodyPr>
          <a:lstStyle/>
          <a:p>
            <a:r>
              <a:rPr lang="en-US">
                <a:latin typeface="Georgia"/>
              </a:rPr>
              <a:t>Building relationships is an important part of being a successful student. Communicating with your professors and peers is important, but keep in mind that </a:t>
            </a:r>
            <a:r>
              <a:rPr lang="en-US" b="1">
                <a:latin typeface="Georgia"/>
              </a:rPr>
              <a:t>the entire UC community is here to help</a:t>
            </a:r>
            <a:r>
              <a:rPr lang="en-US">
                <a:latin typeface="Georgia"/>
              </a:rPr>
              <a:t>. </a:t>
            </a:r>
            <a:endParaRPr lang="en-US"/>
          </a:p>
          <a:p>
            <a:endParaRPr lang="en-US"/>
          </a:p>
          <a:p>
            <a:r>
              <a:rPr lang="en-US">
                <a:latin typeface="Georgia"/>
              </a:rPr>
              <a:t>Your </a:t>
            </a:r>
            <a:r>
              <a:rPr lang="en-US" b="1">
                <a:latin typeface="Georgia"/>
              </a:rPr>
              <a:t>academic advisor</a:t>
            </a:r>
            <a:r>
              <a:rPr lang="en-US">
                <a:latin typeface="Georgia"/>
              </a:rPr>
              <a:t> is a crucial gateway to other campus resources. Ask them questions not only about your coursework, but other parts of campus life. </a:t>
            </a:r>
            <a:endParaRPr lang="en-US"/>
          </a:p>
          <a:p>
            <a:endParaRPr lang="en-US"/>
          </a:p>
          <a:p>
            <a:r>
              <a:rPr lang="en-US" b="1">
                <a:latin typeface="Georgia"/>
              </a:rPr>
              <a:t>Build a support team around you</a:t>
            </a:r>
            <a:r>
              <a:rPr lang="en-US">
                <a:latin typeface="Georgia"/>
              </a:rPr>
              <a:t> at the start of the term. Your advisor, your professors, study groups, support offices of campus like Accessibility Resources and SALD, and the tutors and peer educators at the Learning Commons can help you throughout the semester. </a:t>
            </a:r>
            <a:endParaRPr lang="en-US"/>
          </a:p>
          <a:p>
            <a:endParaRPr lang="en-US"/>
          </a:p>
          <a:p>
            <a:endParaRPr lang="en-US"/>
          </a:p>
        </p:txBody>
      </p:sp>
    </p:spTree>
    <p:extLst>
      <p:ext uri="{BB962C8B-B14F-4D97-AF65-F5344CB8AC3E}">
        <p14:creationId xmlns:p14="http://schemas.microsoft.com/office/powerpoint/2010/main" val="2257257298"/>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434B7EB-F040-4283-AA02-196DFD579A98}"/>
              </a:ext>
            </a:extLst>
          </p:cNvPr>
          <p:cNvSpPr>
            <a:spLocks noGrp="1"/>
          </p:cNvSpPr>
          <p:nvPr>
            <p:ph type="title"/>
          </p:nvPr>
        </p:nvSpPr>
        <p:spPr/>
        <p:txBody>
          <a:bodyPr/>
          <a:lstStyle/>
          <a:p>
            <a:pPr algn="r"/>
            <a:r>
              <a:rPr lang="en-US"/>
              <a:t>Conclusion</a:t>
            </a:r>
          </a:p>
        </p:txBody>
      </p:sp>
      <p:sp>
        <p:nvSpPr>
          <p:cNvPr id="3" name="Content Placeholder 2">
            <a:extLst>
              <a:ext uri="{FF2B5EF4-FFF2-40B4-BE49-F238E27FC236}">
                <a16:creationId xmlns:a16="http://schemas.microsoft.com/office/drawing/2014/main" id="{2D3745E6-8699-424B-8C40-CA18E504BB74}"/>
              </a:ext>
            </a:extLst>
          </p:cNvPr>
          <p:cNvSpPr>
            <a:spLocks noGrp="1"/>
          </p:cNvSpPr>
          <p:nvPr>
            <p:ph idx="1"/>
          </p:nvPr>
        </p:nvSpPr>
        <p:spPr>
          <a:xfrm>
            <a:off x="838200" y="1825625"/>
            <a:ext cx="10515600" cy="1279714"/>
          </a:xfrm>
        </p:spPr>
        <p:txBody>
          <a:bodyPr vert="horz" lIns="91440" tIns="45720" rIns="91440" bIns="45720" rtlCol="0" anchor="t">
            <a:normAutofit/>
          </a:bodyPr>
          <a:lstStyle/>
          <a:p>
            <a:r>
              <a:rPr lang="en-US" dirty="0">
                <a:latin typeface="Georgia"/>
              </a:rPr>
              <a:t>The </a:t>
            </a:r>
            <a:r>
              <a:rPr lang="en-US" b="1" dirty="0">
                <a:latin typeface="Georgia"/>
              </a:rPr>
              <a:t>Learning Commons</a:t>
            </a:r>
            <a:r>
              <a:rPr lang="en-US" dirty="0">
                <a:latin typeface="Georgia"/>
              </a:rPr>
              <a:t> is available to help you with all phases of the remote learning process from course content assistance to study strategies.</a:t>
            </a:r>
          </a:p>
          <a:p>
            <a:pPr marL="0" indent="0">
              <a:buNone/>
            </a:pPr>
            <a:endParaRPr lang="en-US" dirty="0"/>
          </a:p>
        </p:txBody>
      </p:sp>
      <p:pic>
        <p:nvPicPr>
          <p:cNvPr id="4" name="Graphic 3">
            <a:extLst>
              <a:ext uri="{FF2B5EF4-FFF2-40B4-BE49-F238E27FC236}">
                <a16:creationId xmlns:a16="http://schemas.microsoft.com/office/drawing/2014/main" id="{BA1A4561-C7E0-4EF7-97A8-EDAE510D4510}"/>
              </a:ext>
              <a:ext uri="{C183D7F6-B498-43B3-948B-1728B52AA6E4}">
                <adec:decorative xmlns:adec="http://schemas.microsoft.com/office/drawing/2017/decorative" val="1"/>
              </a:ext>
            </a:extLst>
          </p:cNvPr>
          <p:cNvPicPr>
            <a:picLocks noChangeAspect="1"/>
          </p:cNvPicPr>
          <p:nvPr/>
        </p:nvPicPr>
        <p:blipFill>
          <a:blip r:embed="rId2">
            <a:extLst>
              <a:ext uri="{96DAC541-7B7A-43D3-8B79-37D633B846F1}">
                <asvg:svgBlip xmlns:asvg="http://schemas.microsoft.com/office/drawing/2016/SVG/main" r:embed="rId3"/>
              </a:ext>
            </a:extLst>
          </a:blip>
          <a:stretch>
            <a:fillRect/>
          </a:stretch>
        </p:blipFill>
        <p:spPr>
          <a:xfrm>
            <a:off x="1036800" y="3767330"/>
            <a:ext cx="914400" cy="914400"/>
          </a:xfrm>
          <a:prstGeom prst="rect">
            <a:avLst/>
          </a:prstGeom>
        </p:spPr>
      </p:pic>
      <p:pic>
        <p:nvPicPr>
          <p:cNvPr id="5" name="Graphic 4">
            <a:extLst>
              <a:ext uri="{FF2B5EF4-FFF2-40B4-BE49-F238E27FC236}">
                <a16:creationId xmlns:a16="http://schemas.microsoft.com/office/drawing/2014/main" id="{1F19D2DF-474A-4CEB-B65F-6C52CB54467F}"/>
              </a:ext>
              <a:ext uri="{C183D7F6-B498-43B3-948B-1728B52AA6E4}">
                <adec:decorative xmlns:adec="http://schemas.microsoft.com/office/drawing/2017/decorative" val="1"/>
              </a:ext>
            </a:extLst>
          </p:cNvPr>
          <p:cNvPicPr>
            <a:picLocks noChangeAspect="1"/>
          </p:cNvPicPr>
          <p:nvPr/>
        </p:nvPicPr>
        <p:blipFill>
          <a:blip r:embed="rId4">
            <a:extLst>
              <a:ext uri="{96DAC541-7B7A-43D3-8B79-37D633B846F1}">
                <asvg:svgBlip xmlns:asvg="http://schemas.microsoft.com/office/drawing/2016/SVG/main" r:embed="rId5"/>
              </a:ext>
            </a:extLst>
          </a:blip>
          <a:stretch>
            <a:fillRect/>
          </a:stretch>
        </p:blipFill>
        <p:spPr>
          <a:xfrm>
            <a:off x="1036800" y="4667621"/>
            <a:ext cx="914400" cy="914400"/>
          </a:xfrm>
          <a:prstGeom prst="rect">
            <a:avLst/>
          </a:prstGeom>
        </p:spPr>
      </p:pic>
      <p:pic>
        <p:nvPicPr>
          <p:cNvPr id="6" name="Graphic 5">
            <a:extLst>
              <a:ext uri="{FF2B5EF4-FFF2-40B4-BE49-F238E27FC236}">
                <a16:creationId xmlns:a16="http://schemas.microsoft.com/office/drawing/2014/main" id="{4AD4A891-6843-4CCC-880F-2C42184CFCE9}"/>
              </a:ext>
              <a:ext uri="{C183D7F6-B498-43B3-948B-1728B52AA6E4}">
                <adec:decorative xmlns:adec="http://schemas.microsoft.com/office/drawing/2017/decorative" val="1"/>
              </a:ext>
            </a:extLst>
          </p:cNvPr>
          <p:cNvPicPr>
            <a:picLocks noChangeAspect="1"/>
          </p:cNvPicPr>
          <p:nvPr/>
        </p:nvPicPr>
        <p:blipFill>
          <a:blip r:embed="rId6">
            <a:extLst>
              <a:ext uri="{96DAC541-7B7A-43D3-8B79-37D633B846F1}">
                <asvg:svgBlip xmlns:asvg="http://schemas.microsoft.com/office/drawing/2016/SVG/main" r:embed="rId7"/>
              </a:ext>
            </a:extLst>
          </a:blip>
          <a:stretch>
            <a:fillRect/>
          </a:stretch>
        </p:blipFill>
        <p:spPr>
          <a:xfrm>
            <a:off x="6703508" y="3767330"/>
            <a:ext cx="914400" cy="914400"/>
          </a:xfrm>
          <a:prstGeom prst="rect">
            <a:avLst/>
          </a:prstGeom>
        </p:spPr>
      </p:pic>
      <p:pic>
        <p:nvPicPr>
          <p:cNvPr id="7" name="Graphic 6">
            <a:extLst>
              <a:ext uri="{FF2B5EF4-FFF2-40B4-BE49-F238E27FC236}">
                <a16:creationId xmlns:a16="http://schemas.microsoft.com/office/drawing/2014/main" id="{F1B02D81-D3BF-452E-A2B9-E7E7A7B6E538}"/>
              </a:ext>
              <a:ext uri="{C183D7F6-B498-43B3-948B-1728B52AA6E4}">
                <adec:decorative xmlns:adec="http://schemas.microsoft.com/office/drawing/2017/decorative" val="1"/>
              </a:ext>
            </a:extLst>
          </p:cNvPr>
          <p:cNvPicPr>
            <a:picLocks noChangeAspect="1"/>
          </p:cNvPicPr>
          <p:nvPr/>
        </p:nvPicPr>
        <p:blipFill>
          <a:blip r:embed="rId8">
            <a:extLst>
              <a:ext uri="{96DAC541-7B7A-43D3-8B79-37D633B846F1}">
                <asvg:svgBlip xmlns:asvg="http://schemas.microsoft.com/office/drawing/2016/SVG/main" r:embed="rId9"/>
              </a:ext>
            </a:extLst>
          </a:blip>
          <a:stretch>
            <a:fillRect/>
          </a:stretch>
        </p:blipFill>
        <p:spPr>
          <a:xfrm>
            <a:off x="6703508" y="4667621"/>
            <a:ext cx="914400" cy="914400"/>
          </a:xfrm>
          <a:prstGeom prst="rect">
            <a:avLst/>
          </a:prstGeom>
        </p:spPr>
      </p:pic>
      <p:sp>
        <p:nvSpPr>
          <p:cNvPr id="8" name="TextBox 7">
            <a:extLst>
              <a:ext uri="{FF2B5EF4-FFF2-40B4-BE49-F238E27FC236}">
                <a16:creationId xmlns:a16="http://schemas.microsoft.com/office/drawing/2014/main" id="{797CF294-3BBC-44E7-926F-D6517E9FE70C}"/>
              </a:ext>
            </a:extLst>
          </p:cNvPr>
          <p:cNvSpPr txBox="1"/>
          <p:nvPr/>
        </p:nvSpPr>
        <p:spPr>
          <a:xfrm>
            <a:off x="1951199" y="4012422"/>
            <a:ext cx="4418091" cy="461665"/>
          </a:xfrm>
          <a:prstGeom prst="rect">
            <a:avLst/>
          </a:prstGeom>
          <a:noFill/>
        </p:spPr>
        <p:txBody>
          <a:bodyPr wrap="square" rtlCol="0">
            <a:spAutoFit/>
          </a:bodyPr>
          <a:lstStyle/>
          <a:p>
            <a:r>
              <a:rPr lang="en-US" sz="2400" dirty="0">
                <a:latin typeface="Georgia" panose="02040502050405020303" pitchFamily="18" charset="0"/>
              </a:rPr>
              <a:t>learningcommons@uc.edu</a:t>
            </a:r>
          </a:p>
        </p:txBody>
      </p:sp>
      <p:sp>
        <p:nvSpPr>
          <p:cNvPr id="9" name="TextBox 8">
            <a:extLst>
              <a:ext uri="{FF2B5EF4-FFF2-40B4-BE49-F238E27FC236}">
                <a16:creationId xmlns:a16="http://schemas.microsoft.com/office/drawing/2014/main" id="{4107E6CD-71EF-44C9-95EF-069D0F931B59}"/>
              </a:ext>
            </a:extLst>
          </p:cNvPr>
          <p:cNvSpPr txBox="1"/>
          <p:nvPr/>
        </p:nvSpPr>
        <p:spPr>
          <a:xfrm>
            <a:off x="1951200" y="4901043"/>
            <a:ext cx="4418091" cy="461665"/>
          </a:xfrm>
          <a:prstGeom prst="rect">
            <a:avLst/>
          </a:prstGeom>
          <a:noFill/>
        </p:spPr>
        <p:txBody>
          <a:bodyPr wrap="square" rtlCol="0">
            <a:spAutoFit/>
          </a:bodyPr>
          <a:lstStyle/>
          <a:p>
            <a:r>
              <a:rPr lang="en-US" sz="2400" dirty="0">
                <a:latin typeface="Georgia" panose="02040502050405020303" pitchFamily="18" charset="0"/>
              </a:rPr>
              <a:t>(513) 556-3244</a:t>
            </a:r>
          </a:p>
        </p:txBody>
      </p:sp>
      <p:sp>
        <p:nvSpPr>
          <p:cNvPr id="10" name="TextBox 9">
            <a:extLst>
              <a:ext uri="{FF2B5EF4-FFF2-40B4-BE49-F238E27FC236}">
                <a16:creationId xmlns:a16="http://schemas.microsoft.com/office/drawing/2014/main" id="{528C58D4-8956-41F1-90F2-C36E0627DA1B}"/>
              </a:ext>
            </a:extLst>
          </p:cNvPr>
          <p:cNvSpPr txBox="1"/>
          <p:nvPr/>
        </p:nvSpPr>
        <p:spPr>
          <a:xfrm>
            <a:off x="7623189" y="4003091"/>
            <a:ext cx="4418091" cy="461665"/>
          </a:xfrm>
          <a:prstGeom prst="rect">
            <a:avLst/>
          </a:prstGeom>
          <a:noFill/>
        </p:spPr>
        <p:txBody>
          <a:bodyPr wrap="square" rtlCol="0">
            <a:spAutoFit/>
          </a:bodyPr>
          <a:lstStyle/>
          <a:p>
            <a:r>
              <a:rPr lang="en-US" sz="2400" dirty="0">
                <a:latin typeface="Georgia" panose="02040502050405020303" pitchFamily="18" charset="0"/>
              </a:rPr>
              <a:t>uc.edu/learningcommons</a:t>
            </a:r>
          </a:p>
        </p:txBody>
      </p:sp>
      <p:sp>
        <p:nvSpPr>
          <p:cNvPr id="11" name="TextBox 10">
            <a:extLst>
              <a:ext uri="{FF2B5EF4-FFF2-40B4-BE49-F238E27FC236}">
                <a16:creationId xmlns:a16="http://schemas.microsoft.com/office/drawing/2014/main" id="{FE869C55-4797-43C3-AA22-99A1C7654ADB}"/>
              </a:ext>
            </a:extLst>
          </p:cNvPr>
          <p:cNvSpPr txBox="1"/>
          <p:nvPr/>
        </p:nvSpPr>
        <p:spPr>
          <a:xfrm>
            <a:off x="7623189" y="4901043"/>
            <a:ext cx="3694567" cy="461665"/>
          </a:xfrm>
          <a:prstGeom prst="rect">
            <a:avLst/>
          </a:prstGeom>
          <a:noFill/>
        </p:spPr>
        <p:txBody>
          <a:bodyPr wrap="square" rtlCol="0">
            <a:spAutoFit/>
          </a:bodyPr>
          <a:lstStyle/>
          <a:p>
            <a:r>
              <a:rPr lang="en-US" sz="2400" dirty="0">
                <a:latin typeface="Georgia" panose="02040502050405020303" pitchFamily="18" charset="0"/>
              </a:rPr>
              <a:t>@</a:t>
            </a:r>
            <a:r>
              <a:rPr lang="en-US" sz="2400" dirty="0" err="1">
                <a:latin typeface="Georgia" panose="02040502050405020303" pitchFamily="18" charset="0"/>
              </a:rPr>
              <a:t>UCLearningCommons</a:t>
            </a:r>
            <a:endParaRPr lang="en-US" sz="2400" dirty="0">
              <a:latin typeface="Georgia" panose="02040502050405020303" pitchFamily="18" charset="0"/>
            </a:endParaRPr>
          </a:p>
        </p:txBody>
      </p:sp>
    </p:spTree>
    <p:extLst>
      <p:ext uri="{BB962C8B-B14F-4D97-AF65-F5344CB8AC3E}">
        <p14:creationId xmlns:p14="http://schemas.microsoft.com/office/powerpoint/2010/main" val="2841636000"/>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Presentation1" id="{466C48B2-66A0-5A49-AAAA-9215D011EDCC}" vid="{46601409-3D1B-0042-A373-FB8B62723F10}"/>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Learning Commons Template</Template>
  <TotalTime>6</TotalTime>
  <Words>827</Words>
  <Application>Microsoft Office PowerPoint</Application>
  <PresentationFormat>Widescreen</PresentationFormat>
  <Paragraphs>59</Paragraphs>
  <Slides>10</Slides>
  <Notes>0</Notes>
  <HiddenSlides>0</HiddenSlides>
  <MMClips>0</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10</vt:i4>
      </vt:variant>
    </vt:vector>
  </HeadingPairs>
  <TitlesOfParts>
    <vt:vector size="15" baseType="lpstr">
      <vt:lpstr>Arial</vt:lpstr>
      <vt:lpstr>Calibri</vt:lpstr>
      <vt:lpstr>Calibri Light</vt:lpstr>
      <vt:lpstr>Georgia</vt:lpstr>
      <vt:lpstr>Office Theme</vt:lpstr>
      <vt:lpstr>Remote Learning Strategies</vt:lpstr>
      <vt:lpstr>Introduction </vt:lpstr>
      <vt:lpstr>Technology Needs</vt:lpstr>
      <vt:lpstr>Setting Up Your Space</vt:lpstr>
      <vt:lpstr>Communicating with Professors</vt:lpstr>
      <vt:lpstr>Communicating with Peers </vt:lpstr>
      <vt:lpstr>Making a Schedule </vt:lpstr>
      <vt:lpstr>Time Management </vt:lpstr>
      <vt:lpstr>Use Your Resources</vt:lpstr>
      <vt:lpstr>Conclusion</vt:lpstr>
    </vt:vector>
  </TitlesOfParts>
  <Company>University of Cincinnati</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Learning Commons Point System</dc:title>
  <dc:creator>Cunningham, Joseph (cunninju)</dc:creator>
  <cp:lastModifiedBy>Courtney Amicon (truesmcp)</cp:lastModifiedBy>
  <cp:revision>3</cp:revision>
  <dcterms:created xsi:type="dcterms:W3CDTF">2018-08-10T15:33:33Z</dcterms:created>
  <dcterms:modified xsi:type="dcterms:W3CDTF">2020-12-16T21:57:21Z</dcterms:modified>
</cp:coreProperties>
</file>