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44"/>
  </p:notesMasterIdLst>
  <p:sldIdLst>
    <p:sldId id="256" r:id="rId5"/>
    <p:sldId id="258" r:id="rId6"/>
    <p:sldId id="268" r:id="rId7"/>
    <p:sldId id="259" r:id="rId8"/>
    <p:sldId id="261" r:id="rId9"/>
    <p:sldId id="351" r:id="rId10"/>
    <p:sldId id="352" r:id="rId11"/>
    <p:sldId id="353" r:id="rId12"/>
    <p:sldId id="300" r:id="rId13"/>
    <p:sldId id="331" r:id="rId14"/>
    <p:sldId id="332" r:id="rId15"/>
    <p:sldId id="301" r:id="rId16"/>
    <p:sldId id="333" r:id="rId17"/>
    <p:sldId id="334" r:id="rId18"/>
    <p:sldId id="335" r:id="rId19"/>
    <p:sldId id="336" r:id="rId20"/>
    <p:sldId id="337" r:id="rId21"/>
    <p:sldId id="297" r:id="rId22"/>
    <p:sldId id="302" r:id="rId23"/>
    <p:sldId id="305" r:id="rId24"/>
    <p:sldId id="338" r:id="rId25"/>
    <p:sldId id="339" r:id="rId26"/>
    <p:sldId id="340" r:id="rId27"/>
    <p:sldId id="303" r:id="rId28"/>
    <p:sldId id="341" r:id="rId29"/>
    <p:sldId id="306" r:id="rId30"/>
    <p:sldId id="342" r:id="rId31"/>
    <p:sldId id="343" r:id="rId32"/>
    <p:sldId id="307" r:id="rId33"/>
    <p:sldId id="345" r:id="rId34"/>
    <p:sldId id="346" r:id="rId35"/>
    <p:sldId id="347" r:id="rId36"/>
    <p:sldId id="348" r:id="rId37"/>
    <p:sldId id="349" r:id="rId38"/>
    <p:sldId id="350" r:id="rId39"/>
    <p:sldId id="273" r:id="rId40"/>
    <p:sldId id="323" r:id="rId41"/>
    <p:sldId id="314" r:id="rId42"/>
    <p:sldId id="298" r:id="rId43"/>
  </p:sldIdLst>
  <p:sldSz cx="9144000" cy="5143500" type="screen16x9"/>
  <p:notesSz cx="6858000" cy="9144000"/>
  <p:embeddedFontLst>
    <p:embeddedFont>
      <p:font typeface="Calibri" panose="020F0502020204030204" pitchFamily="34" charset="0"/>
      <p:regular r:id="rId45"/>
      <p:bold r:id="rId46"/>
      <p:italic r:id="rId47"/>
      <p:boldItalic r:id="rId48"/>
    </p:embeddedFont>
    <p:embeddedFont>
      <p:font typeface="Impact" panose="020B0806030902050204" pitchFamily="34" charset="0"/>
      <p:regular r:id="rId49"/>
    </p:embeddedFont>
    <p:embeddedFont>
      <p:font typeface="Nixie One" panose="02000503080000020004" pitchFamily="2" charset="0"/>
      <p:regular r:id="rId50"/>
    </p:embeddedFont>
    <p:embeddedFont>
      <p:font typeface="Roboto Slab" pitchFamily="2" charset="0"/>
      <p:regular r:id="rId51"/>
      <p:bold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22A2C7-1314-4CA5-9696-68B7F6906206}" v="3" dt="2021-09-30T18:54:52.052"/>
    <p1510:client id="{8E9CAB99-8989-A394-880B-2BD6B4163D74}" v="2187" dt="2021-10-07T17:11:05.562"/>
    <p1510:client id="{9BC8F45D-7F97-10C1-8856-498E598E3010}" v="59" dt="2022-02-07T15:11:16.590"/>
    <p1510:client id="{B57B1278-86D2-A156-6AA5-88895480E96B}" v="9" dt="2021-09-30T18:56:22.363"/>
    <p1510:client id="{F22BC285-A684-FDD6-5577-4FD58E2D2FEB}" v="1916" dt="2021-09-30T13:25:51.224"/>
  </p1510:revLst>
</p1510:revInfo>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6557"/>
  </p:normalViewPr>
  <p:slideViewPr>
    <p:cSldViewPr snapToGrid="0" snapToObjects="1">
      <p:cViewPr varScale="1">
        <p:scale>
          <a:sx n="125" d="100"/>
          <a:sy n="125" d="100"/>
        </p:scale>
        <p:origin x="12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font" Target="fonts/font3.fntdata"/><Relationship Id="rId50" Type="http://schemas.openxmlformats.org/officeDocument/2006/relationships/font" Target="fonts/font6.fntdata"/><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font" Target="fonts/font1.fntdata"/><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font" Target="fonts/font4.fntdata"/><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font" Target="fonts/font7.fntdata"/><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font" Target="fonts/font2.fntdata"/><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font" Target="fonts/font5.fntdata"/><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notesMaster" Target="notesMasters/notesMaster1.xml"/><Relationship Id="rId5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916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5090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4513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US" i="1" dirty="0"/>
              <a:t>1. topics</a:t>
            </a:r>
            <a:r>
              <a:rPr lang="en-US" dirty="0"/>
              <a:t>, </a:t>
            </a:r>
            <a:r>
              <a:rPr lang="en-US" i="1" dirty="0"/>
              <a:t>readers, topics, readers, they, readers, they, readers.</a:t>
            </a:r>
            <a:r>
              <a:rPr lang="en-US" dirty="0"/>
              <a:t> Do these words help guide your reader along?</a:t>
            </a:r>
          </a:p>
          <a:p>
            <a:pPr marL="0" indent="0">
              <a:buNone/>
            </a:pPr>
            <a:r>
              <a:rPr lang="en-US" dirty="0"/>
              <a:t>2. Utilize repetition—passage does this well: the phrase “readers feel that” is used twice. The third time it is used, there’s a variation to the pattern. This variation is direct, concise, and surprising: “Readers feel dislocated,” begins this clause.</a:t>
            </a:r>
          </a:p>
          <a:p>
            <a:pPr marL="0" indent="0">
              <a:buNone/>
            </a:pPr>
            <a:r>
              <a:rPr lang="en-US" dirty="0"/>
              <a:t>Pattern of progression—in 1st sentence, the phrase, “topics are crucial” is used and then the writer explains </a:t>
            </a:r>
            <a:r>
              <a:rPr lang="en-US" b="1" dirty="0"/>
              <a:t>how</a:t>
            </a:r>
            <a:r>
              <a:rPr lang="en-US" dirty="0"/>
              <a:t> topics are crucial in the rest of this sentence and the next.</a:t>
            </a:r>
          </a:p>
          <a:p>
            <a:pPr marL="0" indent="0">
              <a:buNone/>
            </a:pPr>
            <a:r>
              <a:rPr lang="en-US" dirty="0"/>
              <a:t>3. Sample Title: “How Topics Coherently Guide the Reader” Do the themes in the above passage match with this title?</a:t>
            </a:r>
          </a:p>
          <a:p>
            <a:pPr marL="0" indent="0">
              <a:buNone/>
            </a:pPr>
            <a:r>
              <a:rPr lang="en-US" dirty="0"/>
              <a:t>4. Think about the importance of your topics and what happens to the paragraph if these topics are not utilized. In the sample passage, the highlighted phrase seems out of place.</a:t>
            </a:r>
          </a:p>
        </p:txBody>
      </p:sp>
    </p:spTree>
    <p:extLst>
      <p:ext uri="{BB962C8B-B14F-4D97-AF65-F5344CB8AC3E}">
        <p14:creationId xmlns:p14="http://schemas.microsoft.com/office/powerpoint/2010/main" val="3319490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US" dirty="0"/>
              <a:t>In this revision, the phrase “what a passage is ‘about,’” comes before “Readers depend…” This coheres better than the initial draft because the writer sets the reader up for a definition, or in-depth explanation of what the word “about”’ means.</a:t>
            </a:r>
          </a:p>
        </p:txBody>
      </p:sp>
    </p:spTree>
    <p:extLst>
      <p:ext uri="{BB962C8B-B14F-4D97-AF65-F5344CB8AC3E}">
        <p14:creationId xmlns:p14="http://schemas.microsoft.com/office/powerpoint/2010/main" val="3752748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lang="en-US" dirty="0"/>
          </a:p>
        </p:txBody>
      </p:sp>
    </p:spTree>
    <p:extLst>
      <p:ext uri="{BB962C8B-B14F-4D97-AF65-F5344CB8AC3E}">
        <p14:creationId xmlns:p14="http://schemas.microsoft.com/office/powerpoint/2010/main" val="3722436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lang="en-US" dirty="0"/>
          </a:p>
        </p:txBody>
      </p:sp>
    </p:spTree>
    <p:extLst>
      <p:ext uri="{BB962C8B-B14F-4D97-AF65-F5344CB8AC3E}">
        <p14:creationId xmlns:p14="http://schemas.microsoft.com/office/powerpoint/2010/main" val="2426302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753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5300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2731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8794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7511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0440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2238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6755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9524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23082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387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0708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165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4103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94248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9273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3983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9953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32434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02236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075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8263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2646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770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247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0" y="4288500"/>
            <a:ext cx="91440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12" name="Google Shape;12;p2"/>
          <p:cNvSpPr/>
          <p:nvPr/>
        </p:nvSpPr>
        <p:spPr>
          <a:xfrm>
            <a:off x="0" y="4493605"/>
            <a:ext cx="91440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4584075"/>
            <a:ext cx="91440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txBox="1">
            <a:spLocks noGrp="1"/>
          </p:cNvSpPr>
          <p:nvPr>
            <p:ph type="ctrTitle"/>
          </p:nvPr>
        </p:nvSpPr>
        <p:spPr>
          <a:xfrm>
            <a:off x="685800" y="2601425"/>
            <a:ext cx="58104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style A">
  <p:cSld name="BLANK_1_1">
    <p:bg>
      <p:bgPr>
        <a:solidFill>
          <a:schemeClr val="accent4"/>
        </a:solidFill>
        <a:effectLst/>
      </p:bgPr>
    </p:bg>
    <p:spTree>
      <p:nvGrpSpPr>
        <p:cNvPr id="1" name="Shape 89"/>
        <p:cNvGrpSpPr/>
        <p:nvPr/>
      </p:nvGrpSpPr>
      <p:grpSpPr>
        <a:xfrm>
          <a:off x="0" y="0"/>
          <a:ext cx="0" cy="0"/>
          <a:chOff x="0" y="0"/>
          <a:chExt cx="0" cy="0"/>
        </a:xfrm>
      </p:grpSpPr>
      <p:sp>
        <p:nvSpPr>
          <p:cNvPr id="90" name="Google Shape;90;p11"/>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91" name="Google Shape;91;p11"/>
          <p:cNvSpPr/>
          <p:nvPr/>
        </p:nvSpPr>
        <p:spPr>
          <a:xfrm>
            <a:off x="0" y="500625"/>
            <a:ext cx="9144000" cy="732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1"/>
          <p:cNvSpPr/>
          <p:nvPr/>
        </p:nvSpPr>
        <p:spPr>
          <a:xfrm>
            <a:off x="0" y="3962800"/>
            <a:ext cx="9144000" cy="370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a:off x="0" y="4333125"/>
            <a:ext cx="9144000" cy="8103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1"/>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style B">
  <p:cSld name="BLANK_1_1_1">
    <p:bg>
      <p:bgPr>
        <a:solidFill>
          <a:schemeClr val="accent1"/>
        </a:solidFill>
        <a:effectLst/>
      </p:bgPr>
    </p:bg>
    <p:spTree>
      <p:nvGrpSpPr>
        <p:cNvPr id="1" name="Shape 95"/>
        <p:cNvGrpSpPr/>
        <p:nvPr/>
      </p:nvGrpSpPr>
      <p:grpSpPr>
        <a:xfrm>
          <a:off x="0" y="0"/>
          <a:ext cx="0" cy="0"/>
          <a:chOff x="0" y="0"/>
          <a:chExt cx="0" cy="0"/>
        </a:xfrm>
      </p:grpSpPr>
      <p:sp>
        <p:nvSpPr>
          <p:cNvPr id="96" name="Google Shape;96;p12"/>
          <p:cNvSpPr/>
          <p:nvPr/>
        </p:nvSpPr>
        <p:spPr>
          <a:xfrm>
            <a:off x="0" y="4294550"/>
            <a:ext cx="9144000" cy="2412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2"/>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98" name="Google Shape;98;p12"/>
          <p:cNvSpPr/>
          <p:nvPr/>
        </p:nvSpPr>
        <p:spPr>
          <a:xfrm>
            <a:off x="0" y="4493605"/>
            <a:ext cx="91440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2"/>
          <p:cNvSpPr/>
          <p:nvPr/>
        </p:nvSpPr>
        <p:spPr>
          <a:xfrm>
            <a:off x="0" y="4584075"/>
            <a:ext cx="91440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2"/>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800"/>
              <a:buNone/>
              <a:defRPr sz="4800">
                <a:solidFill>
                  <a:schemeClr val="accent1"/>
                </a:solidFill>
              </a:defRPr>
            </a:lvl1pPr>
            <a:lvl2pPr lvl="1" rtl="0">
              <a:spcBef>
                <a:spcPts val="0"/>
              </a:spcBef>
              <a:spcAft>
                <a:spcPts val="0"/>
              </a:spcAft>
              <a:buClr>
                <a:schemeClr val="accent1"/>
              </a:buClr>
              <a:buSzPts val="4800"/>
              <a:buNone/>
              <a:defRPr sz="4800">
                <a:solidFill>
                  <a:schemeClr val="accent1"/>
                </a:solidFill>
              </a:defRPr>
            </a:lvl2pPr>
            <a:lvl3pPr lvl="2" rtl="0">
              <a:spcBef>
                <a:spcPts val="0"/>
              </a:spcBef>
              <a:spcAft>
                <a:spcPts val="0"/>
              </a:spcAft>
              <a:buClr>
                <a:schemeClr val="accent1"/>
              </a:buClr>
              <a:buSzPts val="4800"/>
              <a:buNone/>
              <a:defRPr sz="4800">
                <a:solidFill>
                  <a:schemeClr val="accent1"/>
                </a:solidFill>
              </a:defRPr>
            </a:lvl3pPr>
            <a:lvl4pPr lvl="3" rtl="0">
              <a:spcBef>
                <a:spcPts val="0"/>
              </a:spcBef>
              <a:spcAft>
                <a:spcPts val="0"/>
              </a:spcAft>
              <a:buClr>
                <a:schemeClr val="accent1"/>
              </a:buClr>
              <a:buSzPts val="4800"/>
              <a:buNone/>
              <a:defRPr sz="4800">
                <a:solidFill>
                  <a:schemeClr val="accent1"/>
                </a:solidFill>
              </a:defRPr>
            </a:lvl4pPr>
            <a:lvl5pPr lvl="4" rtl="0">
              <a:spcBef>
                <a:spcPts val="0"/>
              </a:spcBef>
              <a:spcAft>
                <a:spcPts val="0"/>
              </a:spcAft>
              <a:buClr>
                <a:schemeClr val="accent1"/>
              </a:buClr>
              <a:buSzPts val="4800"/>
              <a:buNone/>
              <a:defRPr sz="4800">
                <a:solidFill>
                  <a:schemeClr val="accent1"/>
                </a:solidFill>
              </a:defRPr>
            </a:lvl5pPr>
            <a:lvl6pPr lvl="5" rtl="0">
              <a:spcBef>
                <a:spcPts val="0"/>
              </a:spcBef>
              <a:spcAft>
                <a:spcPts val="0"/>
              </a:spcAft>
              <a:buClr>
                <a:schemeClr val="accent1"/>
              </a:buClr>
              <a:buSzPts val="4800"/>
              <a:buNone/>
              <a:defRPr sz="4800">
                <a:solidFill>
                  <a:schemeClr val="accent1"/>
                </a:solidFill>
              </a:defRPr>
            </a:lvl6pPr>
            <a:lvl7pPr lvl="6" rtl="0">
              <a:spcBef>
                <a:spcPts val="0"/>
              </a:spcBef>
              <a:spcAft>
                <a:spcPts val="0"/>
              </a:spcAft>
              <a:buClr>
                <a:schemeClr val="accent1"/>
              </a:buClr>
              <a:buSzPts val="4800"/>
              <a:buNone/>
              <a:defRPr sz="4800">
                <a:solidFill>
                  <a:schemeClr val="accent1"/>
                </a:solidFill>
              </a:defRPr>
            </a:lvl7pPr>
            <a:lvl8pPr lvl="7" rtl="0">
              <a:spcBef>
                <a:spcPts val="0"/>
              </a:spcBef>
              <a:spcAft>
                <a:spcPts val="0"/>
              </a:spcAft>
              <a:buClr>
                <a:schemeClr val="accent1"/>
              </a:buClr>
              <a:buSzPts val="4800"/>
              <a:buNone/>
              <a:defRPr sz="4800">
                <a:solidFill>
                  <a:schemeClr val="accent1"/>
                </a:solidFill>
              </a:defRPr>
            </a:lvl8pPr>
            <a:lvl9pPr lvl="8" rtl="0">
              <a:spcBef>
                <a:spcPts val="0"/>
              </a:spcBef>
              <a:spcAft>
                <a:spcPts val="0"/>
              </a:spcAft>
              <a:buClr>
                <a:schemeClr val="accent1"/>
              </a:buClr>
              <a:buSzPts val="4800"/>
              <a:buNone/>
              <a:defRPr sz="4800">
                <a:solidFill>
                  <a:schemeClr val="accent1"/>
                </a:solidFill>
              </a:defRPr>
            </a:lvl9pPr>
          </a:lstStyle>
          <a:p>
            <a:endParaRPr/>
          </a:p>
        </p:txBody>
      </p:sp>
      <p:sp>
        <p:nvSpPr>
          <p:cNvPr id="17" name="Google Shape;17;p3"/>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800"/>
              <a:buNone/>
              <a:defRPr sz="1800" b="1">
                <a:solidFill>
                  <a:schemeClr val="accent6"/>
                </a:solidFill>
              </a:defRPr>
            </a:lvl1pPr>
            <a:lvl2pPr lvl="1" rtl="0">
              <a:spcBef>
                <a:spcPts val="0"/>
              </a:spcBef>
              <a:spcAft>
                <a:spcPts val="0"/>
              </a:spcAft>
              <a:buClr>
                <a:schemeClr val="accent6"/>
              </a:buClr>
              <a:buSzPts val="1800"/>
              <a:buNone/>
              <a:defRPr sz="1800" b="1">
                <a:solidFill>
                  <a:schemeClr val="accent6"/>
                </a:solidFill>
              </a:defRPr>
            </a:lvl2pPr>
            <a:lvl3pPr lvl="2" rtl="0">
              <a:spcBef>
                <a:spcPts val="0"/>
              </a:spcBef>
              <a:spcAft>
                <a:spcPts val="0"/>
              </a:spcAft>
              <a:buClr>
                <a:schemeClr val="accent6"/>
              </a:buClr>
              <a:buSzPts val="1800"/>
              <a:buNone/>
              <a:defRPr sz="1800" b="1">
                <a:solidFill>
                  <a:schemeClr val="accent6"/>
                </a:solidFill>
              </a:defRPr>
            </a:lvl3pPr>
            <a:lvl4pPr lvl="3" rtl="0">
              <a:spcBef>
                <a:spcPts val="0"/>
              </a:spcBef>
              <a:spcAft>
                <a:spcPts val="0"/>
              </a:spcAft>
              <a:buClr>
                <a:schemeClr val="accent6"/>
              </a:buClr>
              <a:buSzPts val="1800"/>
              <a:buNone/>
              <a:defRPr b="1">
                <a:solidFill>
                  <a:schemeClr val="accent6"/>
                </a:solidFill>
              </a:defRPr>
            </a:lvl4pPr>
            <a:lvl5pPr lvl="4" rtl="0">
              <a:spcBef>
                <a:spcPts val="0"/>
              </a:spcBef>
              <a:spcAft>
                <a:spcPts val="0"/>
              </a:spcAft>
              <a:buClr>
                <a:schemeClr val="accent6"/>
              </a:buClr>
              <a:buSzPts val="1800"/>
              <a:buNone/>
              <a:defRPr b="1">
                <a:solidFill>
                  <a:schemeClr val="accent6"/>
                </a:solidFill>
              </a:defRPr>
            </a:lvl5pPr>
            <a:lvl6pPr lvl="5" rtl="0">
              <a:spcBef>
                <a:spcPts val="0"/>
              </a:spcBef>
              <a:spcAft>
                <a:spcPts val="0"/>
              </a:spcAft>
              <a:buClr>
                <a:schemeClr val="accent6"/>
              </a:buClr>
              <a:buSzPts val="1800"/>
              <a:buNone/>
              <a:defRPr b="1">
                <a:solidFill>
                  <a:schemeClr val="accent6"/>
                </a:solidFill>
              </a:defRPr>
            </a:lvl6pPr>
            <a:lvl7pPr lvl="6" rtl="0">
              <a:spcBef>
                <a:spcPts val="0"/>
              </a:spcBef>
              <a:spcAft>
                <a:spcPts val="0"/>
              </a:spcAft>
              <a:buClr>
                <a:schemeClr val="accent6"/>
              </a:buClr>
              <a:buSzPts val="1800"/>
              <a:buNone/>
              <a:defRPr b="1">
                <a:solidFill>
                  <a:schemeClr val="accent6"/>
                </a:solidFill>
              </a:defRPr>
            </a:lvl7pPr>
            <a:lvl8pPr lvl="7" rtl="0">
              <a:spcBef>
                <a:spcPts val="0"/>
              </a:spcBef>
              <a:spcAft>
                <a:spcPts val="0"/>
              </a:spcAft>
              <a:buClr>
                <a:schemeClr val="accent6"/>
              </a:buClr>
              <a:buSzPts val="1800"/>
              <a:buNone/>
              <a:defRPr b="1">
                <a:solidFill>
                  <a:schemeClr val="accent6"/>
                </a:solidFill>
              </a:defRPr>
            </a:lvl8pPr>
            <a:lvl9pPr lvl="8" rtl="0">
              <a:spcBef>
                <a:spcPts val="0"/>
              </a:spcBef>
              <a:spcAft>
                <a:spcPts val="0"/>
              </a:spcAft>
              <a:buClr>
                <a:schemeClr val="accent6"/>
              </a:buClr>
              <a:buSzPts val="1800"/>
              <a:buNone/>
              <a:defRPr b="1">
                <a:solidFill>
                  <a:schemeClr val="accent6"/>
                </a:solidFill>
              </a:defRPr>
            </a:lvl9pPr>
          </a:lstStyle>
          <a:p>
            <a:endParaRPr/>
          </a:p>
        </p:txBody>
      </p:sp>
      <p:sp>
        <p:nvSpPr>
          <p:cNvPr id="18" name="Google Shape;18;p3"/>
          <p:cNvSpPr/>
          <p:nvPr/>
        </p:nvSpPr>
        <p:spPr>
          <a:xfrm>
            <a:off x="0" y="4288499"/>
            <a:ext cx="34743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0" y="0"/>
            <a:ext cx="34743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0" name="Google Shape;20;p3"/>
          <p:cNvSpPr/>
          <p:nvPr/>
        </p:nvSpPr>
        <p:spPr>
          <a:xfrm>
            <a:off x="0" y="500626"/>
            <a:ext cx="3474300" cy="38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0" y="4493604"/>
            <a:ext cx="34743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0" y="4584075"/>
            <a:ext cx="34743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4"/>
        </a:solidFill>
        <a:effectLst/>
      </p:bgPr>
    </p:bg>
    <p:spTree>
      <p:nvGrpSpPr>
        <p:cNvPr id="1" name="Shape 24"/>
        <p:cNvGrpSpPr/>
        <p:nvPr/>
      </p:nvGrpSpPr>
      <p:grpSpPr>
        <a:xfrm>
          <a:off x="0" y="0"/>
          <a:ext cx="0" cy="0"/>
          <a:chOff x="0" y="0"/>
          <a:chExt cx="0" cy="0"/>
        </a:xfrm>
      </p:grpSpPr>
      <p:sp>
        <p:nvSpPr>
          <p:cNvPr id="25" name="Google Shape;25;p4"/>
          <p:cNvSpPr/>
          <p:nvPr/>
        </p:nvSpPr>
        <p:spPr>
          <a:xfrm>
            <a:off x="3398538" y="1599538"/>
            <a:ext cx="2346925" cy="1944425"/>
          </a:xfrm>
          <a:prstGeom prst="rect">
            <a:avLst/>
          </a:prstGeom>
        </p:spPr>
        <p:txBody>
          <a:bodyPr>
            <a:prstTxWarp prst="textPlain">
              <a:avLst/>
            </a:prstTxWarp>
          </a:bodyPr>
          <a:lstStyle/>
          <a:p>
            <a:pPr lvl="0" algn="ctr"/>
            <a:r>
              <a:rPr b="0" i="0">
                <a:ln>
                  <a:noFill/>
                </a:ln>
                <a:solidFill>
                  <a:srgbClr val="0E3142">
                    <a:alpha val="26820"/>
                  </a:srgbClr>
                </a:solidFill>
                <a:latin typeface="Impact"/>
              </a:rPr>
              <a:t>“</a:t>
            </a:r>
          </a:p>
        </p:txBody>
      </p:sp>
      <p:sp>
        <p:nvSpPr>
          <p:cNvPr id="26" name="Google Shape;26;p4"/>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7" name="Google Shape;27;p4"/>
          <p:cNvSpPr/>
          <p:nvPr/>
        </p:nvSpPr>
        <p:spPr>
          <a:xfrm>
            <a:off x="0" y="500625"/>
            <a:ext cx="9144000" cy="732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0" y="3962800"/>
            <a:ext cx="9144000" cy="370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0" y="4333125"/>
            <a:ext cx="9144000" cy="8103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body" idx="1"/>
          </p:nvPr>
        </p:nvSpPr>
        <p:spPr>
          <a:xfrm>
            <a:off x="1556175" y="2300275"/>
            <a:ext cx="6031800" cy="605100"/>
          </a:xfrm>
          <a:prstGeom prst="rect">
            <a:avLst/>
          </a:prstGeom>
        </p:spPr>
        <p:txBody>
          <a:bodyPr spcFirstLastPara="1" wrap="square" lIns="91425" tIns="91425" rIns="91425" bIns="91425" anchor="ctr" anchorCtr="0">
            <a:noAutofit/>
          </a:bodyPr>
          <a:lstStyle>
            <a:lvl1pPr marL="457200" lvl="0" indent="-355600" algn="ctr" rtl="0">
              <a:spcBef>
                <a:spcPts val="600"/>
              </a:spcBef>
              <a:spcAft>
                <a:spcPts val="0"/>
              </a:spcAft>
              <a:buClr>
                <a:schemeClr val="lt1"/>
              </a:buClr>
              <a:buSzPts val="2000"/>
              <a:buChar char="▪"/>
              <a:defRPr sz="2000">
                <a:solidFill>
                  <a:schemeClr val="lt1"/>
                </a:solidFill>
              </a:defRPr>
            </a:lvl1pPr>
            <a:lvl2pPr marL="914400" lvl="1" indent="-355600" algn="ctr" rtl="0">
              <a:spcBef>
                <a:spcPts val="0"/>
              </a:spcBef>
              <a:spcAft>
                <a:spcPts val="0"/>
              </a:spcAft>
              <a:buClr>
                <a:schemeClr val="lt1"/>
              </a:buClr>
              <a:buSzPts val="2000"/>
              <a:buChar char="▫"/>
              <a:defRPr sz="2000">
                <a:solidFill>
                  <a:schemeClr val="lt1"/>
                </a:solidFill>
              </a:defRPr>
            </a:lvl2pPr>
            <a:lvl3pPr marL="1371600" lvl="2" indent="-355600" algn="ctr" rtl="0">
              <a:spcBef>
                <a:spcPts val="0"/>
              </a:spcBef>
              <a:spcAft>
                <a:spcPts val="0"/>
              </a:spcAft>
              <a:buClr>
                <a:schemeClr val="lt1"/>
              </a:buClr>
              <a:buSzPts val="2000"/>
              <a:buChar char="■"/>
              <a:defRPr sz="2000">
                <a:solidFill>
                  <a:schemeClr val="lt1"/>
                </a:solidFill>
              </a:defRPr>
            </a:lvl3pPr>
            <a:lvl4pPr marL="1828800" lvl="3" indent="-355600" algn="ctr" rtl="0">
              <a:spcBef>
                <a:spcPts val="0"/>
              </a:spcBef>
              <a:spcAft>
                <a:spcPts val="0"/>
              </a:spcAft>
              <a:buClr>
                <a:schemeClr val="lt1"/>
              </a:buClr>
              <a:buSzPts val="2000"/>
              <a:buChar char="●"/>
              <a:defRPr sz="2000">
                <a:solidFill>
                  <a:schemeClr val="lt1"/>
                </a:solidFill>
              </a:defRPr>
            </a:lvl4pPr>
            <a:lvl5pPr marL="2286000" lvl="4" indent="-355600" algn="ctr" rtl="0">
              <a:spcBef>
                <a:spcPts val="0"/>
              </a:spcBef>
              <a:spcAft>
                <a:spcPts val="0"/>
              </a:spcAft>
              <a:buClr>
                <a:schemeClr val="lt1"/>
              </a:buClr>
              <a:buSzPts val="2000"/>
              <a:buChar char="○"/>
              <a:defRPr sz="2000">
                <a:solidFill>
                  <a:schemeClr val="lt1"/>
                </a:solidFill>
              </a:defRPr>
            </a:lvl5pPr>
            <a:lvl6pPr marL="2743200" lvl="5" indent="-355600" algn="ctr" rtl="0">
              <a:spcBef>
                <a:spcPts val="0"/>
              </a:spcBef>
              <a:spcAft>
                <a:spcPts val="0"/>
              </a:spcAft>
              <a:buClr>
                <a:schemeClr val="lt1"/>
              </a:buClr>
              <a:buSzPts val="2000"/>
              <a:buChar char="■"/>
              <a:defRPr sz="2000">
                <a:solidFill>
                  <a:schemeClr val="lt1"/>
                </a:solidFill>
              </a:defRPr>
            </a:lvl6pPr>
            <a:lvl7pPr marL="3200400" lvl="6" indent="-355600" algn="ctr" rtl="0">
              <a:spcBef>
                <a:spcPts val="0"/>
              </a:spcBef>
              <a:spcAft>
                <a:spcPts val="0"/>
              </a:spcAft>
              <a:buClr>
                <a:schemeClr val="lt1"/>
              </a:buClr>
              <a:buSzPts val="2000"/>
              <a:buChar char="●"/>
              <a:defRPr sz="2000">
                <a:solidFill>
                  <a:schemeClr val="lt1"/>
                </a:solidFill>
              </a:defRPr>
            </a:lvl7pPr>
            <a:lvl8pPr marL="3657600" lvl="7" indent="-355600" algn="ctr" rtl="0">
              <a:spcBef>
                <a:spcPts val="0"/>
              </a:spcBef>
              <a:spcAft>
                <a:spcPts val="0"/>
              </a:spcAft>
              <a:buClr>
                <a:schemeClr val="lt1"/>
              </a:buClr>
              <a:buSzPts val="2000"/>
              <a:buChar char="○"/>
              <a:defRPr sz="2000">
                <a:solidFill>
                  <a:schemeClr val="lt1"/>
                </a:solidFill>
              </a:defRPr>
            </a:lvl8pPr>
            <a:lvl9pPr marL="4114800" lvl="8" indent="-355600" algn="ctr">
              <a:spcBef>
                <a:spcPts val="0"/>
              </a:spcBef>
              <a:spcAft>
                <a:spcPts val="0"/>
              </a:spcAft>
              <a:buClr>
                <a:schemeClr val="lt1"/>
              </a:buClr>
              <a:buSzPts val="2000"/>
              <a:buChar char="■"/>
              <a:defRPr sz="2000">
                <a:solidFill>
                  <a:schemeClr val="lt1"/>
                </a:solidFill>
              </a:defRPr>
            </a:lvl9pPr>
          </a:lstStyle>
          <a:p>
            <a:endParaRPr/>
          </a:p>
        </p:txBody>
      </p:sp>
      <p:sp>
        <p:nvSpPr>
          <p:cNvPr id="31" name="Google Shape;31;p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2"/>
        <p:cNvGrpSpPr/>
        <p:nvPr/>
      </p:nvGrpSpPr>
      <p:grpSpPr>
        <a:xfrm>
          <a:off x="0" y="0"/>
          <a:ext cx="0" cy="0"/>
          <a:chOff x="0" y="0"/>
          <a:chExt cx="0" cy="0"/>
        </a:xfrm>
      </p:grpSpPr>
      <p:sp>
        <p:nvSpPr>
          <p:cNvPr id="33" name="Google Shape;33;p5"/>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34" name="Google Shape;34;p5"/>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5"/>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39" name="Google Shape;39;p5"/>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0" name="Google Shape;40;p5"/>
          <p:cNvSpPr txBox="1">
            <a:spLocks noGrp="1"/>
          </p:cNvSpPr>
          <p:nvPr>
            <p:ph type="body" idx="1"/>
          </p:nvPr>
        </p:nvSpPr>
        <p:spPr>
          <a:xfrm>
            <a:off x="1146025" y="1767275"/>
            <a:ext cx="7540800" cy="3158700"/>
          </a:xfrm>
          <a:prstGeom prst="rect">
            <a:avLst/>
          </a:prstGeom>
        </p:spPr>
        <p:txBody>
          <a:bodyPr spcFirstLastPara="1" wrap="square" lIns="91425" tIns="91425" rIns="91425" bIns="91425" anchor="t" anchorCtr="0">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41" name="Google Shape;41;p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2"/>
        <p:cNvGrpSpPr/>
        <p:nvPr/>
      </p:nvGrpSpPr>
      <p:grpSpPr>
        <a:xfrm>
          <a:off x="0" y="0"/>
          <a:ext cx="0" cy="0"/>
          <a:chOff x="0" y="0"/>
          <a:chExt cx="0" cy="0"/>
        </a:xfrm>
      </p:grpSpPr>
      <p:sp>
        <p:nvSpPr>
          <p:cNvPr id="43" name="Google Shape;43;p6"/>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44" name="Google Shape;44;p6"/>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6"/>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6"/>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49" name="Google Shape;49;p6"/>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0" name="Google Shape;50;p6"/>
          <p:cNvSpPr txBox="1">
            <a:spLocks noGrp="1"/>
          </p:cNvSpPr>
          <p:nvPr>
            <p:ph type="body" idx="1"/>
          </p:nvPr>
        </p:nvSpPr>
        <p:spPr>
          <a:xfrm>
            <a:off x="1146025" y="1767275"/>
            <a:ext cx="3660300" cy="3158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1" name="Google Shape;51;p6"/>
          <p:cNvSpPr txBox="1">
            <a:spLocks noGrp="1"/>
          </p:cNvSpPr>
          <p:nvPr>
            <p:ph type="body" idx="2"/>
          </p:nvPr>
        </p:nvSpPr>
        <p:spPr>
          <a:xfrm>
            <a:off x="5026623" y="1767275"/>
            <a:ext cx="3660300" cy="3158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2" name="Google Shape;52;p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53"/>
        <p:cNvGrpSpPr/>
        <p:nvPr/>
      </p:nvGrpSpPr>
      <p:grpSpPr>
        <a:xfrm>
          <a:off x="0" y="0"/>
          <a:ext cx="0" cy="0"/>
          <a:chOff x="0" y="0"/>
          <a:chExt cx="0" cy="0"/>
        </a:xfrm>
      </p:grpSpPr>
      <p:sp>
        <p:nvSpPr>
          <p:cNvPr id="54" name="Google Shape;54;p7"/>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55" name="Google Shape;55;p7"/>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7"/>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7"/>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7"/>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9" name="Google Shape;59;p7"/>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60" name="Google Shape;60;p7"/>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61" name="Google Shape;61;p7"/>
          <p:cNvSpPr txBox="1">
            <a:spLocks noGrp="1"/>
          </p:cNvSpPr>
          <p:nvPr>
            <p:ph type="body" idx="1"/>
          </p:nvPr>
        </p:nvSpPr>
        <p:spPr>
          <a:xfrm>
            <a:off x="1146025" y="1773300"/>
            <a:ext cx="2409900" cy="315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2" name="Google Shape;62;p7"/>
          <p:cNvSpPr txBox="1">
            <a:spLocks noGrp="1"/>
          </p:cNvSpPr>
          <p:nvPr>
            <p:ph type="body" idx="2"/>
          </p:nvPr>
        </p:nvSpPr>
        <p:spPr>
          <a:xfrm>
            <a:off x="3679388" y="1773300"/>
            <a:ext cx="2409900" cy="315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3" name="Google Shape;63;p7"/>
          <p:cNvSpPr txBox="1">
            <a:spLocks noGrp="1"/>
          </p:cNvSpPr>
          <p:nvPr>
            <p:ph type="body" idx="3"/>
          </p:nvPr>
        </p:nvSpPr>
        <p:spPr>
          <a:xfrm>
            <a:off x="6212750" y="1773300"/>
            <a:ext cx="2409900" cy="315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4" name="Google Shape;64;p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8"/>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67" name="Google Shape;67;p8"/>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8"/>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 name="Google Shape;71;p8"/>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72" name="Google Shape;72;p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73" name="Google Shape;73;p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4"/>
        <p:cNvGrpSpPr/>
        <p:nvPr/>
      </p:nvGrpSpPr>
      <p:grpSpPr>
        <a:xfrm>
          <a:off x="0" y="0"/>
          <a:ext cx="0" cy="0"/>
          <a:chOff x="0" y="0"/>
          <a:chExt cx="0" cy="0"/>
        </a:xfrm>
      </p:grpSpPr>
      <p:sp>
        <p:nvSpPr>
          <p:cNvPr id="75" name="Google Shape;75;p9"/>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76" name="Google Shape;76;p9"/>
          <p:cNvSpPr/>
          <p:nvPr/>
        </p:nvSpPr>
        <p:spPr>
          <a:xfrm>
            <a:off x="0" y="500625"/>
            <a:ext cx="2472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9"/>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9"/>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9"/>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9"/>
          <p:cNvSpPr txBox="1">
            <a:spLocks noGrp="1"/>
          </p:cNvSpPr>
          <p:nvPr>
            <p:ph type="body" idx="1"/>
          </p:nvPr>
        </p:nvSpPr>
        <p:spPr>
          <a:xfrm>
            <a:off x="457200" y="4406309"/>
            <a:ext cx="82296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Clr>
                <a:schemeClr val="accent1"/>
              </a:buClr>
              <a:buSzPts val="1800"/>
              <a:buNone/>
              <a:defRPr sz="1800">
                <a:solidFill>
                  <a:schemeClr val="accent1"/>
                </a:solidFill>
              </a:defRPr>
            </a:lvl1pPr>
          </a:lstStyle>
          <a:p>
            <a:endParaRPr/>
          </a:p>
        </p:txBody>
      </p:sp>
      <p:sp>
        <p:nvSpPr>
          <p:cNvPr id="81" name="Google Shape;81;p9"/>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2"/>
        <p:cNvGrpSpPr/>
        <p:nvPr/>
      </p:nvGrpSpPr>
      <p:grpSpPr>
        <a:xfrm>
          <a:off x="0" y="0"/>
          <a:ext cx="0" cy="0"/>
          <a:chOff x="0" y="0"/>
          <a:chExt cx="0" cy="0"/>
        </a:xfrm>
      </p:grpSpPr>
      <p:sp>
        <p:nvSpPr>
          <p:cNvPr id="83" name="Google Shape;83;p10"/>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84" name="Google Shape;84;p10"/>
          <p:cNvSpPr/>
          <p:nvPr/>
        </p:nvSpPr>
        <p:spPr>
          <a:xfrm>
            <a:off x="0" y="500625"/>
            <a:ext cx="2472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0"/>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0"/>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0"/>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0"/>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bolingbe@ucmail.uc.edu"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hyperlink" Target="https://owl.purdue.edu/owl/purdue_owl.html" TargetMode="External"/><Relationship Id="rId2" Type="http://schemas.openxmlformats.org/officeDocument/2006/relationships/notesSlide" Target="../notesSlides/notesSlide38.xml"/><Relationship Id="rId1" Type="http://schemas.openxmlformats.org/officeDocument/2006/relationships/slideLayout" Target="../slideLayouts/slideLayout5.xml"/><Relationship Id="rId6" Type="http://schemas.openxmlformats.org/officeDocument/2006/relationships/hyperlink" Target="https://owl.purdue.edu/owl/general_writing/academic_writing/adding_emphasis/choice_and_arrangement.html" TargetMode="External"/><Relationship Id="rId5" Type="http://schemas.openxmlformats.org/officeDocument/2006/relationships/hyperlink" Target="https://owl.purdue.edu/owl/english_as_a_second_language/esl_students/nominalizations_and_subject_position.html" TargetMode="External"/><Relationship Id="rId4" Type="http://schemas.openxmlformats.org/officeDocument/2006/relationships/hyperlink" Target="https://owl.purdue.edu/owl/general_writing/academic_writing/conciseness/avoid_common_pitfall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1667055" y="2299501"/>
            <a:ext cx="5810400" cy="1526423"/>
          </a:xfrm>
          <a:prstGeom prst="rect">
            <a:avLst/>
          </a:prstGeom>
        </p:spPr>
        <p:txBody>
          <a:bodyPr spcFirstLastPara="1" wrap="square" lIns="91425" tIns="91425" rIns="91425" bIns="91425" anchor="ctr" anchorCtr="0">
            <a:noAutofit/>
          </a:bodyPr>
          <a:lstStyle/>
          <a:p>
            <a:pPr algn="ctr">
              <a:spcBef>
                <a:spcPct val="20000"/>
              </a:spcBef>
            </a:pPr>
            <a:r>
              <a:rPr lang="en-US" b="0" dirty="0"/>
              <a:t>The </a:t>
            </a:r>
            <a:r>
              <a:rPr lang="en-US" b="0" i="1" dirty="0"/>
              <a:t>Style</a:t>
            </a:r>
            <a:r>
              <a:rPr lang="en-US" b="0" dirty="0"/>
              <a:t> of Graduate Writing II</a:t>
            </a:r>
            <a:br>
              <a:rPr lang="en-US" b="0" dirty="0"/>
            </a:br>
            <a:br>
              <a:rPr lang="en-US" sz="2000" b="0" cap="all" dirty="0"/>
            </a:br>
            <a:r>
              <a:rPr lang="en-US" sz="2000" b="0" cap="all" dirty="0"/>
              <a:t>An AWC GRADUATE WRITING WORKSHOP</a:t>
            </a:r>
            <a:endParaRPr lang="en-US" sz="2000" b="0" dirty="0"/>
          </a:p>
          <a:p>
            <a:pPr algn="ctr"/>
            <a:endParaRPr lang="en-US" b="0"/>
          </a:p>
          <a:p>
            <a:pPr marL="0" lvl="0" indent="0" algn="l">
              <a:spcBef>
                <a:spcPts val="0"/>
              </a:spcBef>
              <a:spcAft>
                <a:spcPts val="0"/>
              </a:spcAft>
              <a:buNone/>
            </a:pPr>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Diagnosis, Analysis, Revision</a:t>
            </a:r>
            <a:endParaRPr lang="en-US" dirty="0"/>
          </a:p>
        </p:txBody>
      </p:sp>
      <p:sp>
        <p:nvSpPr>
          <p:cNvPr id="157" name="Google Shape;157;p18"/>
          <p:cNvSpPr txBox="1">
            <a:spLocks noGrp="1"/>
          </p:cNvSpPr>
          <p:nvPr>
            <p:ph type="body" idx="1"/>
          </p:nvPr>
        </p:nvSpPr>
        <p:spPr>
          <a:xfrm>
            <a:off x="1146025" y="1659445"/>
            <a:ext cx="7540800" cy="3266530"/>
          </a:xfrm>
          <a:prstGeom prst="rect">
            <a:avLst/>
          </a:prstGeom>
        </p:spPr>
        <p:txBody>
          <a:bodyPr spcFirstLastPara="1" wrap="square" lIns="91425" tIns="91425" rIns="91425" bIns="91425" anchor="t" anchorCtr="0">
            <a:noAutofit/>
          </a:bodyPr>
          <a:lstStyle/>
          <a:p>
            <a:pPr>
              <a:buNone/>
            </a:pPr>
            <a:r>
              <a:rPr lang="en-US" sz="2000" b="1" dirty="0"/>
              <a:t>Analysis</a:t>
            </a:r>
            <a:endParaRPr lang="en-US" sz="2000" dirty="0"/>
          </a:p>
          <a:p>
            <a:r>
              <a:rPr lang="en-US" sz="2000" dirty="0"/>
              <a:t>Read your underlined words. Is there a consistent set of related topics?</a:t>
            </a:r>
            <a:endParaRPr lang="en-US" sz="2000"/>
          </a:p>
          <a:p>
            <a:r>
              <a:rPr lang="en-US" sz="2000" dirty="0"/>
              <a:t>Will your reader see these connections among the topics?</a:t>
            </a:r>
            <a:endParaRPr lang="en-US" sz="2000"/>
          </a:p>
          <a:p>
            <a:r>
              <a:rPr lang="en-US" sz="2000" dirty="0"/>
              <a:t>Imagine that the passage has a title. The words in the title should identify what should be the topics of most of the sentences.</a:t>
            </a:r>
            <a:endParaRPr lang="en-US" sz="2000"/>
          </a:p>
          <a:p>
            <a:r>
              <a:rPr lang="en-US" sz="2000" dirty="0"/>
              <a:t>Decide what you will focus on in each paragraph.</a:t>
            </a:r>
            <a:endParaRPr lang="en-US" sz="2000"/>
          </a:p>
          <a:p>
            <a:pPr marL="285750" indent="-285750"/>
            <a:endParaRPr lang="en-US" sz="2000" dirty="0"/>
          </a:p>
          <a:p>
            <a:pPr marL="50800" indent="0">
              <a:spcBef>
                <a:spcPct val="20000"/>
              </a:spcBef>
              <a:buNone/>
            </a:pPr>
            <a:endParaRPr lang="en-US" sz="2000" dirty="0">
              <a:solidFill>
                <a:schemeClr val="accent5"/>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2805841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Diagnosis, Analysis, Revision</a:t>
            </a:r>
            <a:endParaRPr lang="en-US" dirty="0"/>
          </a:p>
        </p:txBody>
      </p:sp>
      <p:sp>
        <p:nvSpPr>
          <p:cNvPr id="157" name="Google Shape;157;p18"/>
          <p:cNvSpPr txBox="1">
            <a:spLocks noGrp="1"/>
          </p:cNvSpPr>
          <p:nvPr>
            <p:ph type="body" idx="1"/>
          </p:nvPr>
        </p:nvSpPr>
        <p:spPr>
          <a:xfrm>
            <a:off x="1146025" y="1659445"/>
            <a:ext cx="7540800" cy="3266530"/>
          </a:xfrm>
          <a:prstGeom prst="rect">
            <a:avLst/>
          </a:prstGeom>
        </p:spPr>
        <p:txBody>
          <a:bodyPr spcFirstLastPara="1" wrap="square" lIns="91425" tIns="91425" rIns="91425" bIns="91425" anchor="t" anchorCtr="0">
            <a:noAutofit/>
          </a:bodyPr>
          <a:lstStyle/>
          <a:p>
            <a:pPr>
              <a:buNone/>
            </a:pPr>
            <a:r>
              <a:rPr lang="en-US" sz="2400" b="1" dirty="0"/>
              <a:t>Revision</a:t>
            </a:r>
            <a:endParaRPr lang="en-US" sz="2400" dirty="0"/>
          </a:p>
          <a:p>
            <a:r>
              <a:rPr lang="en-US" sz="2400" dirty="0"/>
              <a:t>In most sentences, make your topics subjects that do the action in the sentences.</a:t>
            </a:r>
          </a:p>
          <a:p>
            <a:r>
              <a:rPr lang="en-US" sz="2400" dirty="0"/>
              <a:t>Move your topics to the beginning of your sentences. Avoid hiding your topic behind long introductory phrases or clauses.</a:t>
            </a:r>
          </a:p>
          <a:p>
            <a:pPr marL="285750" indent="-285750"/>
            <a:endParaRPr lang="en-US" sz="2400" dirty="0"/>
          </a:p>
          <a:p>
            <a:pPr marL="50800" indent="0">
              <a:spcBef>
                <a:spcPct val="20000"/>
              </a:spcBef>
              <a:buNone/>
            </a:pPr>
            <a:endParaRPr lang="en-US" sz="2400" dirty="0">
              <a:solidFill>
                <a:srgbClr val="3B8D61"/>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284663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Sample Passage</a:t>
            </a:r>
            <a:endParaRPr lang="en-US" dirty="0"/>
          </a:p>
        </p:txBody>
      </p:sp>
      <p:sp>
        <p:nvSpPr>
          <p:cNvPr id="157" name="Google Shape;157;p18"/>
          <p:cNvSpPr txBox="1">
            <a:spLocks noGrp="1"/>
          </p:cNvSpPr>
          <p:nvPr>
            <p:ph type="body" idx="1"/>
          </p:nvPr>
        </p:nvSpPr>
        <p:spPr>
          <a:xfrm>
            <a:off x="1146025" y="1681011"/>
            <a:ext cx="7540800" cy="3158700"/>
          </a:xfrm>
          <a:prstGeom prst="rect">
            <a:avLst/>
          </a:prstGeom>
        </p:spPr>
        <p:txBody>
          <a:bodyPr spcFirstLastPara="1" wrap="square" lIns="91425" tIns="91425" rIns="91425" bIns="91425" anchor="t" anchorCtr="0">
            <a:noAutofit/>
          </a:bodyPr>
          <a:lstStyle/>
          <a:p>
            <a:pPr marL="0" indent="0">
              <a:spcBef>
                <a:spcPts val="0"/>
              </a:spcBef>
              <a:spcAft>
                <a:spcPts val="1000"/>
              </a:spcAft>
              <a:buNone/>
            </a:pPr>
            <a:r>
              <a:rPr lang="en-US" sz="1900" dirty="0"/>
              <a:t>Topics are crucial for readers because readers depend on topics to focus their attention on particular ideas toward the beginning of sentences. Topics tell readers what a whole passage is "about." If readers feel that a sequence of topics is coherent, then they will feel they are moving through a paragraph from a cumulatively coherent point of view. But if throughout the paragraph readers feel that its topics shift randomly, then they have to begin each sentence out of context, from no coherent point of view. When that happens, readers feel dislocated, disoriented, and out of focus.</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1425842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Sample Passage</a:t>
            </a:r>
            <a:endParaRPr lang="en-US" dirty="0"/>
          </a:p>
        </p:txBody>
      </p:sp>
      <p:sp>
        <p:nvSpPr>
          <p:cNvPr id="157" name="Google Shape;157;p18"/>
          <p:cNvSpPr txBox="1">
            <a:spLocks noGrp="1"/>
          </p:cNvSpPr>
          <p:nvPr>
            <p:ph type="body" idx="1"/>
          </p:nvPr>
        </p:nvSpPr>
        <p:spPr>
          <a:xfrm>
            <a:off x="639224" y="1681011"/>
            <a:ext cx="8047601" cy="3137134"/>
          </a:xfrm>
          <a:prstGeom prst="rect">
            <a:avLst/>
          </a:prstGeom>
        </p:spPr>
        <p:txBody>
          <a:bodyPr spcFirstLastPara="1" wrap="square" lIns="91425" tIns="91425" rIns="91425" bIns="91425" anchor="t" anchorCtr="0">
            <a:noAutofit/>
          </a:bodyPr>
          <a:lstStyle/>
          <a:p>
            <a:pPr indent="0">
              <a:buNone/>
            </a:pPr>
            <a:r>
              <a:rPr lang="en-US" sz="1900" b="1" dirty="0"/>
              <a:t>Topics are crucial</a:t>
            </a:r>
            <a:r>
              <a:rPr lang="en-US" sz="1900" dirty="0"/>
              <a:t> for readers because </a:t>
            </a:r>
            <a:r>
              <a:rPr lang="en-US" sz="1900" b="1" dirty="0"/>
              <a:t>readers depend on topics</a:t>
            </a:r>
            <a:r>
              <a:rPr lang="en-US" sz="1900" dirty="0"/>
              <a:t> </a:t>
            </a:r>
            <a:r>
              <a:rPr lang="en-US" sz="1900" dirty="0">
                <a:highlight>
                  <a:srgbClr val="C0C0C0"/>
                </a:highlight>
              </a:rPr>
              <a:t>to focus their attention on particular ideas toward the beginning of sentences.</a:t>
            </a:r>
            <a:r>
              <a:rPr lang="en-US" sz="1900" dirty="0"/>
              <a:t> </a:t>
            </a:r>
            <a:r>
              <a:rPr lang="en-US" sz="1900" b="1" dirty="0"/>
              <a:t>Topics tell readers</a:t>
            </a:r>
            <a:r>
              <a:rPr lang="en-US" sz="1900" dirty="0"/>
              <a:t> what a whole passage is "about." If </a:t>
            </a:r>
            <a:r>
              <a:rPr lang="en-US" sz="1900" b="1" dirty="0"/>
              <a:t>readers feel that</a:t>
            </a:r>
            <a:r>
              <a:rPr lang="en-US" sz="1900" dirty="0"/>
              <a:t> a sequence of topics is coherent, then </a:t>
            </a:r>
            <a:r>
              <a:rPr lang="en-US" sz="1900" b="1" dirty="0"/>
              <a:t>they will feel</a:t>
            </a:r>
            <a:r>
              <a:rPr lang="en-US" sz="1900" dirty="0"/>
              <a:t> they are moving through a paragraph from a cumulatively coherent point of view. But if throughout the paragraph </a:t>
            </a:r>
            <a:r>
              <a:rPr lang="en-US" sz="1900" b="1" dirty="0"/>
              <a:t>readers feel that</a:t>
            </a:r>
            <a:r>
              <a:rPr lang="en-US" sz="1900" dirty="0"/>
              <a:t> its topics shift randomly, then </a:t>
            </a:r>
            <a:r>
              <a:rPr lang="en-US" sz="1900" b="1" dirty="0"/>
              <a:t>they have to begin</a:t>
            </a:r>
            <a:r>
              <a:rPr lang="en-US" sz="1900" dirty="0"/>
              <a:t> each sentence out of context, from no coherent point of view. When that happens, </a:t>
            </a:r>
            <a:r>
              <a:rPr lang="en-US" sz="1900" b="1" dirty="0"/>
              <a:t>readers feel dislocated</a:t>
            </a:r>
            <a:r>
              <a:rPr lang="en-US" sz="1900" dirty="0"/>
              <a:t>, disoriented, and out of focus.</a:t>
            </a:r>
            <a:endParaRPr lang="en-US"/>
          </a:p>
          <a:p>
            <a:pPr marL="0" indent="0">
              <a:spcAft>
                <a:spcPts val="1000"/>
              </a:spcAft>
              <a:buNone/>
            </a:pPr>
            <a:endParaRPr lang="en-US" sz="19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64596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Sample Passage</a:t>
            </a:r>
            <a:endParaRPr lang="en-US" dirty="0"/>
          </a:p>
        </p:txBody>
      </p:sp>
      <p:sp>
        <p:nvSpPr>
          <p:cNvPr id="157" name="Google Shape;157;p18"/>
          <p:cNvSpPr txBox="1">
            <a:spLocks noGrp="1"/>
          </p:cNvSpPr>
          <p:nvPr>
            <p:ph type="body" idx="1"/>
          </p:nvPr>
        </p:nvSpPr>
        <p:spPr>
          <a:xfrm>
            <a:off x="35375" y="1681011"/>
            <a:ext cx="4532337" cy="3137134"/>
          </a:xfrm>
          <a:prstGeom prst="rect">
            <a:avLst/>
          </a:prstGeom>
        </p:spPr>
        <p:txBody>
          <a:bodyPr spcFirstLastPara="1" wrap="square" lIns="91425" tIns="91425" rIns="91425" bIns="91425" anchor="t" anchorCtr="0">
            <a:noAutofit/>
          </a:bodyPr>
          <a:lstStyle/>
          <a:p>
            <a:pPr indent="0">
              <a:buNone/>
            </a:pPr>
            <a:r>
              <a:rPr lang="en-US" sz="1400" b="1" dirty="0"/>
              <a:t>Topics are crucial</a:t>
            </a:r>
            <a:r>
              <a:rPr lang="en-US" sz="1400" dirty="0"/>
              <a:t> for readers because </a:t>
            </a:r>
            <a:r>
              <a:rPr lang="en-US" sz="1400" b="1" dirty="0"/>
              <a:t>readers depend on topics</a:t>
            </a:r>
            <a:r>
              <a:rPr lang="en-US" sz="1400" dirty="0"/>
              <a:t> </a:t>
            </a:r>
            <a:r>
              <a:rPr lang="en-US" sz="1400" dirty="0">
                <a:highlight>
                  <a:srgbClr val="C0C0C0"/>
                </a:highlight>
              </a:rPr>
              <a:t>to focus their attention on particular ideas toward the beginning of sentences.</a:t>
            </a:r>
            <a:r>
              <a:rPr lang="en-US" sz="1400" dirty="0"/>
              <a:t> </a:t>
            </a:r>
            <a:r>
              <a:rPr lang="en-US" sz="1400" b="1" dirty="0"/>
              <a:t>Topics tell readers</a:t>
            </a:r>
            <a:r>
              <a:rPr lang="en-US" sz="1400" dirty="0"/>
              <a:t> what a whole passage is "about." If </a:t>
            </a:r>
            <a:r>
              <a:rPr lang="en-US" sz="1400" b="1" dirty="0"/>
              <a:t>readers feel that</a:t>
            </a:r>
            <a:r>
              <a:rPr lang="en-US" sz="1400" dirty="0"/>
              <a:t> a sequence of topics is coherent, then </a:t>
            </a:r>
            <a:r>
              <a:rPr lang="en-US" sz="1400" b="1" dirty="0"/>
              <a:t>they will feel</a:t>
            </a:r>
            <a:r>
              <a:rPr lang="en-US" sz="1400" dirty="0"/>
              <a:t> they are moving through a paragraph from a cumulatively coherent point of view. But if throughout the paragraph </a:t>
            </a:r>
            <a:r>
              <a:rPr lang="en-US" sz="1400" b="1" dirty="0"/>
              <a:t>readers feel that</a:t>
            </a:r>
            <a:r>
              <a:rPr lang="en-US" sz="1400" dirty="0"/>
              <a:t> its topics shift randomly, then </a:t>
            </a:r>
            <a:r>
              <a:rPr lang="en-US" sz="1400" b="1" dirty="0"/>
              <a:t>they have to begin</a:t>
            </a:r>
            <a:r>
              <a:rPr lang="en-US" sz="1400" dirty="0"/>
              <a:t> each sentence out of context, from no coherent point of view. When that happens, </a:t>
            </a:r>
            <a:r>
              <a:rPr lang="en-US" sz="1400" b="1" dirty="0"/>
              <a:t>readers feel dislocated</a:t>
            </a:r>
            <a:r>
              <a:rPr lang="en-US" sz="1400" dirty="0"/>
              <a:t>, disoriented, and out of focus.</a:t>
            </a:r>
          </a:p>
          <a:p>
            <a:pPr marL="0" indent="0">
              <a:spcAft>
                <a:spcPts val="1000"/>
              </a:spcAft>
              <a:buNone/>
            </a:pPr>
            <a:endParaRPr lang="en-US" sz="14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a:p>
        </p:txBody>
      </p:sp>
      <p:sp>
        <p:nvSpPr>
          <p:cNvPr id="2" name="Google Shape;157;p18">
            <a:extLst>
              <a:ext uri="{FF2B5EF4-FFF2-40B4-BE49-F238E27FC236}">
                <a16:creationId xmlns:a16="http://schemas.microsoft.com/office/drawing/2014/main" id="{066C9271-9785-472E-8186-A9473AAD0466}"/>
              </a:ext>
            </a:extLst>
          </p:cNvPr>
          <p:cNvSpPr txBox="1">
            <a:spLocks/>
          </p:cNvSpPr>
          <p:nvPr/>
        </p:nvSpPr>
        <p:spPr>
          <a:xfrm>
            <a:off x="4576463" y="1682449"/>
            <a:ext cx="4316677" cy="313713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l" rtl="0">
              <a:lnSpc>
                <a:spcPct val="100000"/>
              </a:lnSpc>
              <a:spcBef>
                <a:spcPts val="60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1pPr>
            <a:lvl2pPr marL="914400" marR="0" lvl="1" indent="-406400" algn="l" rtl="0">
              <a:lnSpc>
                <a:spcPct val="100000"/>
              </a:lnSpc>
              <a:spcBef>
                <a:spcPts val="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2pPr>
            <a:lvl3pPr marL="1371600" marR="0" lvl="2" indent="-406400" algn="l" rtl="0">
              <a:lnSpc>
                <a:spcPct val="100000"/>
              </a:lnSpc>
              <a:spcBef>
                <a:spcPts val="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3pPr>
            <a:lvl4pPr marL="1828800" marR="0" lvl="3"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4pPr>
            <a:lvl5pPr marL="2286000" marR="0" lvl="4"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5pPr>
            <a:lvl6pPr marL="2743200" marR="0" lvl="5"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6pPr>
            <a:lvl7pPr marL="3200400" marR="0" lvl="6"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7pPr>
            <a:lvl8pPr marL="3657600" marR="0" lvl="7"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8pPr>
            <a:lvl9pPr marL="4114800" marR="0" lvl="8"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9pPr>
          </a:lstStyle>
          <a:p>
            <a:pPr marL="285750" indent="-285750"/>
            <a:r>
              <a:rPr lang="en-US" sz="1700" dirty="0"/>
              <a:t>Read your underlined words. Is there a consistent set of related topics?</a:t>
            </a:r>
          </a:p>
          <a:p>
            <a:pPr marL="285750" indent="-285750"/>
            <a:r>
              <a:rPr lang="en-US" sz="1700" dirty="0"/>
              <a:t>Will your reader see these connections among the topics?</a:t>
            </a:r>
          </a:p>
          <a:p>
            <a:pPr marL="285750" indent="-285750"/>
            <a:r>
              <a:rPr lang="en-US" sz="1700" dirty="0"/>
              <a:t>Imagine that the passage has a title. The words in the title should identify what should be the topics of most of the sentences.</a:t>
            </a:r>
          </a:p>
          <a:p>
            <a:pPr marL="285750" indent="-285750"/>
            <a:r>
              <a:rPr lang="en-US" sz="1700" dirty="0"/>
              <a:t>Decide what you will focus on in each paragraph.</a:t>
            </a:r>
          </a:p>
          <a:p>
            <a:pPr lvl="1"/>
            <a:endParaRPr lang="en-US" sz="1700" dirty="0"/>
          </a:p>
        </p:txBody>
      </p:sp>
    </p:spTree>
    <p:extLst>
      <p:ext uri="{BB962C8B-B14F-4D97-AF65-F5344CB8AC3E}">
        <p14:creationId xmlns:p14="http://schemas.microsoft.com/office/powerpoint/2010/main" val="1031115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Sample Passage</a:t>
            </a:r>
            <a:endParaRPr lang="en-US" dirty="0"/>
          </a:p>
        </p:txBody>
      </p:sp>
      <p:sp>
        <p:nvSpPr>
          <p:cNvPr id="157" name="Google Shape;157;p18"/>
          <p:cNvSpPr txBox="1">
            <a:spLocks noGrp="1"/>
          </p:cNvSpPr>
          <p:nvPr>
            <p:ph type="body" idx="1"/>
          </p:nvPr>
        </p:nvSpPr>
        <p:spPr>
          <a:xfrm>
            <a:off x="650007" y="1562398"/>
            <a:ext cx="8047601" cy="3137134"/>
          </a:xfrm>
          <a:prstGeom prst="rect">
            <a:avLst/>
          </a:prstGeom>
        </p:spPr>
        <p:txBody>
          <a:bodyPr spcFirstLastPara="1" wrap="square" lIns="91425" tIns="91425" rIns="91425" bIns="91425" anchor="t" anchorCtr="0">
            <a:noAutofit/>
          </a:bodyPr>
          <a:lstStyle/>
          <a:p>
            <a:pPr indent="0">
              <a:buNone/>
            </a:pPr>
            <a:r>
              <a:rPr lang="en-US" sz="1900" dirty="0">
                <a:highlight>
                  <a:srgbClr val="C0C0C0"/>
                </a:highlight>
              </a:rPr>
              <a:t>Topics are crucial for readers. Topics tell readers what a whole passage is "about." Readers depend on topics to focus their attention on particular ideas toward the beginning of sentences. If readers feel that a sequence of topics is coherent, then they will feel they are moving through a paragraph from a cumulatively coherent point of view.</a:t>
            </a:r>
            <a:r>
              <a:rPr lang="en-US" sz="1900" dirty="0"/>
              <a:t> But if throughout the paragraph readers feel that its topics shift randomly, then they have to begin each sentence out of context, from no coherent point of view. When that happens, readers feel dislocated, disoriented, and out of focus.</a:t>
            </a:r>
          </a:p>
          <a:p>
            <a:pPr marL="0" indent="0">
              <a:spcAft>
                <a:spcPts val="1000"/>
              </a:spcAft>
              <a:buNone/>
            </a:pPr>
            <a:endParaRPr lang="en-US" sz="19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307469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Questions for Revision</a:t>
            </a:r>
            <a:endParaRPr lang="en-US" dirty="0"/>
          </a:p>
        </p:txBody>
      </p:sp>
      <p:sp>
        <p:nvSpPr>
          <p:cNvPr id="157" name="Google Shape;157;p18"/>
          <p:cNvSpPr txBox="1">
            <a:spLocks noGrp="1"/>
          </p:cNvSpPr>
          <p:nvPr>
            <p:ph type="body" idx="1"/>
          </p:nvPr>
        </p:nvSpPr>
        <p:spPr>
          <a:xfrm>
            <a:off x="650007" y="1562398"/>
            <a:ext cx="8047601" cy="3137134"/>
          </a:xfrm>
          <a:prstGeom prst="rect">
            <a:avLst/>
          </a:prstGeom>
        </p:spPr>
        <p:txBody>
          <a:bodyPr spcFirstLastPara="1" wrap="square" lIns="91425" tIns="91425" rIns="91425" bIns="91425" anchor="t" anchorCtr="0">
            <a:noAutofit/>
          </a:bodyPr>
          <a:lstStyle/>
          <a:p>
            <a:pPr marL="0" indent="-342900"/>
            <a:r>
              <a:rPr lang="en-US" sz="1800" dirty="0"/>
              <a:t>Do your sentences "hang together"? </a:t>
            </a:r>
          </a:p>
          <a:p>
            <a:pPr marL="640080" lvl="1"/>
            <a:r>
              <a:rPr lang="en-US" sz="1800" dirty="0"/>
              <a:t>Readers should be able to move easily from one sentence to the next; each sentence should work with the one before and after it.</a:t>
            </a:r>
          </a:p>
          <a:p>
            <a:pPr marL="0" indent="-285750"/>
            <a:r>
              <a:rPr lang="en-US" sz="1800" dirty="0"/>
              <a:t>Does the sentence begin with information that’s familiar to the reader? </a:t>
            </a:r>
          </a:p>
          <a:p>
            <a:pPr marL="640080" lvl="1"/>
            <a:r>
              <a:rPr lang="en-US" sz="1800" dirty="0"/>
              <a:t>Readers will be familiar with your information if it has already been touched upon in the previous sentence.</a:t>
            </a:r>
          </a:p>
          <a:p>
            <a:pPr marL="0" indent="-342900"/>
            <a:r>
              <a:rPr lang="en-US" sz="1800" dirty="0"/>
              <a:t>Does the sentence end with new information for the reader?</a:t>
            </a:r>
          </a:p>
          <a:p>
            <a:pPr marL="0" indent="-342900"/>
            <a:r>
              <a:rPr lang="en-US" sz="1800" dirty="0"/>
              <a:t>Can your reader quickly identify the topic of each paragraph?</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199190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Tips for Revision</a:t>
            </a:r>
            <a:endParaRPr lang="en-US" dirty="0"/>
          </a:p>
        </p:txBody>
      </p:sp>
      <p:sp>
        <p:nvSpPr>
          <p:cNvPr id="157" name="Google Shape;157;p18"/>
          <p:cNvSpPr txBox="1">
            <a:spLocks noGrp="1"/>
          </p:cNvSpPr>
          <p:nvPr>
            <p:ph type="body" idx="1"/>
          </p:nvPr>
        </p:nvSpPr>
        <p:spPr>
          <a:xfrm>
            <a:off x="650007" y="1745709"/>
            <a:ext cx="8047601" cy="3137134"/>
          </a:xfrm>
          <a:prstGeom prst="rect">
            <a:avLst/>
          </a:prstGeom>
        </p:spPr>
        <p:txBody>
          <a:bodyPr spcFirstLastPara="1" wrap="square" lIns="91425" tIns="91425" rIns="91425" bIns="91425" anchor="t" anchorCtr="0">
            <a:noAutofit/>
          </a:bodyPr>
          <a:lstStyle/>
          <a:p>
            <a:pPr marL="342900" indent="-342900">
              <a:spcBef>
                <a:spcPts val="0"/>
              </a:spcBef>
              <a:buAutoNum type="arabicPeriod"/>
            </a:pPr>
            <a:r>
              <a:rPr lang="en-US" sz="2000" dirty="0"/>
              <a:t>Highlight topics in different colors, and make sure sentence endings and beginnings go together.</a:t>
            </a:r>
          </a:p>
          <a:p>
            <a:pPr marL="342900" indent="-342900">
              <a:spcBef>
                <a:spcPts val="0"/>
              </a:spcBef>
              <a:buAutoNum type="arabicPeriod"/>
            </a:pPr>
            <a:r>
              <a:rPr lang="en-US" sz="2000" dirty="0"/>
              <a:t>Think about the gradual movement from idea to idea as a tunnel you are guiding your reader through.</a:t>
            </a:r>
          </a:p>
          <a:p>
            <a:pPr marL="342900" indent="-342900">
              <a:spcBef>
                <a:spcPts val="0"/>
              </a:spcBef>
              <a:buAutoNum type="arabicPeriod"/>
            </a:pPr>
            <a:r>
              <a:rPr lang="en-US" sz="2000" dirty="0"/>
              <a:t>Look for examples of coherence when you are reading.</a:t>
            </a:r>
          </a:p>
          <a:p>
            <a:pPr marL="342900" indent="-342900">
              <a:spcBef>
                <a:spcPts val="0"/>
              </a:spcBef>
              <a:buAutoNum type="arabicPeriod"/>
            </a:pPr>
            <a:r>
              <a:rPr lang="en-US" sz="2000" dirty="0"/>
              <a:t>Think about coherence alongside emphasis: your structure should put your most important information where the reader will recognize its significance. </a:t>
            </a:r>
            <a:endParaRPr lang="en-US" dirty="0"/>
          </a:p>
          <a:p>
            <a:pPr marL="342900" indent="-342900">
              <a:spcBef>
                <a:spcPts val="0"/>
              </a:spcBef>
              <a:buAutoNum type="arabicPeriod"/>
            </a:pPr>
            <a:r>
              <a:rPr lang="en-US" sz="2000" dirty="0"/>
              <a:t>Try giving yourself a few days between writing and revising to get a fresh look.</a:t>
            </a:r>
            <a:endParaRPr lang="en-US"/>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3202734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Emphasis</a:t>
            </a:r>
          </a:p>
        </p:txBody>
      </p:sp>
      <p:sp>
        <p:nvSpPr>
          <p:cNvPr id="143" name="Google Shape;143;p16"/>
          <p:cNvSpPr txBox="1">
            <a:spLocks noGrp="1"/>
          </p:cNvSpPr>
          <p:nvPr>
            <p:ph type="subTitle" idx="1"/>
          </p:nvPr>
        </p:nvSpPr>
        <p:spPr>
          <a:xfrm>
            <a:off x="4113600" y="3929135"/>
            <a:ext cx="4505700" cy="784800"/>
          </a:xfrm>
          <a:prstGeom prst="rect">
            <a:avLst/>
          </a:prstGeom>
        </p:spPr>
        <p:txBody>
          <a:bodyPr spcFirstLastPara="1" wrap="square" lIns="91425" tIns="91425" rIns="91425" bIns="91425" anchor="t" anchorCtr="0">
            <a:noAutofit/>
          </a:bodyPr>
          <a:lstStyle/>
          <a:p>
            <a:pPr marL="0" indent="0">
              <a:spcBef>
                <a:spcPct val="20000"/>
              </a:spcBef>
            </a:pPr>
            <a:r>
              <a:rPr lang="en-US" sz="1600" dirty="0"/>
              <a:t>"If you begin a sentence well, the end will almost take care of itself." -Joseph Williams</a:t>
            </a:r>
            <a:endParaRPr lang="en-US"/>
          </a:p>
        </p:txBody>
      </p:sp>
      <p:sp>
        <p:nvSpPr>
          <p:cNvPr id="144" name="Google Shape;144;p16"/>
          <p:cNvSpPr txBox="1"/>
          <p:nvPr/>
        </p:nvSpPr>
        <p:spPr>
          <a:xfrm>
            <a:off x="0"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0">
                <a:solidFill>
                  <a:schemeClr val="accent2"/>
                </a:solidFill>
                <a:latin typeface="Roboto Slab"/>
                <a:ea typeface="Roboto Slab"/>
                <a:cs typeface="Roboto Slab"/>
              </a:rPr>
              <a:t>2</a:t>
            </a:r>
          </a:p>
        </p:txBody>
      </p:sp>
      <p:sp>
        <p:nvSpPr>
          <p:cNvPr id="145" name="Google Shape;145;p1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4146944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Overview</a:t>
            </a:r>
          </a:p>
        </p:txBody>
      </p:sp>
      <p:sp>
        <p:nvSpPr>
          <p:cNvPr id="157" name="Google Shape;157;p18"/>
          <p:cNvSpPr txBox="1">
            <a:spLocks noGrp="1"/>
          </p:cNvSpPr>
          <p:nvPr>
            <p:ph type="body" idx="1"/>
          </p:nvPr>
        </p:nvSpPr>
        <p:spPr>
          <a:xfrm>
            <a:off x="1146025" y="1821190"/>
            <a:ext cx="7540800" cy="3158700"/>
          </a:xfrm>
          <a:prstGeom prst="rect">
            <a:avLst/>
          </a:prstGeom>
        </p:spPr>
        <p:txBody>
          <a:bodyPr spcFirstLastPara="1" wrap="square" lIns="91425" tIns="91425" rIns="91425" bIns="91425" anchor="t" anchorCtr="0">
            <a:noAutofit/>
          </a:bodyPr>
          <a:lstStyle/>
          <a:p>
            <a:pPr marL="182880">
              <a:spcBef>
                <a:spcPts val="0"/>
              </a:spcBef>
              <a:spcAft>
                <a:spcPts val="1000"/>
              </a:spcAft>
            </a:pPr>
            <a:r>
              <a:rPr lang="en-US" sz="2200" dirty="0"/>
              <a:t>Emphasis works together with coherence; coherence focuses on sentences working well together, while emphasis focuses on the order of words/ideas within the sentence</a:t>
            </a:r>
            <a:endParaRPr lang="en-US"/>
          </a:p>
          <a:p>
            <a:pPr marL="182880">
              <a:spcBef>
                <a:spcPts val="0"/>
              </a:spcBef>
              <a:spcAft>
                <a:spcPts val="1000"/>
              </a:spcAft>
            </a:pPr>
            <a:r>
              <a:rPr lang="en-US" sz="2200" dirty="0"/>
              <a:t>When revising for emphasis, focus on how your sentences end and consider restructuring with a subordinate clause</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19</a:t>
            </a:fld>
            <a:endParaRPr/>
          </a:p>
        </p:txBody>
      </p:sp>
    </p:spTree>
    <p:extLst>
      <p:ext uri="{BB962C8B-B14F-4D97-AF65-F5344CB8AC3E}">
        <p14:creationId xmlns:p14="http://schemas.microsoft.com/office/powerpoint/2010/main" val="3351369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5"/>
          <p:cNvSpPr txBox="1">
            <a:spLocks noGrp="1"/>
          </p:cNvSpPr>
          <p:nvPr>
            <p:ph type="ctrTitle" idx="4294967295"/>
          </p:nvPr>
        </p:nvSpPr>
        <p:spPr>
          <a:xfrm>
            <a:off x="770226" y="499125"/>
            <a:ext cx="6593700" cy="759900"/>
          </a:xfrm>
          <a:prstGeom prst="rect">
            <a:avLst/>
          </a:prstGeom>
        </p:spPr>
        <p:txBody>
          <a:bodyPr spcFirstLastPara="1" wrap="square" lIns="91425" tIns="91425" rIns="91425" bIns="91425" anchor="ctr" anchorCtr="0">
            <a:noAutofit/>
          </a:bodyPr>
          <a:lstStyle/>
          <a:p>
            <a:pPr algn="ctr"/>
            <a:r>
              <a:rPr lang="en" dirty="0"/>
              <a:t>Welcome!</a:t>
            </a:r>
            <a:endParaRPr lang="en-US" dirty="0"/>
          </a:p>
        </p:txBody>
      </p:sp>
      <p:sp>
        <p:nvSpPr>
          <p:cNvPr id="135" name="Google Shape;135;p15"/>
          <p:cNvSpPr txBox="1">
            <a:spLocks noGrp="1"/>
          </p:cNvSpPr>
          <p:nvPr>
            <p:ph type="subTitle" idx="4294967295"/>
          </p:nvPr>
        </p:nvSpPr>
        <p:spPr>
          <a:xfrm>
            <a:off x="1861272" y="1259025"/>
            <a:ext cx="5200200" cy="3005524"/>
          </a:xfrm>
          <a:prstGeom prst="rect">
            <a:avLst/>
          </a:prstGeom>
        </p:spPr>
        <p:txBody>
          <a:bodyPr spcFirstLastPara="1" wrap="square" lIns="91425" tIns="91425" rIns="91425" bIns="91425" anchor="ctr" anchorCtr="0">
            <a:noAutofit/>
          </a:bodyPr>
          <a:lstStyle/>
          <a:p>
            <a:pPr marL="0" indent="0" algn="ctr">
              <a:buNone/>
            </a:pPr>
            <a:r>
              <a:rPr lang="en" sz="2400" b="1">
                <a:solidFill>
                  <a:schemeClr val="lt1"/>
                </a:solidFill>
              </a:rPr>
              <a:t>My name is Brooke Boling</a:t>
            </a:r>
            <a:endParaRPr lang="en-US" sz="2400"/>
          </a:p>
          <a:p>
            <a:pPr marL="0" indent="0" algn="ctr">
              <a:buNone/>
            </a:pPr>
            <a:r>
              <a:rPr lang="en" sz="2400">
                <a:solidFill>
                  <a:schemeClr val="lt1"/>
                </a:solidFill>
              </a:rPr>
              <a:t>I am the Graduate Assistant for the AWC. </a:t>
            </a:r>
            <a:endParaRPr lang="en-US" sz="2400"/>
          </a:p>
          <a:p>
            <a:pPr marL="0" indent="0" algn="ctr">
              <a:buNone/>
            </a:pPr>
            <a:r>
              <a:rPr lang="en" sz="2400">
                <a:solidFill>
                  <a:schemeClr val="lt1"/>
                </a:solidFill>
              </a:rPr>
              <a:t>You can reach me at </a:t>
            </a:r>
            <a:r>
              <a:rPr lang="en" sz="2400">
                <a:solidFill>
                  <a:schemeClr val="bg1"/>
                </a:solidFill>
                <a:hlinkClick r:id="rId3">
                  <a:extLst>
                    <a:ext uri="{A12FA001-AC4F-418D-AE19-62706E023703}">
                      <ahyp:hlinkClr xmlns:ahyp="http://schemas.microsoft.com/office/drawing/2018/hyperlinkcolor" val="tx"/>
                    </a:ext>
                  </a:extLst>
                </a:hlinkClick>
              </a:rPr>
              <a:t>bolingbe@ucmail.uc.edu</a:t>
            </a:r>
            <a:endParaRPr lang="en-US" sz="2400">
              <a:solidFill>
                <a:schemeClr val="bg1"/>
              </a:solidFill>
            </a:endParaRPr>
          </a:p>
          <a:p>
            <a:pPr marL="0" lvl="0" indent="0" algn="l">
              <a:spcBef>
                <a:spcPts val="600"/>
              </a:spcBef>
              <a:spcAft>
                <a:spcPts val="0"/>
              </a:spcAft>
              <a:buFont typeface="Nixie One"/>
              <a:buNone/>
            </a:pPr>
            <a:endParaRPr lang="en" sz="2400" b="1">
              <a:solidFill>
                <a:srgbClr val="FFFFFF"/>
              </a:solidFill>
            </a:endParaRPr>
          </a:p>
        </p:txBody>
      </p:sp>
      <p:sp>
        <p:nvSpPr>
          <p:cNvPr id="137" name="Google Shape;137;p1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Examples</a:t>
            </a:r>
            <a:endParaRPr lang="en-US" dirty="0"/>
          </a:p>
        </p:txBody>
      </p:sp>
      <p:sp>
        <p:nvSpPr>
          <p:cNvPr id="157" name="Google Shape;157;p18"/>
          <p:cNvSpPr txBox="1">
            <a:spLocks noGrp="1"/>
          </p:cNvSpPr>
          <p:nvPr>
            <p:ph type="body" idx="1"/>
          </p:nvPr>
        </p:nvSpPr>
        <p:spPr>
          <a:xfrm>
            <a:off x="876450" y="1681011"/>
            <a:ext cx="7810375" cy="3137134"/>
          </a:xfrm>
          <a:prstGeom prst="rect">
            <a:avLst/>
          </a:prstGeom>
        </p:spPr>
        <p:txBody>
          <a:bodyPr spcFirstLastPara="1" wrap="square" lIns="91425" tIns="91425" rIns="91425" bIns="91425" anchor="t" anchorCtr="0">
            <a:noAutofit/>
          </a:bodyPr>
          <a:lstStyle/>
          <a:p>
            <a:pPr marL="0" indent="0">
              <a:spcBef>
                <a:spcPct val="20000"/>
              </a:spcBef>
              <a:buNone/>
            </a:pPr>
            <a:r>
              <a:rPr lang="en-US" sz="2000" b="1" dirty="0"/>
              <a:t>Weak: </a:t>
            </a:r>
            <a:r>
              <a:rPr lang="en-US" sz="2000" dirty="0"/>
              <a:t>The data that are offered to establish the existence of ESP do not make believers of us </a:t>
            </a:r>
            <a:r>
              <a:rPr lang="en-US" sz="2000" i="1" dirty="0"/>
              <a:t>for the most part. </a:t>
            </a:r>
            <a:endParaRPr lang="en-US" sz="2000" dirty="0"/>
          </a:p>
          <a:p>
            <a:pPr marL="0" indent="0">
              <a:spcBef>
                <a:spcPct val="20000"/>
              </a:spcBef>
              <a:buNone/>
            </a:pPr>
            <a:r>
              <a:rPr lang="en-US" sz="2000" b="1" dirty="0"/>
              <a:t>Better: </a:t>
            </a:r>
            <a:r>
              <a:rPr lang="en-US" sz="2000" i="1" dirty="0"/>
              <a:t>For the most part, </a:t>
            </a:r>
            <a:r>
              <a:rPr lang="en-US" sz="2000" dirty="0"/>
              <a:t>the data that are offered to establish the existence of ESP do not make believers of us.</a:t>
            </a:r>
          </a:p>
          <a:p>
            <a:pPr marL="0" indent="0">
              <a:spcBef>
                <a:spcPct val="20000"/>
              </a:spcBef>
              <a:buNone/>
            </a:pPr>
            <a:r>
              <a:rPr lang="en-US" sz="2000" b="1" dirty="0"/>
              <a:t>Weak: </a:t>
            </a:r>
            <a:r>
              <a:rPr lang="en-US" sz="2000" dirty="0"/>
              <a:t>Sociobiologists are making the provocative claim that our genes largely determine our social behavior in the way we act in situations we find around us every day.</a:t>
            </a:r>
          </a:p>
          <a:p>
            <a:pPr marL="0" indent="0">
              <a:spcBef>
                <a:spcPct val="20000"/>
              </a:spcBef>
              <a:buNone/>
            </a:pPr>
            <a:r>
              <a:rPr lang="en-US" sz="2000" b="1" dirty="0"/>
              <a:t>Better:</a:t>
            </a:r>
            <a:r>
              <a:rPr lang="en-US" sz="2000" dirty="0"/>
              <a:t> Sociobiologists are making the provocative claim that our genes largely determine our social behavior.</a:t>
            </a:r>
          </a:p>
          <a:p>
            <a:pPr marL="0" indent="0">
              <a:spcBef>
                <a:spcPct val="20000"/>
              </a:spcBef>
              <a:buNone/>
            </a:pPr>
            <a:endParaRPr lang="en-US" sz="2000" dirty="0"/>
          </a:p>
          <a:p>
            <a:pPr marL="50800" indent="0">
              <a:spcBef>
                <a:spcPts val="0"/>
              </a:spcBef>
              <a:buNone/>
            </a:pPr>
            <a:endParaRPr lang="en-US" sz="2000" dirty="0">
              <a:solidFill>
                <a:schemeClr val="accent5">
                  <a:lumMod val="50000"/>
                </a:schemeClr>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dirty="0"/>
              <a:t>20</a:t>
            </a:fld>
            <a:endParaRPr dirty="0"/>
          </a:p>
        </p:txBody>
      </p:sp>
    </p:spTree>
    <p:extLst>
      <p:ext uri="{BB962C8B-B14F-4D97-AF65-F5344CB8AC3E}">
        <p14:creationId xmlns:p14="http://schemas.microsoft.com/office/powerpoint/2010/main" val="566449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Exercise</a:t>
            </a:r>
            <a:endParaRPr lang="en-US" dirty="0"/>
          </a:p>
        </p:txBody>
      </p:sp>
      <p:sp>
        <p:nvSpPr>
          <p:cNvPr id="157" name="Google Shape;157;p18"/>
          <p:cNvSpPr txBox="1">
            <a:spLocks noGrp="1"/>
          </p:cNvSpPr>
          <p:nvPr>
            <p:ph type="body" idx="1"/>
          </p:nvPr>
        </p:nvSpPr>
        <p:spPr>
          <a:xfrm>
            <a:off x="876450" y="1681011"/>
            <a:ext cx="7810375" cy="3137134"/>
          </a:xfrm>
          <a:prstGeom prst="rect">
            <a:avLst/>
          </a:prstGeom>
        </p:spPr>
        <p:txBody>
          <a:bodyPr spcFirstLastPara="1" wrap="square" lIns="91425" tIns="91425" rIns="91425" bIns="91425" anchor="t" anchorCtr="0">
            <a:noAutofit/>
          </a:bodyPr>
          <a:lstStyle/>
          <a:p>
            <a:pPr marL="0" indent="0">
              <a:spcBef>
                <a:spcPct val="20000"/>
              </a:spcBef>
              <a:buNone/>
            </a:pPr>
            <a:r>
              <a:rPr lang="en-US" sz="2200" dirty="0"/>
              <a:t>No one can explain why that first primeval </a:t>
            </a:r>
            <a:r>
              <a:rPr lang="en-US" sz="2200" dirty="0" err="1"/>
              <a:t>superatom</a:t>
            </a:r>
            <a:r>
              <a:rPr lang="en-US" sz="2200" dirty="0"/>
              <a:t> exploded and thereby created the universe in a few words.</a:t>
            </a:r>
          </a:p>
          <a:p>
            <a:pPr marL="0" indent="0">
              <a:spcBef>
                <a:spcPct val="20000"/>
              </a:spcBef>
              <a:buNone/>
            </a:pPr>
            <a:endParaRPr lang="en-US" sz="2200" dirty="0"/>
          </a:p>
          <a:p>
            <a:pPr marL="0" indent="0">
              <a:spcBef>
                <a:spcPct val="20000"/>
              </a:spcBef>
              <a:buNone/>
            </a:pPr>
            <a:r>
              <a:rPr lang="en-US" sz="2200" dirty="0"/>
              <a:t>Overbuilding of suburban housing developments has led to the existence of extensive and widespread flooding and economic disaster in some parts of our country in recent years, it now seems clear.</a:t>
            </a:r>
          </a:p>
          <a:p>
            <a:pPr marL="514350" indent="-514350">
              <a:spcBef>
                <a:spcPct val="20000"/>
              </a:spcBef>
              <a:buAutoNum type="arabicPeriod"/>
            </a:pPr>
            <a:endParaRPr lang="en-US" sz="2200" dirty="0"/>
          </a:p>
          <a:p>
            <a:pPr marL="0" indent="0">
              <a:spcBef>
                <a:spcPct val="20000"/>
              </a:spcBef>
              <a:buNone/>
            </a:pPr>
            <a:endParaRPr lang="en-US" sz="2200" i="1" dirty="0">
              <a:solidFill>
                <a:srgbClr val="114454"/>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dirty="0"/>
              <a:t>21</a:t>
            </a:fld>
            <a:endParaRPr dirty="0"/>
          </a:p>
        </p:txBody>
      </p:sp>
    </p:spTree>
    <p:extLst>
      <p:ext uri="{BB962C8B-B14F-4D97-AF65-F5344CB8AC3E}">
        <p14:creationId xmlns:p14="http://schemas.microsoft.com/office/powerpoint/2010/main" val="659926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Arranging Sentences for Emphasis</a:t>
            </a:r>
            <a:endParaRPr lang="en-US" dirty="0"/>
          </a:p>
        </p:txBody>
      </p:sp>
      <p:sp>
        <p:nvSpPr>
          <p:cNvPr id="157" name="Google Shape;157;p18"/>
          <p:cNvSpPr txBox="1">
            <a:spLocks noGrp="1"/>
          </p:cNvSpPr>
          <p:nvPr>
            <p:ph type="body" idx="1"/>
          </p:nvPr>
        </p:nvSpPr>
        <p:spPr>
          <a:xfrm>
            <a:off x="1146025" y="1734926"/>
            <a:ext cx="7540800" cy="3158700"/>
          </a:xfrm>
          <a:prstGeom prst="rect">
            <a:avLst/>
          </a:prstGeom>
        </p:spPr>
        <p:txBody>
          <a:bodyPr spcFirstLastPara="1" wrap="square" lIns="91425" tIns="91425" rIns="91425" bIns="91425" anchor="t" anchorCtr="0">
            <a:noAutofit/>
          </a:bodyPr>
          <a:lstStyle/>
          <a:p>
            <a:pPr marL="342900" indent="-342900">
              <a:spcBef>
                <a:spcPts val="0"/>
              </a:spcBef>
              <a:spcAft>
                <a:spcPts val="1000"/>
              </a:spcAft>
            </a:pPr>
            <a:r>
              <a:rPr lang="en-US" sz="2000" dirty="0"/>
              <a:t>Tell readers something important is coming by using words and phrases like </a:t>
            </a:r>
            <a:r>
              <a:rPr lang="en-US" sz="2000" i="1" dirty="0"/>
              <a:t>especially</a:t>
            </a:r>
            <a:r>
              <a:rPr lang="en-US" sz="2000" dirty="0"/>
              <a:t>, </a:t>
            </a:r>
            <a:r>
              <a:rPr lang="en-US" sz="2000" i="1" dirty="0"/>
              <a:t>particularly</a:t>
            </a:r>
            <a:r>
              <a:rPr lang="en-US" sz="2000" dirty="0"/>
              <a:t>, </a:t>
            </a:r>
            <a:r>
              <a:rPr lang="en-US" sz="2000" i="1" dirty="0"/>
              <a:t>crucially</a:t>
            </a:r>
            <a:r>
              <a:rPr lang="en-US" sz="2000" dirty="0"/>
              <a:t>, </a:t>
            </a:r>
            <a:r>
              <a:rPr lang="en-US" sz="2000" i="1" dirty="0"/>
              <a:t>most importantly</a:t>
            </a:r>
            <a:r>
              <a:rPr lang="en-US" sz="2000" dirty="0"/>
              <a:t>, and </a:t>
            </a:r>
            <a:r>
              <a:rPr lang="en-US" sz="2000" i="1" dirty="0"/>
              <a:t>above all</a:t>
            </a:r>
            <a:r>
              <a:rPr lang="en-US" sz="2000" dirty="0"/>
              <a:t>.</a:t>
            </a:r>
          </a:p>
          <a:p>
            <a:pPr marL="342900" indent="-342900">
              <a:spcBef>
                <a:spcPts val="0"/>
              </a:spcBef>
              <a:spcAft>
                <a:spcPts val="1000"/>
              </a:spcAft>
            </a:pPr>
            <a:r>
              <a:rPr lang="en-US" sz="2000" dirty="0"/>
              <a:t>Repeat key words</a:t>
            </a:r>
          </a:p>
          <a:p>
            <a:pPr marL="342900" indent="-342900">
              <a:spcBef>
                <a:spcPts val="0"/>
              </a:spcBef>
              <a:spcAft>
                <a:spcPts val="1000"/>
              </a:spcAft>
            </a:pPr>
            <a:r>
              <a:rPr lang="en-US" sz="2000" dirty="0"/>
              <a:t>Vary sentences by using patterns and breaking established patterns</a:t>
            </a:r>
          </a:p>
          <a:p>
            <a:pPr marL="342900" indent="-342900">
              <a:spcBef>
                <a:spcPts val="0"/>
              </a:spcBef>
              <a:spcAft>
                <a:spcPts val="1000"/>
              </a:spcAft>
            </a:pPr>
            <a:r>
              <a:rPr lang="en-US" sz="2000" dirty="0"/>
              <a:t>Put words you wish to emphasize near the beginnings and endings of sentences</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22</a:t>
            </a:fld>
            <a:endParaRPr/>
          </a:p>
        </p:txBody>
      </p:sp>
    </p:spTree>
    <p:extLst>
      <p:ext uri="{BB962C8B-B14F-4D97-AF65-F5344CB8AC3E}">
        <p14:creationId xmlns:p14="http://schemas.microsoft.com/office/powerpoint/2010/main" val="3773199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Arranging Sentences for Emphasis</a:t>
            </a:r>
            <a:endParaRPr lang="en-US" dirty="0"/>
          </a:p>
        </p:txBody>
      </p:sp>
      <p:sp>
        <p:nvSpPr>
          <p:cNvPr id="157" name="Google Shape;157;p18"/>
          <p:cNvSpPr txBox="1">
            <a:spLocks noGrp="1"/>
          </p:cNvSpPr>
          <p:nvPr>
            <p:ph type="body" idx="1"/>
          </p:nvPr>
        </p:nvSpPr>
        <p:spPr>
          <a:xfrm>
            <a:off x="1146025" y="1821190"/>
            <a:ext cx="7540800" cy="3158700"/>
          </a:xfrm>
          <a:prstGeom prst="rect">
            <a:avLst/>
          </a:prstGeom>
        </p:spPr>
        <p:txBody>
          <a:bodyPr spcFirstLastPara="1" wrap="square" lIns="91425" tIns="91425" rIns="91425" bIns="91425" anchor="t" anchorCtr="0">
            <a:noAutofit/>
          </a:bodyPr>
          <a:lstStyle/>
          <a:p>
            <a:pPr marL="182880">
              <a:spcBef>
                <a:spcPts val="0"/>
              </a:spcBef>
              <a:spcAft>
                <a:spcPts val="1000"/>
              </a:spcAft>
            </a:pPr>
            <a:r>
              <a:rPr lang="en-US" sz="2200" dirty="0"/>
              <a:t>Add a short sentence after a long sentence or a sequence of long sentences</a:t>
            </a:r>
          </a:p>
          <a:p>
            <a:pPr marL="182880">
              <a:spcBef>
                <a:spcPts val="0"/>
              </a:spcBef>
              <a:spcAft>
                <a:spcPts val="1000"/>
              </a:spcAft>
            </a:pPr>
            <a:r>
              <a:rPr lang="en-US" sz="2200" dirty="0"/>
              <a:t>Vary sentences by using a question after a series of statements</a:t>
            </a:r>
          </a:p>
          <a:p>
            <a:pPr marL="182880">
              <a:spcBef>
                <a:spcPts val="0"/>
              </a:spcBef>
              <a:spcAft>
                <a:spcPts val="1000"/>
              </a:spcAft>
            </a:pPr>
            <a:r>
              <a:rPr lang="en-US" sz="2200" dirty="0"/>
              <a:t>The final position in the sentence carries the most weight, so place subordinate clauses before main clauses to give maximal emphasis to the main clause</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23</a:t>
            </a:fld>
            <a:endParaRPr/>
          </a:p>
        </p:txBody>
      </p:sp>
    </p:spTree>
    <p:extLst>
      <p:ext uri="{BB962C8B-B14F-4D97-AF65-F5344CB8AC3E}">
        <p14:creationId xmlns:p14="http://schemas.microsoft.com/office/powerpoint/2010/main" val="3155191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Tips &amp; Resources</a:t>
            </a:r>
            <a:endParaRPr lang="en-US" dirty="0"/>
          </a:p>
        </p:txBody>
      </p:sp>
      <p:sp>
        <p:nvSpPr>
          <p:cNvPr id="157" name="Google Shape;157;p18"/>
          <p:cNvSpPr txBox="1">
            <a:spLocks noGrp="1"/>
          </p:cNvSpPr>
          <p:nvPr>
            <p:ph type="body" idx="1"/>
          </p:nvPr>
        </p:nvSpPr>
        <p:spPr>
          <a:xfrm>
            <a:off x="1146025" y="1681011"/>
            <a:ext cx="7540800" cy="3158700"/>
          </a:xfrm>
          <a:prstGeom prst="rect">
            <a:avLst/>
          </a:prstGeom>
        </p:spPr>
        <p:txBody>
          <a:bodyPr spcFirstLastPara="1" wrap="square" lIns="91425" tIns="91425" rIns="91425" bIns="91425" anchor="t" anchorCtr="0">
            <a:noAutofit/>
          </a:bodyPr>
          <a:lstStyle/>
          <a:p>
            <a:pPr marL="342900" indent="-342900">
              <a:spcBef>
                <a:spcPts val="0"/>
              </a:spcBef>
              <a:buAutoNum type="arabicPeriod"/>
            </a:pPr>
            <a:r>
              <a:rPr lang="en-US" sz="1800" dirty="0"/>
              <a:t>Check out Purdue OWL links in the final slide and download sample exercises online. </a:t>
            </a:r>
          </a:p>
          <a:p>
            <a:pPr marL="342900" indent="-342900">
              <a:buAutoNum type="arabicPeriod"/>
            </a:pPr>
            <a:r>
              <a:rPr lang="en-US" sz="1800" dirty="0"/>
              <a:t>Think of emphasis as being like a camera angle—watch out for moments when your focus is blurry or on the wrong object.</a:t>
            </a:r>
          </a:p>
          <a:p>
            <a:pPr marL="342900" indent="-342900">
              <a:spcBef>
                <a:spcPts val="0"/>
              </a:spcBef>
              <a:buAutoNum type="arabicPeriod"/>
            </a:pPr>
            <a:r>
              <a:rPr lang="en-US" sz="1800" dirty="0"/>
              <a:t>Write down sentences you think are exceptional. They are probably using stylistic elements like emphasis to their advantage.</a:t>
            </a:r>
          </a:p>
          <a:p>
            <a:pPr marL="342900" indent="-342900">
              <a:buAutoNum type="arabicPeriod"/>
            </a:pPr>
            <a:r>
              <a:rPr lang="en-US" sz="1800" dirty="0"/>
              <a:t>Think about coherence alongside emphasis: your structure should put your most important information where the reader will recognize its significance.</a:t>
            </a:r>
          </a:p>
          <a:p>
            <a:pPr marL="285750" indent="-285750">
              <a:spcBef>
                <a:spcPct val="20000"/>
              </a:spcBef>
              <a:spcAft>
                <a:spcPts val="1000"/>
              </a:spcAft>
              <a:buFont typeface="Wingdings,Sans-Serif"/>
              <a:buChar char="§"/>
            </a:pPr>
            <a:endParaRPr lang="en-US" sz="18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dirty="0"/>
              <a:t>24</a:t>
            </a:fld>
            <a:endParaRPr dirty="0"/>
          </a:p>
        </p:txBody>
      </p:sp>
    </p:spTree>
    <p:extLst>
      <p:ext uri="{BB962C8B-B14F-4D97-AF65-F5344CB8AC3E}">
        <p14:creationId xmlns:p14="http://schemas.microsoft.com/office/powerpoint/2010/main" val="4075206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dirty="0"/>
              <a:t>Precision</a:t>
            </a:r>
            <a:endParaRPr lang="en-US" dirty="0"/>
          </a:p>
        </p:txBody>
      </p:sp>
      <p:sp>
        <p:nvSpPr>
          <p:cNvPr id="143" name="Google Shape;143;p16"/>
          <p:cNvSpPr txBox="1">
            <a:spLocks noGrp="1"/>
          </p:cNvSpPr>
          <p:nvPr>
            <p:ph type="subTitle" idx="1"/>
          </p:nvPr>
        </p:nvSpPr>
        <p:spPr>
          <a:xfrm>
            <a:off x="4113600" y="3929135"/>
            <a:ext cx="4505700" cy="784800"/>
          </a:xfrm>
          <a:prstGeom prst="rect">
            <a:avLst/>
          </a:prstGeom>
        </p:spPr>
        <p:txBody>
          <a:bodyPr spcFirstLastPara="1" wrap="square" lIns="91425" tIns="91425" rIns="91425" bIns="91425" anchor="t" anchorCtr="0">
            <a:noAutofit/>
          </a:bodyPr>
          <a:lstStyle/>
          <a:p>
            <a:pPr marL="0" indent="0">
              <a:spcBef>
                <a:spcPct val="20000"/>
              </a:spcBef>
              <a:spcAft>
                <a:spcPts val="1000"/>
              </a:spcAft>
            </a:pPr>
            <a:r>
              <a:rPr lang="en-US" sz="1600" b="0" dirty="0"/>
              <a:t>To make your writing as precise as possible, use effective, concise, and strong language</a:t>
            </a:r>
            <a:endParaRPr lang="en-US" dirty="0"/>
          </a:p>
          <a:p>
            <a:pPr marL="0" indent="0">
              <a:spcBef>
                <a:spcPct val="20000"/>
              </a:spcBef>
            </a:pPr>
            <a:endParaRPr lang="en-US" sz="1600" dirty="0"/>
          </a:p>
        </p:txBody>
      </p:sp>
      <p:sp>
        <p:nvSpPr>
          <p:cNvPr id="144" name="Google Shape;144;p16"/>
          <p:cNvSpPr txBox="1"/>
          <p:nvPr/>
        </p:nvSpPr>
        <p:spPr>
          <a:xfrm>
            <a:off x="0"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0" dirty="0">
                <a:solidFill>
                  <a:schemeClr val="accent2"/>
                </a:solidFill>
                <a:latin typeface="Roboto Slab"/>
                <a:ea typeface="Roboto Slab"/>
                <a:cs typeface="Roboto Slab"/>
              </a:rPr>
              <a:t>3</a:t>
            </a:r>
          </a:p>
        </p:txBody>
      </p:sp>
      <p:sp>
        <p:nvSpPr>
          <p:cNvPr id="145" name="Google Shape;145;p1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25</a:t>
            </a:fld>
            <a:endParaRPr/>
          </a:p>
        </p:txBody>
      </p:sp>
    </p:spTree>
    <p:extLst>
      <p:ext uri="{BB962C8B-B14F-4D97-AF65-F5344CB8AC3E}">
        <p14:creationId xmlns:p14="http://schemas.microsoft.com/office/powerpoint/2010/main" val="3086726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Concision</a:t>
            </a:r>
            <a:endParaRPr lang="en-US" dirty="0"/>
          </a:p>
        </p:txBody>
      </p:sp>
      <p:sp>
        <p:nvSpPr>
          <p:cNvPr id="157" name="Google Shape;157;p18"/>
          <p:cNvSpPr txBox="1">
            <a:spLocks noGrp="1"/>
          </p:cNvSpPr>
          <p:nvPr>
            <p:ph type="body" idx="1"/>
          </p:nvPr>
        </p:nvSpPr>
        <p:spPr>
          <a:xfrm>
            <a:off x="628441" y="1681011"/>
            <a:ext cx="8058384" cy="3137134"/>
          </a:xfrm>
          <a:prstGeom prst="rect">
            <a:avLst/>
          </a:prstGeom>
        </p:spPr>
        <p:txBody>
          <a:bodyPr spcFirstLastPara="1" wrap="square" lIns="91425" tIns="91425" rIns="91425" bIns="91425" anchor="t" anchorCtr="0">
            <a:noAutofit/>
          </a:bodyPr>
          <a:lstStyle/>
          <a:p>
            <a:pPr marL="0" indent="0">
              <a:spcBef>
                <a:spcPts val="0"/>
              </a:spcBef>
              <a:buNone/>
            </a:pPr>
            <a:r>
              <a:rPr lang="en-US" sz="2000" dirty="0">
                <a:solidFill>
                  <a:schemeClr val="accent4">
                    <a:lumMod val="50000"/>
                  </a:schemeClr>
                </a:solidFill>
              </a:rPr>
              <a:t>Replace several vague words with one strong word:</a:t>
            </a:r>
          </a:p>
          <a:p>
            <a:pPr marL="342900" indent="-342900">
              <a:spcBef>
                <a:spcPts val="0"/>
              </a:spcBef>
              <a:buFont typeface="Arial,Sans-Serif"/>
              <a:buChar char="•"/>
            </a:pPr>
            <a:r>
              <a:rPr lang="en-US" sz="1600" dirty="0"/>
              <a:t>The politician talked </a:t>
            </a:r>
            <a:r>
              <a:rPr lang="en-US" sz="1600" b="1" dirty="0"/>
              <a:t>about several of the merits of</a:t>
            </a:r>
            <a:r>
              <a:rPr lang="en-US" sz="1600" dirty="0"/>
              <a:t> after-school programs in his speech</a:t>
            </a:r>
          </a:p>
          <a:p>
            <a:pPr marL="342900" indent="-342900">
              <a:spcBef>
                <a:spcPts val="0"/>
              </a:spcBef>
              <a:buFont typeface="Arial,Sans-Serif"/>
              <a:buChar char="•"/>
            </a:pPr>
            <a:r>
              <a:rPr lang="en-US" sz="1600" dirty="0"/>
              <a:t>Suzie </a:t>
            </a:r>
            <a:r>
              <a:rPr lang="en-US" sz="1600" b="1" dirty="0"/>
              <a:t>believed but could not confirm</a:t>
            </a:r>
            <a:r>
              <a:rPr lang="en-US" sz="1600" dirty="0"/>
              <a:t> that Billy </a:t>
            </a:r>
            <a:r>
              <a:rPr lang="en-US" sz="1600" b="1" dirty="0"/>
              <a:t>had feelings of affection for</a:t>
            </a:r>
            <a:r>
              <a:rPr lang="en-US" sz="1600" dirty="0"/>
              <a:t> her.</a:t>
            </a:r>
          </a:p>
          <a:p>
            <a:pPr marL="0" indent="0">
              <a:spcBef>
                <a:spcPts val="0"/>
              </a:spcBef>
              <a:buNone/>
            </a:pPr>
            <a:r>
              <a:rPr lang="en-US" sz="2000" dirty="0">
                <a:solidFill>
                  <a:schemeClr val="accent4">
                    <a:lumMod val="50000"/>
                  </a:schemeClr>
                </a:solidFill>
              </a:rPr>
              <a:t>Fix by replacing wordy descriptions with a specific word:</a:t>
            </a:r>
            <a:endParaRPr lang="en-US" sz="1800" dirty="0">
              <a:solidFill>
                <a:schemeClr val="accent4">
                  <a:lumMod val="50000"/>
                </a:schemeClr>
              </a:solidFill>
            </a:endParaRPr>
          </a:p>
          <a:p>
            <a:pPr marL="285750" indent="-285750">
              <a:spcBef>
                <a:spcPts val="0"/>
              </a:spcBef>
              <a:buFont typeface="Arial,Sans-Serif"/>
              <a:buChar char="•"/>
            </a:pPr>
            <a:r>
              <a:rPr lang="en-US" sz="1600" dirty="0"/>
              <a:t>The politician </a:t>
            </a:r>
            <a:r>
              <a:rPr lang="en-US" sz="1600" b="1" dirty="0"/>
              <a:t>touted</a:t>
            </a:r>
            <a:r>
              <a:rPr lang="en-US" sz="1600" dirty="0"/>
              <a:t> after-school programs in his speech.</a:t>
            </a:r>
          </a:p>
          <a:p>
            <a:pPr marL="285750" indent="-285750">
              <a:spcBef>
                <a:spcPts val="0"/>
              </a:spcBef>
              <a:buFont typeface="Arial,Sans-Serif"/>
              <a:buChar char="•"/>
            </a:pPr>
            <a:r>
              <a:rPr lang="en-US" sz="1600" dirty="0"/>
              <a:t>Suzie </a:t>
            </a:r>
            <a:r>
              <a:rPr lang="en-US" sz="1600" b="1" dirty="0"/>
              <a:t>assumed</a:t>
            </a:r>
            <a:r>
              <a:rPr lang="en-US" sz="1600" dirty="0"/>
              <a:t> that Billy </a:t>
            </a:r>
            <a:r>
              <a:rPr lang="en-US" sz="1600" b="1" dirty="0"/>
              <a:t>adored</a:t>
            </a:r>
            <a:r>
              <a:rPr lang="en-US" sz="1600" dirty="0"/>
              <a:t> her.</a:t>
            </a:r>
          </a:p>
          <a:p>
            <a:pPr marL="285750" indent="-285750">
              <a:spcBef>
                <a:spcPts val="0"/>
              </a:spcBef>
              <a:buFont typeface="Arial,Sans-Serif"/>
              <a:buChar char="•"/>
            </a:pPr>
            <a:endParaRPr lang="en-US" sz="1600" dirty="0">
              <a:solidFill>
                <a:schemeClr val="tx1"/>
              </a:solidFill>
            </a:endParaRPr>
          </a:p>
          <a:p>
            <a:pPr marL="0" indent="0">
              <a:spcBef>
                <a:spcPts val="0"/>
              </a:spcBef>
              <a:buNone/>
            </a:pPr>
            <a:r>
              <a:rPr lang="en-US" sz="1800" dirty="0">
                <a:solidFill>
                  <a:schemeClr val="accent5"/>
                </a:solidFill>
              </a:rPr>
              <a:t>Tip: Brainstorming or searching a thesaurus can lead to the word best suited for a specific instance. Notice that these examples convey more as they drop in word count.</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26</a:t>
            </a:fld>
            <a:endParaRPr/>
          </a:p>
        </p:txBody>
      </p:sp>
    </p:spTree>
    <p:extLst>
      <p:ext uri="{BB962C8B-B14F-4D97-AF65-F5344CB8AC3E}">
        <p14:creationId xmlns:p14="http://schemas.microsoft.com/office/powerpoint/2010/main" val="3322041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Concision</a:t>
            </a:r>
            <a:endParaRPr lang="en-US" dirty="0"/>
          </a:p>
        </p:txBody>
      </p:sp>
      <p:sp>
        <p:nvSpPr>
          <p:cNvPr id="157" name="Google Shape;157;p18"/>
          <p:cNvSpPr txBox="1">
            <a:spLocks noGrp="1"/>
          </p:cNvSpPr>
          <p:nvPr>
            <p:ph type="body" idx="1"/>
          </p:nvPr>
        </p:nvSpPr>
        <p:spPr>
          <a:xfrm>
            <a:off x="628441" y="1767275"/>
            <a:ext cx="8058384" cy="3137134"/>
          </a:xfrm>
          <a:prstGeom prst="rect">
            <a:avLst/>
          </a:prstGeom>
        </p:spPr>
        <p:txBody>
          <a:bodyPr spcFirstLastPara="1" wrap="square" lIns="91425" tIns="91425" rIns="91425" bIns="91425" anchor="t" anchorCtr="0">
            <a:noAutofit/>
          </a:bodyPr>
          <a:lstStyle/>
          <a:p>
            <a:pPr marL="0" indent="0">
              <a:spcBef>
                <a:spcPts val="0"/>
              </a:spcBef>
              <a:buNone/>
            </a:pPr>
            <a:r>
              <a:rPr lang="en-US" sz="2000" dirty="0"/>
              <a:t>Interrogate individual words in sentences. Check every word to make sure that it is providing something important and unique to a sentence. </a:t>
            </a:r>
          </a:p>
          <a:p>
            <a:pPr marL="285750" indent="-285750">
              <a:spcBef>
                <a:spcPts val="0"/>
              </a:spcBef>
              <a:buFont typeface="Arial,Sans-Serif"/>
              <a:buChar char="•"/>
            </a:pPr>
            <a:r>
              <a:rPr lang="en-US" sz="1600" dirty="0"/>
              <a:t>The teacher demonstrated some of the various ways and methods for cutting words from my essay that I had written for class.</a:t>
            </a:r>
          </a:p>
          <a:p>
            <a:pPr marL="285750" indent="-285750">
              <a:spcBef>
                <a:spcPts val="0"/>
              </a:spcBef>
              <a:buFont typeface="Arial,Sans-Serif"/>
              <a:buChar char="•"/>
            </a:pPr>
            <a:r>
              <a:rPr lang="en-US" sz="1600" dirty="0"/>
              <a:t>The teacher demonstrated methods for cutting words from my essay.</a:t>
            </a:r>
          </a:p>
          <a:p>
            <a:pPr marL="0" indent="0">
              <a:spcBef>
                <a:spcPts val="0"/>
              </a:spcBef>
              <a:buNone/>
            </a:pPr>
            <a:endParaRPr lang="en-US" sz="1600" dirty="0">
              <a:solidFill>
                <a:schemeClr val="tx1"/>
              </a:solidFill>
            </a:endParaRPr>
          </a:p>
          <a:p>
            <a:pPr marL="0" indent="0">
              <a:spcBef>
                <a:spcPts val="0"/>
              </a:spcBef>
              <a:buNone/>
            </a:pPr>
            <a:r>
              <a:rPr lang="en-US" sz="1800" dirty="0">
                <a:solidFill>
                  <a:schemeClr val="accent5"/>
                </a:solidFill>
              </a:rPr>
              <a:t>Tip: You may not have time to do this with every sentence when revising for class. Focus on sentences that you or someone else has identified as wordy or unclear.</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27</a:t>
            </a:fld>
            <a:endParaRPr/>
          </a:p>
        </p:txBody>
      </p:sp>
    </p:spTree>
    <p:extLst>
      <p:ext uri="{BB962C8B-B14F-4D97-AF65-F5344CB8AC3E}">
        <p14:creationId xmlns:p14="http://schemas.microsoft.com/office/powerpoint/2010/main" val="1871993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Concision</a:t>
            </a:r>
            <a:endParaRPr lang="en" b="0"/>
          </a:p>
        </p:txBody>
      </p:sp>
      <p:sp>
        <p:nvSpPr>
          <p:cNvPr id="157" name="Google Shape;157;p18"/>
          <p:cNvSpPr txBox="1">
            <a:spLocks noGrp="1"/>
          </p:cNvSpPr>
          <p:nvPr>
            <p:ph type="body" idx="1"/>
          </p:nvPr>
        </p:nvSpPr>
        <p:spPr>
          <a:xfrm>
            <a:off x="628441" y="1767275"/>
            <a:ext cx="8058384" cy="3137134"/>
          </a:xfrm>
          <a:prstGeom prst="rect">
            <a:avLst/>
          </a:prstGeom>
        </p:spPr>
        <p:txBody>
          <a:bodyPr spcFirstLastPara="1" wrap="square" lIns="91425" tIns="91425" rIns="91425" bIns="91425" anchor="t" anchorCtr="0">
            <a:noAutofit/>
          </a:bodyPr>
          <a:lstStyle/>
          <a:p>
            <a:pPr marL="0" indent="0">
              <a:spcBef>
                <a:spcPts val="0"/>
              </a:spcBef>
              <a:buNone/>
            </a:pPr>
            <a:r>
              <a:rPr lang="en-US" sz="2000" dirty="0"/>
              <a:t>Combine sentences: </a:t>
            </a:r>
          </a:p>
          <a:p>
            <a:pPr marL="285750" indent="-285750">
              <a:spcBef>
                <a:spcPts val="0"/>
              </a:spcBef>
              <a:buFont typeface="Arial,Sans-Serif"/>
              <a:buChar char="•"/>
            </a:pPr>
            <a:r>
              <a:rPr lang="en-US" sz="1600" dirty="0"/>
              <a:t>Ludwig's castles are an astounding marriage of beauty and madness. By his death, he had commissioned </a:t>
            </a:r>
            <a:r>
              <a:rPr lang="en-US" sz="1600" b="1" dirty="0"/>
              <a:t>three castles</a:t>
            </a:r>
            <a:r>
              <a:rPr lang="en-US" sz="1600" dirty="0"/>
              <a:t>.</a:t>
            </a:r>
          </a:p>
          <a:p>
            <a:pPr marL="285750" indent="-285750">
              <a:spcBef>
                <a:spcPts val="0"/>
              </a:spcBef>
              <a:buFont typeface="Arial,Sans-Serif"/>
              <a:buChar char="•"/>
            </a:pPr>
            <a:r>
              <a:rPr lang="en-US" sz="1600" dirty="0"/>
              <a:t>Ludwig's </a:t>
            </a:r>
            <a:r>
              <a:rPr lang="en-US" sz="1600" b="1" dirty="0"/>
              <a:t>three castles</a:t>
            </a:r>
            <a:r>
              <a:rPr lang="en-US" sz="1600" dirty="0"/>
              <a:t> are an astounding marriage of beauty and madness.</a:t>
            </a:r>
          </a:p>
          <a:p>
            <a:pPr marL="285750" indent="-285750">
              <a:spcBef>
                <a:spcPts val="0"/>
              </a:spcBef>
              <a:buFont typeface="Arial,Sans-Serif"/>
              <a:buChar char="•"/>
            </a:pPr>
            <a:endParaRPr lang="en-US" sz="1600" dirty="0">
              <a:solidFill>
                <a:schemeClr val="tx1"/>
              </a:solidFill>
            </a:endParaRPr>
          </a:p>
          <a:p>
            <a:pPr marL="285750" indent="-285750">
              <a:spcBef>
                <a:spcPts val="0"/>
              </a:spcBef>
              <a:buFont typeface="Arial,Sans-Serif"/>
              <a:buChar char="•"/>
            </a:pPr>
            <a:r>
              <a:rPr lang="en-US" sz="1600" dirty="0"/>
              <a:t>The supposed crash of a UFO in Roswell, New Mexico aroused interest in extraterrestrial life. This crash is rumored to have occurred in </a:t>
            </a:r>
            <a:r>
              <a:rPr lang="en-US" sz="1600" b="1" dirty="0"/>
              <a:t>1947</a:t>
            </a:r>
            <a:r>
              <a:rPr lang="en-US" sz="1600" dirty="0"/>
              <a:t>.</a:t>
            </a:r>
            <a:endParaRPr lang="en-US" sz="1600" dirty="0">
              <a:solidFill>
                <a:srgbClr val="114454"/>
              </a:solidFill>
            </a:endParaRPr>
          </a:p>
          <a:p>
            <a:pPr marL="285750" indent="-285750">
              <a:spcBef>
                <a:spcPts val="0"/>
              </a:spcBef>
              <a:buFont typeface="Arial,Sans-Serif"/>
              <a:buChar char="•"/>
            </a:pPr>
            <a:r>
              <a:rPr lang="en-US" sz="1600" dirty="0"/>
              <a:t>The supposed </a:t>
            </a:r>
            <a:r>
              <a:rPr lang="en-US" sz="1600" b="1" dirty="0"/>
              <a:t>1947</a:t>
            </a:r>
            <a:r>
              <a:rPr lang="en-US" sz="1600" dirty="0"/>
              <a:t> crash of a UFO in Roswell, New Mexico aroused interest in extraterrestrial life.</a:t>
            </a:r>
            <a:endParaRPr lang="en-US" sz="1800" dirty="0">
              <a:solidFill>
                <a:schemeClr val="accent5"/>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28</a:t>
            </a:fld>
            <a:endParaRPr/>
          </a:p>
        </p:txBody>
      </p:sp>
    </p:spTree>
    <p:extLst>
      <p:ext uri="{BB962C8B-B14F-4D97-AF65-F5344CB8AC3E}">
        <p14:creationId xmlns:p14="http://schemas.microsoft.com/office/powerpoint/2010/main" val="2722431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Eliminate Words</a:t>
            </a:r>
            <a:endParaRPr lang="en-US" dirty="0"/>
          </a:p>
        </p:txBody>
      </p:sp>
      <p:sp>
        <p:nvSpPr>
          <p:cNvPr id="157" name="Google Shape;157;p18"/>
          <p:cNvSpPr txBox="1">
            <a:spLocks noGrp="1"/>
          </p:cNvSpPr>
          <p:nvPr>
            <p:ph type="body" idx="1"/>
          </p:nvPr>
        </p:nvSpPr>
        <p:spPr>
          <a:xfrm>
            <a:off x="833318" y="1562398"/>
            <a:ext cx="7778026" cy="3137134"/>
          </a:xfrm>
          <a:prstGeom prst="rect">
            <a:avLst/>
          </a:prstGeom>
        </p:spPr>
        <p:txBody>
          <a:bodyPr spcFirstLastPara="1" wrap="square" lIns="91425" tIns="91425" rIns="91425" bIns="91425" anchor="t" anchorCtr="0">
            <a:noAutofit/>
          </a:bodyPr>
          <a:lstStyle/>
          <a:p>
            <a:pPr marL="0" indent="0">
              <a:buNone/>
            </a:pPr>
            <a:r>
              <a:rPr lang="en-US" sz="1800" dirty="0"/>
              <a:t>Eliminate words that explain the obvious or provide excessive details.</a:t>
            </a:r>
          </a:p>
          <a:p>
            <a:pPr marL="0" indent="0">
              <a:spcBef>
                <a:spcPts val="0"/>
              </a:spcBef>
              <a:buNone/>
            </a:pPr>
            <a:endParaRPr lang="en-US" sz="1800" dirty="0"/>
          </a:p>
          <a:p>
            <a:pPr marL="0" indent="0">
              <a:spcBef>
                <a:spcPts val="0"/>
              </a:spcBef>
              <a:buNone/>
            </a:pPr>
            <a:r>
              <a:rPr lang="en-US" sz="1800" b="1" dirty="0"/>
              <a:t>Wordy: </a:t>
            </a:r>
            <a:r>
              <a:rPr lang="en-US" sz="1800" dirty="0"/>
              <a:t>I received your inquiry that you wrote about tennis rackets yesterday, and read it thoroughly. </a:t>
            </a:r>
          </a:p>
          <a:p>
            <a:pPr marL="0" indent="0">
              <a:spcBef>
                <a:spcPts val="0"/>
              </a:spcBef>
              <a:buNone/>
            </a:pPr>
            <a:r>
              <a:rPr lang="en-US" sz="1800" b="1" dirty="0"/>
              <a:t>Precise:</a:t>
            </a:r>
            <a:r>
              <a:rPr lang="en-US" sz="1800" dirty="0"/>
              <a:t> I received your inquiry about tennis rackets yesterday. </a:t>
            </a:r>
          </a:p>
          <a:p>
            <a:pPr marL="0" indent="0">
              <a:spcBef>
                <a:spcPts val="0"/>
              </a:spcBef>
              <a:buNone/>
            </a:pPr>
            <a:endParaRPr lang="en-US" sz="1800" dirty="0"/>
          </a:p>
          <a:p>
            <a:pPr marL="0" indent="0">
              <a:spcBef>
                <a:spcPts val="0"/>
              </a:spcBef>
              <a:buNone/>
            </a:pPr>
            <a:r>
              <a:rPr lang="en-US" sz="1800" b="1" dirty="0"/>
              <a:t>Wordy: </a:t>
            </a:r>
            <a:r>
              <a:rPr lang="en-US" sz="1800" dirty="0"/>
              <a:t>It goes without saying that we are acquainted with your policy on filing tax returns, and we have every intention of complying with the regulations that you have mentioned.</a:t>
            </a:r>
          </a:p>
          <a:p>
            <a:pPr marL="0" indent="0">
              <a:spcBef>
                <a:spcPts val="0"/>
              </a:spcBef>
              <a:buNone/>
            </a:pPr>
            <a:r>
              <a:rPr lang="en-US" sz="1800" b="1" dirty="0"/>
              <a:t>Precise:</a:t>
            </a:r>
            <a:r>
              <a:rPr lang="en-US" sz="1800" dirty="0"/>
              <a:t> We intend to comply with the tax-return regulations that you have mentioned.</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29</a:t>
            </a:fld>
            <a:endParaRPr/>
          </a:p>
        </p:txBody>
      </p:sp>
    </p:spTree>
    <p:extLst>
      <p:ext uri="{BB962C8B-B14F-4D97-AF65-F5344CB8AC3E}">
        <p14:creationId xmlns:p14="http://schemas.microsoft.com/office/powerpoint/2010/main" val="176902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5"/>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Style of Graduate Writing I vs Style of Graduate Writing II</a:t>
            </a:r>
            <a:endParaRPr lang="en-US" dirty="0"/>
          </a:p>
        </p:txBody>
      </p:sp>
      <p:graphicFrame>
        <p:nvGraphicFramePr>
          <p:cNvPr id="262" name="Google Shape;262;p25"/>
          <p:cNvGraphicFramePr/>
          <p:nvPr>
            <p:extLst>
              <p:ext uri="{D42A27DB-BD31-4B8C-83A1-F6EECF244321}">
                <p14:modId xmlns:p14="http://schemas.microsoft.com/office/powerpoint/2010/main" val="2491408139"/>
              </p:ext>
            </p:extLst>
          </p:nvPr>
        </p:nvGraphicFramePr>
        <p:xfrm>
          <a:off x="1196914" y="1779197"/>
          <a:ext cx="7354158" cy="3185102"/>
        </p:xfrm>
        <a:graphic>
          <a:graphicData uri="http://schemas.openxmlformats.org/drawingml/2006/table">
            <a:tbl>
              <a:tblPr>
                <a:noFill/>
                <a:tableStyleId>{98CEBAF2-A0B9-41F5-855D-340B4F70AB4A}</a:tableStyleId>
              </a:tblPr>
              <a:tblGrid>
                <a:gridCol w="3677079">
                  <a:extLst>
                    <a:ext uri="{9D8B030D-6E8A-4147-A177-3AD203B41FA5}">
                      <a16:colId xmlns:a16="http://schemas.microsoft.com/office/drawing/2014/main" val="20001"/>
                    </a:ext>
                  </a:extLst>
                </a:gridCol>
                <a:gridCol w="3677079">
                  <a:extLst>
                    <a:ext uri="{9D8B030D-6E8A-4147-A177-3AD203B41FA5}">
                      <a16:colId xmlns:a16="http://schemas.microsoft.com/office/drawing/2014/main" val="20002"/>
                    </a:ext>
                  </a:extLst>
                </a:gridCol>
              </a:tblGrid>
              <a:tr h="310745">
                <a:tc>
                  <a:txBody>
                    <a:bodyPr/>
                    <a:lstStyle/>
                    <a:p>
                      <a:pPr marL="0" lvl="0" indent="0" algn="l" rtl="0">
                        <a:spcBef>
                          <a:spcPts val="0"/>
                        </a:spcBef>
                        <a:spcAft>
                          <a:spcPts val="0"/>
                        </a:spcAft>
                        <a:buNone/>
                      </a:pPr>
                      <a:r>
                        <a:rPr lang="en" sz="1400" b="1" dirty="0">
                          <a:solidFill>
                            <a:schemeClr val="bg1"/>
                          </a:solidFill>
                          <a:latin typeface="Roboto Slab"/>
                          <a:ea typeface="Nixie One"/>
                          <a:cs typeface="Nixie One"/>
                        </a:rPr>
                        <a:t>Style of Graduate Writing I</a:t>
                      </a:r>
                      <a:endParaRPr sz="1400" b="1" dirty="0">
                        <a:solidFill>
                          <a:schemeClr val="bg1"/>
                        </a:solidFill>
                        <a:latin typeface="Roboto Slab"/>
                        <a:ea typeface="Nixie One"/>
                        <a:cs typeface="Nixie One"/>
                        <a:sym typeface="Nixie One"/>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accent6"/>
                    </a:solidFill>
                  </a:tcPr>
                </a:tc>
                <a:tc>
                  <a:txBody>
                    <a:bodyPr/>
                    <a:lstStyle/>
                    <a:p>
                      <a:pPr marL="0" lvl="0" indent="0" algn="l">
                        <a:spcBef>
                          <a:spcPts val="0"/>
                        </a:spcBef>
                        <a:spcAft>
                          <a:spcPts val="0"/>
                        </a:spcAft>
                        <a:buNone/>
                      </a:pPr>
                      <a:r>
                        <a:rPr lang="en" sz="1400" b="1" dirty="0">
                          <a:solidFill>
                            <a:schemeClr val="bg1"/>
                          </a:solidFill>
                          <a:latin typeface="Roboto Slab"/>
                        </a:rPr>
                        <a:t>Style of Graduate Writing II</a:t>
                      </a:r>
                      <a:endParaRPr dirty="0">
                        <a:sym typeface="Nixie One"/>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6"/>
                    </a:solidFill>
                  </a:tcPr>
                </a:tc>
                <a:extLst>
                  <a:ext uri="{0D108BD9-81ED-4DB2-BD59-A6C34878D82A}">
                    <a16:rowId xmlns:a16="http://schemas.microsoft.com/office/drawing/2014/main" val="10000"/>
                  </a:ext>
                </a:extLst>
              </a:tr>
              <a:tr h="414326">
                <a:tc>
                  <a:txBody>
                    <a:bodyPr/>
                    <a:lstStyle/>
                    <a:p>
                      <a:pPr marL="0" lvl="0" indent="0" algn="l">
                        <a:spcBef>
                          <a:spcPts val="0"/>
                        </a:spcBef>
                        <a:spcAft>
                          <a:spcPts val="0"/>
                        </a:spcAft>
                        <a:buNone/>
                      </a:pPr>
                      <a:r>
                        <a:rPr lang="en-US" sz="1400" b="0" i="0" u="none" strike="noStrike" noProof="0" dirty="0">
                          <a:solidFill>
                            <a:schemeClr val="bg1"/>
                          </a:solidFill>
                          <a:latin typeface="Roboto Slab"/>
                        </a:rPr>
                        <a:t>Thesis statements</a:t>
                      </a:r>
                      <a:endParaRPr dirty="0">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accent2"/>
                    </a:solidFill>
                  </a:tcPr>
                </a:tc>
                <a:tc>
                  <a:txBody>
                    <a:bodyPr/>
                    <a:lstStyle/>
                    <a:p>
                      <a:pPr marL="0" lvl="0" indent="0" algn="l">
                        <a:spcBef>
                          <a:spcPts val="0"/>
                        </a:spcBef>
                        <a:spcAft>
                          <a:spcPts val="0"/>
                        </a:spcAft>
                        <a:buNone/>
                      </a:pPr>
                      <a:r>
                        <a:rPr lang="en-US" sz="1400" b="0" i="0" u="none" strike="noStrike" noProof="0" dirty="0">
                          <a:solidFill>
                            <a:schemeClr val="bg1"/>
                          </a:solidFill>
                          <a:latin typeface="Roboto Slab"/>
                        </a:rPr>
                        <a:t>Coherence</a:t>
                      </a:r>
                      <a:endParaRPr sz="1200" dirty="0">
                        <a:solidFill>
                          <a:schemeClr val="bg1"/>
                        </a:solidFill>
                        <a:latin typeface="Roboto Slab"/>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1"/>
                  </a:ext>
                </a:extLst>
              </a:tr>
              <a:tr h="400050">
                <a:tc>
                  <a:txBody>
                    <a:bodyPr/>
                    <a:lstStyle/>
                    <a:p>
                      <a:pPr marL="0" lvl="0" indent="0" algn="l">
                        <a:spcBef>
                          <a:spcPts val="0"/>
                        </a:spcBef>
                        <a:spcAft>
                          <a:spcPts val="0"/>
                        </a:spcAft>
                        <a:buNone/>
                      </a:pPr>
                      <a:r>
                        <a:rPr lang="en-US" sz="1400" b="0" i="0" u="none" strike="noStrike" noProof="0" dirty="0">
                          <a:solidFill>
                            <a:schemeClr val="bg1"/>
                          </a:solidFill>
                          <a:latin typeface="Roboto Slab"/>
                        </a:rPr>
                        <a:t>Sentence structure &amp; modifiers</a:t>
                      </a:r>
                      <a:endParaRPr dirty="0">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accent1"/>
                    </a:solidFill>
                  </a:tcPr>
                </a:tc>
                <a:tc>
                  <a:txBody>
                    <a:bodyPr/>
                    <a:lstStyle/>
                    <a:p>
                      <a:pPr marL="0" lvl="0" indent="0" algn="l">
                        <a:spcBef>
                          <a:spcPts val="0"/>
                        </a:spcBef>
                        <a:spcAft>
                          <a:spcPts val="0"/>
                        </a:spcAft>
                        <a:buNone/>
                      </a:pPr>
                      <a:r>
                        <a:rPr lang="en-US" sz="1400" b="0" i="0" u="none" strike="noStrike" noProof="0" dirty="0">
                          <a:solidFill>
                            <a:schemeClr val="bg1"/>
                          </a:solidFill>
                          <a:latin typeface="Roboto Slab"/>
                        </a:rPr>
                        <a:t>Emphasis</a:t>
                      </a:r>
                      <a:endParaRPr dirty="0">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1"/>
                    </a:solidFill>
                  </a:tcPr>
                </a:tc>
                <a:extLst>
                  <a:ext uri="{0D108BD9-81ED-4DB2-BD59-A6C34878D82A}">
                    <a16:rowId xmlns:a16="http://schemas.microsoft.com/office/drawing/2014/main" val="10002"/>
                  </a:ext>
                </a:extLst>
              </a:tr>
              <a:tr h="414326">
                <a:tc>
                  <a:txBody>
                    <a:bodyPr/>
                    <a:lstStyle/>
                    <a:p>
                      <a:pPr marL="0" lvl="0" indent="0" algn="l">
                        <a:spcBef>
                          <a:spcPts val="0"/>
                        </a:spcBef>
                        <a:spcAft>
                          <a:spcPts val="0"/>
                        </a:spcAft>
                        <a:buNone/>
                      </a:pPr>
                      <a:r>
                        <a:rPr lang="en-US" sz="1400" b="0" i="0" u="none" strike="noStrike" noProof="0" dirty="0">
                          <a:solidFill>
                            <a:schemeClr val="bg1"/>
                          </a:solidFill>
                          <a:latin typeface="Roboto Slab"/>
                        </a:rPr>
                        <a:t>Consistent constructions</a:t>
                      </a:r>
                      <a:endParaRPr dirty="0">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accent2"/>
                    </a:solidFill>
                  </a:tcPr>
                </a:tc>
                <a:tc>
                  <a:txBody>
                    <a:bodyPr/>
                    <a:lstStyle/>
                    <a:p>
                      <a:pPr marL="0" lvl="0" indent="0" algn="l">
                        <a:spcBef>
                          <a:spcPts val="0"/>
                        </a:spcBef>
                        <a:spcAft>
                          <a:spcPts val="0"/>
                        </a:spcAft>
                        <a:buNone/>
                      </a:pPr>
                      <a:r>
                        <a:rPr lang="en-US" sz="1400" b="0" i="0" u="none" strike="noStrike" noProof="0" dirty="0">
                          <a:solidFill>
                            <a:schemeClr val="bg1"/>
                          </a:solidFill>
                          <a:latin typeface="Roboto Slab"/>
                        </a:rPr>
                        <a:t>Precision</a:t>
                      </a:r>
                      <a:endParaRPr dirty="0">
                        <a:sym typeface="Roboto Slab"/>
                      </a:endParaRPr>
                    </a:p>
                  </a:txBody>
                  <a:tcPr marL="91425" marR="91425" marT="68575" marB="685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3"/>
                  </a:ext>
                </a:extLst>
              </a:tr>
              <a:tr h="354329">
                <a:tc>
                  <a:txBody>
                    <a:bodyPr/>
                    <a:lstStyle/>
                    <a:p>
                      <a:pPr marL="0" lvl="0" indent="0" algn="l">
                        <a:spcBef>
                          <a:spcPts val="0"/>
                        </a:spcBef>
                        <a:spcAft>
                          <a:spcPts val="0"/>
                        </a:spcAft>
                        <a:buNone/>
                      </a:pPr>
                      <a:r>
                        <a:rPr lang="en-US" sz="1400" b="0" i="0" u="none" strike="noStrike" noProof="0" dirty="0">
                          <a:solidFill>
                            <a:schemeClr val="bg1"/>
                          </a:solidFill>
                          <a:latin typeface="Roboto Slab"/>
                        </a:rPr>
                        <a:t>Transitional phrases</a:t>
                      </a:r>
                      <a:endParaRPr lang="en-US" dirty="0">
                        <a:sym typeface="Roboto Slab"/>
                      </a:endParaRPr>
                    </a:p>
                  </a:txBody>
                  <a:tcPr marL="91425" marR="91425" marT="68575" marB="68575">
                    <a:lnL w="9524">
                      <a:solidFill>
                        <a:srgbClr val="000000">
                          <a:alpha val="0"/>
                        </a:srgbClr>
                      </a:solidFill>
                    </a:lnL>
                    <a:lnR w="9524">
                      <a:solidFill>
                        <a:srgbClr val="000000">
                          <a:alpha val="0"/>
                        </a:srgbClr>
                      </a:solidFill>
                    </a:lnR>
                    <a:lnT w="9525" cap="flat" cmpd="sng" algn="ctr">
                      <a:solidFill>
                        <a:srgbClr val="000000">
                          <a:alpha val="0"/>
                        </a:srgbClr>
                      </a:solidFill>
                      <a:prstDash val="solid"/>
                      <a:round/>
                      <a:headEnd type="none" w="sm" len="sm"/>
                      <a:tailEnd type="none" w="sm" len="sm"/>
                    </a:lnT>
                    <a:lnB w="9524">
                      <a:solidFill>
                        <a:srgbClr val="000000">
                          <a:alpha val="0"/>
                        </a:srgbClr>
                      </a:solidFill>
                    </a:lnB>
                    <a:solidFill>
                      <a:schemeClr val="tx1"/>
                    </a:solidFill>
                  </a:tcPr>
                </a:tc>
                <a:tc>
                  <a:txBody>
                    <a:bodyPr/>
                    <a:lstStyle/>
                    <a:p>
                      <a:pPr marL="0" lvl="0" indent="0" algn="l">
                        <a:spcBef>
                          <a:spcPts val="0"/>
                        </a:spcBef>
                        <a:spcAft>
                          <a:spcPts val="0"/>
                        </a:spcAft>
                        <a:buNone/>
                      </a:pPr>
                      <a:endParaRPr lang="en-US" sz="1400" b="0" i="0" u="none" strike="noStrike" noProof="0" dirty="0">
                        <a:solidFill>
                          <a:schemeClr val="bg1"/>
                        </a:solidFill>
                        <a:latin typeface="Roboto Slab"/>
                        <a:sym typeface="Roboto Slab"/>
                      </a:endParaRPr>
                    </a:p>
                  </a:txBody>
                  <a:tcPr marL="91425" marR="91425" marT="68575" marB="68575">
                    <a:lnL w="9524">
                      <a:solidFill>
                        <a:srgbClr val="000000">
                          <a:alpha val="0"/>
                        </a:srgbClr>
                      </a:solidFill>
                    </a:lnL>
                    <a:lnR w="9524">
                      <a:solidFill>
                        <a:srgbClr val="000000">
                          <a:alpha val="0"/>
                        </a:srgbClr>
                      </a:solidFill>
                    </a:lnR>
                    <a:lnT w="9525" cap="flat" cmpd="sng" algn="ctr">
                      <a:solidFill>
                        <a:srgbClr val="000000">
                          <a:alpha val="0"/>
                        </a:srgbClr>
                      </a:solidFill>
                      <a:prstDash val="solid"/>
                      <a:round/>
                      <a:headEnd type="none" w="sm" len="sm"/>
                      <a:tailEnd type="none" w="sm" len="sm"/>
                    </a:lnT>
                    <a:lnB w="9524">
                      <a:solidFill>
                        <a:srgbClr val="000000">
                          <a:alpha val="0"/>
                        </a:srgbClr>
                      </a:solidFill>
                    </a:lnB>
                    <a:solidFill>
                      <a:schemeClr val="tx1"/>
                    </a:solidFill>
                  </a:tcPr>
                </a:tc>
                <a:extLst>
                  <a:ext uri="{0D108BD9-81ED-4DB2-BD59-A6C34878D82A}">
                    <a16:rowId xmlns:a16="http://schemas.microsoft.com/office/drawing/2014/main" val="2454863833"/>
                  </a:ext>
                </a:extLst>
              </a:tr>
              <a:tr h="414326">
                <a:tc>
                  <a:txBody>
                    <a:bodyPr/>
                    <a:lstStyle/>
                    <a:p>
                      <a:pPr marL="0" lvl="0" indent="0" algn="l">
                        <a:spcBef>
                          <a:spcPts val="0"/>
                        </a:spcBef>
                        <a:spcAft>
                          <a:spcPts val="0"/>
                        </a:spcAft>
                        <a:buNone/>
                      </a:pPr>
                      <a:r>
                        <a:rPr lang="en-US" sz="1400" b="0" i="0" u="none" strike="noStrike" noProof="0" dirty="0">
                          <a:solidFill>
                            <a:schemeClr val="bg1"/>
                          </a:solidFill>
                          <a:latin typeface="Roboto Slab"/>
                        </a:rPr>
                        <a:t>Word choice</a:t>
                      </a:r>
                      <a:endParaRPr lang="en-US" dirty="0">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chemeClr val="accent2"/>
                    </a:solidFill>
                  </a:tcPr>
                </a:tc>
                <a:tc>
                  <a:txBody>
                    <a:bodyPr/>
                    <a:lstStyle/>
                    <a:p>
                      <a:pPr marL="0" lvl="0" indent="0" algn="l">
                        <a:spcBef>
                          <a:spcPts val="0"/>
                        </a:spcBef>
                        <a:spcAft>
                          <a:spcPts val="0"/>
                        </a:spcAft>
                        <a:buNone/>
                      </a:pPr>
                      <a:endParaRPr lang="en-US" sz="1400" b="0" i="0" u="none" strike="noStrike" noProof="0" dirty="0">
                        <a:solidFill>
                          <a:schemeClr val="bg1"/>
                        </a:solidFill>
                        <a:latin typeface="Roboto Slab"/>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chemeClr val="accent2"/>
                    </a:solidFill>
                  </a:tcPr>
                </a:tc>
                <a:extLst>
                  <a:ext uri="{0D108BD9-81ED-4DB2-BD59-A6C34878D82A}">
                    <a16:rowId xmlns:a16="http://schemas.microsoft.com/office/drawing/2014/main" val="1268340184"/>
                  </a:ext>
                </a:extLst>
              </a:tr>
              <a:tr h="414326">
                <a:tc>
                  <a:txBody>
                    <a:bodyPr/>
                    <a:lstStyle/>
                    <a:p>
                      <a:pPr marL="0" lvl="0" indent="0" algn="l">
                        <a:spcBef>
                          <a:spcPts val="0"/>
                        </a:spcBef>
                        <a:spcAft>
                          <a:spcPts val="0"/>
                        </a:spcAft>
                        <a:buNone/>
                      </a:pPr>
                      <a:r>
                        <a:rPr lang="en-US" sz="1400" b="0" i="0" u="none" strike="noStrike" noProof="0" dirty="0">
                          <a:solidFill>
                            <a:schemeClr val="bg1"/>
                          </a:solidFill>
                          <a:latin typeface="Roboto Slab"/>
                        </a:rPr>
                        <a:t>Parallelism</a:t>
                      </a:r>
                      <a:endParaRPr lang="en-US" dirty="0">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cap="flat" cmpd="sng" algn="ctr">
                      <a:solidFill>
                        <a:srgbClr val="000000">
                          <a:alpha val="0"/>
                        </a:srgbClr>
                      </a:solidFill>
                      <a:prstDash val="solid"/>
                      <a:round/>
                      <a:headEnd type="none" w="med" len="med"/>
                      <a:tailEnd type="none" w="med" len="med"/>
                    </a:lnB>
                    <a:solidFill>
                      <a:schemeClr val="tx1"/>
                    </a:solidFill>
                  </a:tcPr>
                </a:tc>
                <a:tc>
                  <a:txBody>
                    <a:bodyPr/>
                    <a:lstStyle/>
                    <a:p>
                      <a:pPr marL="0" lvl="0" indent="0" algn="l">
                        <a:spcBef>
                          <a:spcPts val="0"/>
                        </a:spcBef>
                        <a:spcAft>
                          <a:spcPts val="0"/>
                        </a:spcAft>
                        <a:buNone/>
                      </a:pPr>
                      <a:endParaRPr lang="en-US" sz="1400" b="0" i="0" u="none" strike="noStrike" noProof="0" dirty="0">
                        <a:solidFill>
                          <a:schemeClr val="bg1"/>
                        </a:solidFill>
                        <a:latin typeface="Roboto Slab"/>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2585928038"/>
                  </a:ext>
                </a:extLst>
              </a:tr>
              <a:tr h="422909">
                <a:tc>
                  <a:txBody>
                    <a:bodyPr/>
                    <a:lstStyle/>
                    <a:p>
                      <a:pPr marL="0" lvl="0" indent="0" algn="l">
                        <a:spcBef>
                          <a:spcPts val="0"/>
                        </a:spcBef>
                        <a:spcAft>
                          <a:spcPts val="0"/>
                        </a:spcAft>
                        <a:buNone/>
                      </a:pPr>
                      <a:r>
                        <a:rPr lang="en-US" sz="1400" b="0" i="0" u="none" strike="noStrike" noProof="0" dirty="0">
                          <a:solidFill>
                            <a:schemeClr val="bg1"/>
                          </a:solidFill>
                          <a:latin typeface="Roboto Slab"/>
                        </a:rPr>
                        <a:t>Active/Passive voice</a:t>
                      </a:r>
                      <a:endParaRPr lang="en-US" dirty="0">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chemeClr val="accent3">
                        <a:lumMod val="75000"/>
                      </a:schemeClr>
                    </a:solidFill>
                  </a:tcPr>
                </a:tc>
                <a:tc>
                  <a:txBody>
                    <a:bodyPr/>
                    <a:lstStyle/>
                    <a:p>
                      <a:pPr marL="0" lvl="0" indent="0" algn="l">
                        <a:spcBef>
                          <a:spcPts val="0"/>
                        </a:spcBef>
                        <a:spcAft>
                          <a:spcPts val="0"/>
                        </a:spcAft>
                        <a:buNone/>
                      </a:pPr>
                      <a:endParaRPr lang="en-US" sz="1400" b="0" i="0" u="none" strike="noStrike" noProof="0" dirty="0">
                        <a:solidFill>
                          <a:schemeClr val="bg1"/>
                        </a:solidFill>
                        <a:latin typeface="Roboto Slab"/>
                        <a:sym typeface="Roboto Slab"/>
                      </a:endParaRPr>
                    </a:p>
                  </a:txBody>
                  <a:tcPr marL="91425" marR="91425" marT="68575" marB="6857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chemeClr val="accent3">
                        <a:lumMod val="75000"/>
                      </a:schemeClr>
                    </a:solidFill>
                  </a:tcPr>
                </a:tc>
                <a:extLst>
                  <a:ext uri="{0D108BD9-81ED-4DB2-BD59-A6C34878D82A}">
                    <a16:rowId xmlns:a16="http://schemas.microsoft.com/office/drawing/2014/main" val="1548096934"/>
                  </a:ext>
                </a:extLst>
              </a:tr>
            </a:tbl>
          </a:graphicData>
        </a:graphic>
      </p:graphicFrame>
      <p:grpSp>
        <p:nvGrpSpPr>
          <p:cNvPr id="263" name="Google Shape;263;p25"/>
          <p:cNvGrpSpPr/>
          <p:nvPr/>
        </p:nvGrpSpPr>
        <p:grpSpPr>
          <a:xfrm>
            <a:off x="377059" y="931160"/>
            <a:ext cx="313910" cy="227820"/>
            <a:chOff x="3932350" y="3714775"/>
            <a:chExt cx="439650" cy="319075"/>
          </a:xfrm>
        </p:grpSpPr>
        <p:sp>
          <p:nvSpPr>
            <p:cNvPr id="264" name="Google Shape;264;p25"/>
            <p:cNvSpPr/>
            <p:nvPr/>
          </p:nvSpPr>
          <p:spPr>
            <a:xfrm>
              <a:off x="3932350" y="3714775"/>
              <a:ext cx="439650" cy="319075"/>
            </a:xfrm>
            <a:custGeom>
              <a:avLst/>
              <a:gdLst/>
              <a:ahLst/>
              <a:cxnLst/>
              <a:rect l="l" t="t" r="r" b="b"/>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5"/>
            <p:cNvSpPr/>
            <p:nvPr/>
          </p:nvSpPr>
          <p:spPr>
            <a:xfrm>
              <a:off x="3970100" y="3862750"/>
              <a:ext cx="77350" cy="132750"/>
            </a:xfrm>
            <a:custGeom>
              <a:avLst/>
              <a:gdLst/>
              <a:ahLst/>
              <a:cxnLst/>
              <a:rect l="l" t="t" r="r" b="b"/>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5"/>
            <p:cNvSpPr/>
            <p:nvPr/>
          </p:nvSpPr>
          <p:spPr>
            <a:xfrm>
              <a:off x="4278800" y="3862750"/>
              <a:ext cx="77350" cy="132750"/>
            </a:xfrm>
            <a:custGeom>
              <a:avLst/>
              <a:gdLst/>
              <a:ahLst/>
              <a:cxnLst/>
              <a:rect l="l" t="t" r="r" b="b"/>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5"/>
            <p:cNvSpPr/>
            <p:nvPr/>
          </p:nvSpPr>
          <p:spPr>
            <a:xfrm>
              <a:off x="4073000" y="3716600"/>
              <a:ext cx="77350" cy="278900"/>
            </a:xfrm>
            <a:custGeom>
              <a:avLst/>
              <a:gdLst/>
              <a:ahLst/>
              <a:cxnLst/>
              <a:rect l="l" t="t" r="r" b="b"/>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5"/>
            <p:cNvSpPr/>
            <p:nvPr/>
          </p:nvSpPr>
          <p:spPr>
            <a:xfrm>
              <a:off x="4175900" y="3787250"/>
              <a:ext cx="77350" cy="208250"/>
            </a:xfrm>
            <a:custGeom>
              <a:avLst/>
              <a:gdLst/>
              <a:ahLst/>
              <a:cxnLst/>
              <a:rect l="l" t="t" r="r" b="b"/>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9" name="Google Shape;269;p2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Eliminate Words</a:t>
            </a:r>
            <a:endParaRPr lang="en-US" dirty="0"/>
          </a:p>
        </p:txBody>
      </p:sp>
      <p:sp>
        <p:nvSpPr>
          <p:cNvPr id="157" name="Google Shape;157;p18"/>
          <p:cNvSpPr txBox="1">
            <a:spLocks noGrp="1"/>
          </p:cNvSpPr>
          <p:nvPr>
            <p:ph type="body" idx="1"/>
          </p:nvPr>
        </p:nvSpPr>
        <p:spPr>
          <a:xfrm>
            <a:off x="833318" y="1562398"/>
            <a:ext cx="7778026" cy="3137134"/>
          </a:xfrm>
          <a:prstGeom prst="rect">
            <a:avLst/>
          </a:prstGeom>
        </p:spPr>
        <p:txBody>
          <a:bodyPr spcFirstLastPara="1" wrap="square" lIns="91425" tIns="91425" rIns="91425" bIns="91425" anchor="t" anchorCtr="0">
            <a:noAutofit/>
          </a:bodyPr>
          <a:lstStyle/>
          <a:p>
            <a:pPr marL="0" indent="0">
              <a:buNone/>
            </a:pPr>
            <a:r>
              <a:rPr lang="en-US" sz="1800" dirty="0"/>
              <a:t>Eliminate unnecessary determiners and modifiers.</a:t>
            </a:r>
          </a:p>
          <a:p>
            <a:pPr marL="0" indent="0">
              <a:spcBef>
                <a:spcPts val="0"/>
              </a:spcBef>
              <a:buNone/>
            </a:pPr>
            <a:endParaRPr lang="en-US" sz="1800" dirty="0"/>
          </a:p>
          <a:p>
            <a:pPr marL="0" indent="0">
              <a:spcBef>
                <a:spcPts val="0"/>
              </a:spcBef>
              <a:buNone/>
            </a:pPr>
            <a:r>
              <a:rPr lang="en-US" sz="1800" b="1" dirty="0"/>
              <a:t>Wordy: </a:t>
            </a:r>
            <a:r>
              <a:rPr lang="en-US" sz="1800" dirty="0"/>
              <a:t>Any particular type of dessert is fine with me.</a:t>
            </a:r>
          </a:p>
          <a:p>
            <a:pPr marL="0" indent="0">
              <a:spcBef>
                <a:spcPts val="0"/>
              </a:spcBef>
              <a:spcAft>
                <a:spcPts val="500"/>
              </a:spcAft>
              <a:buNone/>
            </a:pPr>
            <a:r>
              <a:rPr lang="en-US" sz="1800" b="1" dirty="0"/>
              <a:t>Precise:</a:t>
            </a:r>
            <a:r>
              <a:rPr lang="en-US" sz="1800" dirty="0"/>
              <a:t> Any dessert is fine with me.</a:t>
            </a:r>
          </a:p>
          <a:p>
            <a:pPr marL="0" indent="0">
              <a:spcBef>
                <a:spcPts val="0"/>
              </a:spcBef>
              <a:buNone/>
            </a:pPr>
            <a:r>
              <a:rPr lang="en-US" sz="1800" b="1" dirty="0"/>
              <a:t>Wordy: </a:t>
            </a:r>
            <a:r>
              <a:rPr lang="en-US" sz="1800" dirty="0"/>
              <a:t>Balancing the budget by Friday is an impossibility without some kind of extra help.</a:t>
            </a:r>
          </a:p>
          <a:p>
            <a:pPr marL="0" indent="0">
              <a:spcBef>
                <a:spcPts val="0"/>
              </a:spcBef>
              <a:buNone/>
            </a:pPr>
            <a:r>
              <a:rPr lang="en-US" sz="1800" b="1" dirty="0"/>
              <a:t>Precise:</a:t>
            </a:r>
            <a:r>
              <a:rPr lang="en-US" sz="1800" dirty="0"/>
              <a:t> Balancing the budget by Friday is impossible without extra help.</a:t>
            </a:r>
          </a:p>
          <a:p>
            <a:pPr marL="0" indent="0">
              <a:buNone/>
            </a:pPr>
            <a:r>
              <a:rPr lang="en-US" sz="1800" dirty="0"/>
              <a:t>You can often remove words like </a:t>
            </a:r>
            <a:r>
              <a:rPr lang="en-US" sz="1800" i="1" dirty="0"/>
              <a:t>kind of, sort of, type of, really, basically, for all intents and purposes, definitely, actually, generally, individual, specific</a:t>
            </a:r>
          </a:p>
          <a:p>
            <a:pPr marL="0" indent="0">
              <a:spcBef>
                <a:spcPts val="0"/>
              </a:spcBef>
              <a:buNone/>
            </a:pPr>
            <a:endParaRPr lang="en-US" sz="18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30</a:t>
            </a:fld>
            <a:endParaRPr/>
          </a:p>
        </p:txBody>
      </p:sp>
    </p:spTree>
    <p:extLst>
      <p:ext uri="{BB962C8B-B14F-4D97-AF65-F5344CB8AC3E}">
        <p14:creationId xmlns:p14="http://schemas.microsoft.com/office/powerpoint/2010/main" val="321300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Eliminate Words</a:t>
            </a:r>
            <a:endParaRPr lang="en-US" dirty="0"/>
          </a:p>
        </p:txBody>
      </p:sp>
      <p:sp>
        <p:nvSpPr>
          <p:cNvPr id="157" name="Google Shape;157;p18"/>
          <p:cNvSpPr txBox="1">
            <a:spLocks noGrp="1"/>
          </p:cNvSpPr>
          <p:nvPr>
            <p:ph type="body" idx="1"/>
          </p:nvPr>
        </p:nvSpPr>
        <p:spPr>
          <a:xfrm>
            <a:off x="833318" y="1465351"/>
            <a:ext cx="7778026" cy="3137134"/>
          </a:xfrm>
          <a:prstGeom prst="rect">
            <a:avLst/>
          </a:prstGeom>
        </p:spPr>
        <p:txBody>
          <a:bodyPr spcFirstLastPara="1" wrap="square" lIns="91425" tIns="91425" rIns="91425" bIns="91425" anchor="t" anchorCtr="0">
            <a:noAutofit/>
          </a:bodyPr>
          <a:lstStyle/>
          <a:p>
            <a:pPr marL="0" indent="0">
              <a:spcAft>
                <a:spcPts val="500"/>
              </a:spcAft>
              <a:buNone/>
            </a:pPr>
            <a:r>
              <a:rPr lang="en-US" sz="1800" dirty="0"/>
              <a:t>Remove repetitive wording. Watch for phrases or longer passages that repeat words with similar meanings. Delete redundant pairs and categories.</a:t>
            </a:r>
            <a:endParaRPr lang="en-US" dirty="0"/>
          </a:p>
          <a:p>
            <a:pPr marL="0" indent="0">
              <a:spcBef>
                <a:spcPts val="0"/>
              </a:spcBef>
              <a:spcAft>
                <a:spcPts val="500"/>
              </a:spcAft>
              <a:buNone/>
            </a:pPr>
            <a:r>
              <a:rPr lang="en-US" sz="1800" b="1" dirty="0"/>
              <a:t>Wordy: </a:t>
            </a:r>
            <a:r>
              <a:rPr lang="en-US" sz="1800" dirty="0"/>
              <a:t>The supply manager considered the correcting typewriter an unneeded luxury.</a:t>
            </a:r>
          </a:p>
          <a:p>
            <a:pPr marL="0" indent="0">
              <a:spcBef>
                <a:spcPts val="0"/>
              </a:spcBef>
              <a:spcAft>
                <a:spcPts val="500"/>
              </a:spcAft>
              <a:buNone/>
            </a:pPr>
            <a:r>
              <a:rPr lang="en-US" sz="1800" b="1" dirty="0"/>
              <a:t>Precise:</a:t>
            </a:r>
            <a:r>
              <a:rPr lang="en-US" sz="1800" dirty="0"/>
              <a:t> The supply manager considered the correcting typewriter a luxury.</a:t>
            </a:r>
          </a:p>
          <a:p>
            <a:pPr marL="0" indent="0">
              <a:spcBef>
                <a:spcPts val="0"/>
              </a:spcBef>
              <a:spcAft>
                <a:spcPts val="500"/>
              </a:spcAft>
              <a:buNone/>
            </a:pPr>
            <a:r>
              <a:rPr lang="en-US" sz="1800" dirty="0"/>
              <a:t>Redundant pairs: past memories, basic fundamentals, true facts, future plans, end result, final outcome</a:t>
            </a:r>
          </a:p>
          <a:p>
            <a:pPr marL="0" indent="0">
              <a:buNone/>
            </a:pPr>
            <a:r>
              <a:rPr lang="en-US" sz="1800" dirty="0"/>
              <a:t>Redundant categories: large in size, heavy in weight, period in time, round in shape</a:t>
            </a:r>
            <a:endParaRPr lang="en-US"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31</a:t>
            </a:fld>
            <a:endParaRPr/>
          </a:p>
        </p:txBody>
      </p:sp>
    </p:spTree>
    <p:extLst>
      <p:ext uri="{BB962C8B-B14F-4D97-AF65-F5344CB8AC3E}">
        <p14:creationId xmlns:p14="http://schemas.microsoft.com/office/powerpoint/2010/main" val="80110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Change Phrases</a:t>
            </a:r>
            <a:endParaRPr lang="en-US" dirty="0"/>
          </a:p>
        </p:txBody>
      </p:sp>
      <p:sp>
        <p:nvSpPr>
          <p:cNvPr id="157" name="Google Shape;157;p18"/>
          <p:cNvSpPr txBox="1">
            <a:spLocks noGrp="1"/>
          </p:cNvSpPr>
          <p:nvPr>
            <p:ph type="body" idx="1"/>
          </p:nvPr>
        </p:nvSpPr>
        <p:spPr>
          <a:xfrm>
            <a:off x="833318" y="1659445"/>
            <a:ext cx="7778026" cy="2835210"/>
          </a:xfrm>
          <a:prstGeom prst="rect">
            <a:avLst/>
          </a:prstGeom>
        </p:spPr>
        <p:txBody>
          <a:bodyPr spcFirstLastPara="1" wrap="square" lIns="91425" tIns="91425" rIns="91425" bIns="91425" anchor="t" anchorCtr="0">
            <a:noAutofit/>
          </a:bodyPr>
          <a:lstStyle/>
          <a:p>
            <a:pPr marL="0" indent="0">
              <a:spcBef>
                <a:spcPts val="0"/>
              </a:spcBef>
              <a:buNone/>
            </a:pPr>
            <a:r>
              <a:rPr lang="en-US" sz="2000" dirty="0"/>
              <a:t>Change phrases into single-words and adjectives. </a:t>
            </a:r>
          </a:p>
          <a:p>
            <a:pPr marL="0" indent="0">
              <a:spcBef>
                <a:spcPts val="0"/>
              </a:spcBef>
              <a:buNone/>
            </a:pPr>
            <a:r>
              <a:rPr lang="en-US" sz="1600" dirty="0"/>
              <a:t>Wordy: The employee with ambition</a:t>
            </a:r>
          </a:p>
          <a:p>
            <a:pPr marL="0" indent="0">
              <a:spcBef>
                <a:spcPts val="0"/>
              </a:spcBef>
              <a:buNone/>
            </a:pPr>
            <a:r>
              <a:rPr lang="en-US" sz="1600" dirty="0"/>
              <a:t>Precise: The ambitious employee</a:t>
            </a:r>
          </a:p>
          <a:p>
            <a:pPr marL="0" indent="0">
              <a:spcBef>
                <a:spcPts val="0"/>
              </a:spcBef>
              <a:buNone/>
            </a:pPr>
            <a:r>
              <a:rPr lang="en-US" sz="1600" dirty="0"/>
              <a:t>Wordy: The department showing the best performance</a:t>
            </a:r>
          </a:p>
          <a:p>
            <a:pPr marL="0" indent="0">
              <a:spcBef>
                <a:spcPts val="0"/>
              </a:spcBef>
              <a:buNone/>
            </a:pPr>
            <a:r>
              <a:rPr lang="en-US" sz="1600" dirty="0"/>
              <a:t>Precise: The best-performing department</a:t>
            </a:r>
          </a:p>
          <a:p>
            <a:pPr marL="0" indent="0">
              <a:spcBef>
                <a:spcPts val="0"/>
              </a:spcBef>
              <a:buNone/>
            </a:pPr>
            <a:endParaRPr lang="en-US" sz="1600" dirty="0"/>
          </a:p>
          <a:p>
            <a:pPr marL="0" indent="0">
              <a:spcBef>
                <a:spcPts val="0"/>
              </a:spcBef>
              <a:buNone/>
            </a:pPr>
            <a:r>
              <a:rPr lang="en-US" sz="2000" dirty="0"/>
              <a:t>Change unnecessary that, who, and which clauses into phrases</a:t>
            </a:r>
          </a:p>
          <a:p>
            <a:pPr marL="0" indent="0">
              <a:spcBef>
                <a:spcPts val="0"/>
              </a:spcBef>
              <a:buNone/>
            </a:pPr>
            <a:r>
              <a:rPr lang="en-US" sz="1600" b="1" dirty="0"/>
              <a:t>Wordy: </a:t>
            </a:r>
            <a:r>
              <a:rPr lang="en-US" sz="1600" dirty="0"/>
              <a:t>The report, which was released recently</a:t>
            </a:r>
            <a:endParaRPr lang="en-US" dirty="0"/>
          </a:p>
          <a:p>
            <a:pPr marL="0" indent="0">
              <a:spcBef>
                <a:spcPts val="0"/>
              </a:spcBef>
              <a:buNone/>
            </a:pPr>
            <a:r>
              <a:rPr lang="en-US" sz="1600" b="1" dirty="0"/>
              <a:t>Precise:</a:t>
            </a:r>
            <a:r>
              <a:rPr lang="en-US" sz="1600" dirty="0"/>
              <a:t> The recently released report</a:t>
            </a:r>
            <a:endParaRPr lang="en-US" dirty="0"/>
          </a:p>
          <a:p>
            <a:pPr marL="0" indent="0">
              <a:spcBef>
                <a:spcPts val="0"/>
              </a:spcBef>
              <a:buNone/>
            </a:pPr>
            <a:r>
              <a:rPr lang="en-US" sz="1600" b="1" dirty="0"/>
              <a:t>Wordy:</a:t>
            </a:r>
            <a:r>
              <a:rPr lang="en-US" sz="1600" dirty="0"/>
              <a:t> All applicants who are interested in the job must... </a:t>
            </a:r>
            <a:endParaRPr lang="en-US"/>
          </a:p>
          <a:p>
            <a:pPr marL="0" indent="0">
              <a:spcBef>
                <a:spcPts val="0"/>
              </a:spcBef>
              <a:buNone/>
            </a:pPr>
            <a:r>
              <a:rPr lang="en-US" sz="1600" b="1" dirty="0"/>
              <a:t>Precise:</a:t>
            </a:r>
            <a:r>
              <a:rPr lang="en-US" sz="1600" dirty="0"/>
              <a:t> All job applicants must...</a:t>
            </a:r>
            <a:endParaRPr lang="en-US" dirty="0"/>
          </a:p>
          <a:p>
            <a:pPr marL="0" indent="0">
              <a:spcBef>
                <a:spcPts val="0"/>
              </a:spcBef>
              <a:buNone/>
            </a:pPr>
            <a:endParaRPr lang="en-US" sz="1600" dirty="0"/>
          </a:p>
          <a:p>
            <a:pPr marL="0" indent="0">
              <a:spcBef>
                <a:spcPts val="0"/>
              </a:spcBef>
              <a:buNone/>
            </a:pPr>
            <a:endParaRPr lang="en-US" sz="16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32</a:t>
            </a:fld>
            <a:endParaRPr/>
          </a:p>
        </p:txBody>
      </p:sp>
    </p:spTree>
    <p:extLst>
      <p:ext uri="{BB962C8B-B14F-4D97-AF65-F5344CB8AC3E}">
        <p14:creationId xmlns:p14="http://schemas.microsoft.com/office/powerpoint/2010/main" val="216811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Common Errors to Avoid</a:t>
            </a:r>
            <a:endParaRPr lang="en-US" dirty="0"/>
          </a:p>
        </p:txBody>
      </p:sp>
      <p:sp>
        <p:nvSpPr>
          <p:cNvPr id="157" name="Google Shape;157;p18"/>
          <p:cNvSpPr txBox="1">
            <a:spLocks noGrp="1"/>
          </p:cNvSpPr>
          <p:nvPr>
            <p:ph type="body" idx="1"/>
          </p:nvPr>
        </p:nvSpPr>
        <p:spPr>
          <a:xfrm>
            <a:off x="833318" y="1745709"/>
            <a:ext cx="7778026" cy="2835210"/>
          </a:xfrm>
          <a:prstGeom prst="rect">
            <a:avLst/>
          </a:prstGeom>
        </p:spPr>
        <p:txBody>
          <a:bodyPr spcFirstLastPara="1" wrap="square" lIns="91425" tIns="91425" rIns="91425" bIns="91425" anchor="t" anchorCtr="0">
            <a:noAutofit/>
          </a:bodyPr>
          <a:lstStyle/>
          <a:p>
            <a:pPr marL="0" indent="0">
              <a:spcBef>
                <a:spcPts val="0"/>
              </a:spcBef>
              <a:buNone/>
            </a:pPr>
            <a:r>
              <a:rPr lang="en-US" sz="2000" dirty="0"/>
              <a:t>Overusing expletives at the start of sentences. Expletives are phrases of the form it + be-verb or there + be-verb.</a:t>
            </a:r>
            <a:endParaRPr lang="en-US"/>
          </a:p>
          <a:p>
            <a:pPr marL="0" indent="0">
              <a:spcBef>
                <a:spcPts val="0"/>
              </a:spcBef>
              <a:buNone/>
            </a:pPr>
            <a:endParaRPr lang="en-US" sz="2000" dirty="0"/>
          </a:p>
          <a:p>
            <a:pPr marL="0" indent="0">
              <a:spcBef>
                <a:spcPts val="0"/>
              </a:spcBef>
              <a:buNone/>
            </a:pPr>
            <a:r>
              <a:rPr lang="en-US" sz="2000" b="1" dirty="0"/>
              <a:t>Wordy:</a:t>
            </a:r>
            <a:r>
              <a:rPr lang="en-US" sz="2000" dirty="0"/>
              <a:t> It is the governor who signs or vetoes bills.</a:t>
            </a:r>
          </a:p>
          <a:p>
            <a:pPr marL="0" indent="0">
              <a:spcBef>
                <a:spcPts val="0"/>
              </a:spcBef>
              <a:buNone/>
            </a:pPr>
            <a:r>
              <a:rPr lang="en-US" sz="2000" b="1" dirty="0"/>
              <a:t>Precise:</a:t>
            </a:r>
            <a:r>
              <a:rPr lang="en-US" sz="2000" dirty="0"/>
              <a:t> The governor signs or vetoes bills.</a:t>
            </a:r>
          </a:p>
          <a:p>
            <a:pPr marL="0" indent="0">
              <a:spcBef>
                <a:spcPts val="0"/>
              </a:spcBef>
              <a:buNone/>
            </a:pPr>
            <a:endParaRPr lang="en-US" sz="2000" dirty="0"/>
          </a:p>
          <a:p>
            <a:pPr marL="0" indent="0">
              <a:spcBef>
                <a:spcPts val="0"/>
              </a:spcBef>
              <a:buNone/>
            </a:pPr>
            <a:r>
              <a:rPr lang="en-US" sz="2000" b="1" dirty="0"/>
              <a:t>Wordy: </a:t>
            </a:r>
            <a:r>
              <a:rPr lang="en-US" sz="2000" dirty="0"/>
              <a:t>There are four rules that should be observed: ...</a:t>
            </a:r>
          </a:p>
          <a:p>
            <a:pPr marL="0" indent="0">
              <a:spcBef>
                <a:spcPts val="0"/>
              </a:spcBef>
              <a:buNone/>
            </a:pPr>
            <a:r>
              <a:rPr lang="en-US" sz="2000" b="1" dirty="0"/>
              <a:t>Precise:</a:t>
            </a:r>
            <a:r>
              <a:rPr lang="en-US" sz="2000" dirty="0"/>
              <a:t> Four rules should be observed:...</a:t>
            </a:r>
          </a:p>
          <a:p>
            <a:pPr marL="0" indent="0">
              <a:spcBef>
                <a:spcPts val="0"/>
              </a:spcBef>
              <a:buNone/>
            </a:pPr>
            <a:endParaRPr lang="en-US" sz="20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33</a:t>
            </a:fld>
            <a:endParaRPr/>
          </a:p>
        </p:txBody>
      </p:sp>
    </p:spTree>
    <p:extLst>
      <p:ext uri="{BB962C8B-B14F-4D97-AF65-F5344CB8AC3E}">
        <p14:creationId xmlns:p14="http://schemas.microsoft.com/office/powerpoint/2010/main" val="781087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Common Errors to Avoid</a:t>
            </a:r>
            <a:endParaRPr lang="en-US" dirty="0"/>
          </a:p>
        </p:txBody>
      </p:sp>
      <p:sp>
        <p:nvSpPr>
          <p:cNvPr id="157" name="Google Shape;157;p18"/>
          <p:cNvSpPr txBox="1">
            <a:spLocks noGrp="1"/>
          </p:cNvSpPr>
          <p:nvPr>
            <p:ph type="body" idx="1"/>
          </p:nvPr>
        </p:nvSpPr>
        <p:spPr>
          <a:xfrm>
            <a:off x="833318" y="1713360"/>
            <a:ext cx="7778026" cy="2835210"/>
          </a:xfrm>
          <a:prstGeom prst="rect">
            <a:avLst/>
          </a:prstGeom>
        </p:spPr>
        <p:txBody>
          <a:bodyPr spcFirstLastPara="1" wrap="square" lIns="91425" tIns="91425" rIns="91425" bIns="91425" anchor="t" anchorCtr="0">
            <a:noAutofit/>
          </a:bodyPr>
          <a:lstStyle/>
          <a:p>
            <a:pPr marL="0" indent="0">
              <a:spcBef>
                <a:spcPts val="0"/>
              </a:spcBef>
              <a:buNone/>
            </a:pPr>
            <a:r>
              <a:rPr lang="en-US" sz="2000" dirty="0"/>
              <a:t>Nominalization: noun forms of verbs</a:t>
            </a:r>
          </a:p>
          <a:p>
            <a:pPr marL="0" indent="0">
              <a:spcBef>
                <a:spcPts val="0"/>
              </a:spcBef>
              <a:buNone/>
            </a:pPr>
            <a:endParaRPr lang="en-US" sz="2000" dirty="0"/>
          </a:p>
          <a:p>
            <a:pPr marL="0" indent="0">
              <a:spcBef>
                <a:spcPts val="0"/>
              </a:spcBef>
              <a:buNone/>
            </a:pPr>
            <a:r>
              <a:rPr lang="en-US" sz="2000" b="1" dirty="0"/>
              <a:t>Wordy:</a:t>
            </a:r>
            <a:r>
              <a:rPr lang="en-US" sz="2000" dirty="0"/>
              <a:t> The function of this department is the collection of accounts.</a:t>
            </a:r>
          </a:p>
          <a:p>
            <a:pPr marL="0" indent="0">
              <a:spcBef>
                <a:spcPts val="0"/>
              </a:spcBef>
              <a:buNone/>
            </a:pPr>
            <a:r>
              <a:rPr lang="en-US" sz="2000" b="1" dirty="0"/>
              <a:t>Precise:</a:t>
            </a:r>
            <a:r>
              <a:rPr lang="en-US" sz="2000" dirty="0"/>
              <a:t> This department collects accounts.</a:t>
            </a:r>
          </a:p>
          <a:p>
            <a:pPr marL="0" indent="0">
              <a:spcBef>
                <a:spcPts val="0"/>
              </a:spcBef>
              <a:buNone/>
            </a:pPr>
            <a:endParaRPr lang="en-US" sz="2000" dirty="0"/>
          </a:p>
          <a:p>
            <a:pPr marL="0" indent="0">
              <a:spcBef>
                <a:spcPts val="0"/>
              </a:spcBef>
              <a:buNone/>
            </a:pPr>
            <a:r>
              <a:rPr lang="en-US" sz="2000" b="1" dirty="0"/>
              <a:t>Wordy: </a:t>
            </a:r>
            <a:r>
              <a:rPr lang="en-US" sz="2000" dirty="0"/>
              <a:t>The current focus of the medical profession is disease prevention.</a:t>
            </a:r>
          </a:p>
          <a:p>
            <a:pPr marL="0" indent="0">
              <a:spcBef>
                <a:spcPts val="0"/>
              </a:spcBef>
              <a:buNone/>
            </a:pPr>
            <a:r>
              <a:rPr lang="en-US" sz="2000" b="1" dirty="0"/>
              <a:t>Precise:</a:t>
            </a:r>
            <a:r>
              <a:rPr lang="en-US" sz="2000" dirty="0"/>
              <a:t> The medical profession currently focuses on disease prevention.</a:t>
            </a:r>
          </a:p>
          <a:p>
            <a:pPr marL="0" indent="0">
              <a:spcBef>
                <a:spcPts val="0"/>
              </a:spcBef>
              <a:buNone/>
            </a:pPr>
            <a:endParaRPr lang="en-US" sz="20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34</a:t>
            </a:fld>
            <a:endParaRPr/>
          </a:p>
        </p:txBody>
      </p:sp>
    </p:spTree>
    <p:extLst>
      <p:ext uri="{BB962C8B-B14F-4D97-AF65-F5344CB8AC3E}">
        <p14:creationId xmlns:p14="http://schemas.microsoft.com/office/powerpoint/2010/main" val="308268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Common Errors to Avoid</a:t>
            </a:r>
            <a:endParaRPr lang="en-US" dirty="0"/>
          </a:p>
        </p:txBody>
      </p:sp>
      <p:sp>
        <p:nvSpPr>
          <p:cNvPr id="157" name="Google Shape;157;p18"/>
          <p:cNvSpPr txBox="1">
            <a:spLocks noGrp="1"/>
          </p:cNvSpPr>
          <p:nvPr>
            <p:ph type="body" idx="1"/>
          </p:nvPr>
        </p:nvSpPr>
        <p:spPr>
          <a:xfrm>
            <a:off x="833318" y="1713360"/>
            <a:ext cx="7778026" cy="2835210"/>
          </a:xfrm>
          <a:prstGeom prst="rect">
            <a:avLst/>
          </a:prstGeom>
        </p:spPr>
        <p:txBody>
          <a:bodyPr spcFirstLastPara="1" wrap="square" lIns="91425" tIns="91425" rIns="91425" bIns="91425" anchor="t" anchorCtr="0">
            <a:noAutofit/>
          </a:bodyPr>
          <a:lstStyle/>
          <a:p>
            <a:pPr marL="0" indent="0">
              <a:spcBef>
                <a:spcPts val="0"/>
              </a:spcBef>
              <a:buNone/>
            </a:pPr>
            <a:r>
              <a:rPr lang="en-US" sz="2000" dirty="0"/>
              <a:t>Unnecessary infinitive phrases</a:t>
            </a:r>
            <a:endParaRPr lang="en-US" dirty="0"/>
          </a:p>
          <a:p>
            <a:pPr marL="0" indent="0">
              <a:spcBef>
                <a:spcPts val="0"/>
              </a:spcBef>
              <a:buNone/>
            </a:pPr>
            <a:endParaRPr lang="en-US" sz="2000" dirty="0"/>
          </a:p>
          <a:p>
            <a:pPr marL="0" indent="0">
              <a:spcBef>
                <a:spcPts val="0"/>
              </a:spcBef>
              <a:buNone/>
            </a:pPr>
            <a:r>
              <a:rPr lang="en-US" sz="2000" b="1" dirty="0"/>
              <a:t>Wordy:</a:t>
            </a:r>
            <a:r>
              <a:rPr lang="en-US" sz="2000" dirty="0"/>
              <a:t> The duty of a clerk is </a:t>
            </a:r>
            <a:r>
              <a:rPr lang="en-US" sz="2000" b="1" dirty="0"/>
              <a:t>to check </a:t>
            </a:r>
            <a:r>
              <a:rPr lang="en-US" sz="2000" dirty="0"/>
              <a:t>all incoming mail and </a:t>
            </a:r>
            <a:r>
              <a:rPr lang="en-US" sz="2000" b="1" dirty="0"/>
              <a:t>to record </a:t>
            </a:r>
            <a:r>
              <a:rPr lang="en-US" sz="2000" dirty="0"/>
              <a:t>it.</a:t>
            </a:r>
          </a:p>
          <a:p>
            <a:pPr marL="0" indent="0">
              <a:spcBef>
                <a:spcPts val="0"/>
              </a:spcBef>
              <a:buNone/>
            </a:pPr>
            <a:r>
              <a:rPr lang="en-US" sz="2000" b="1" dirty="0"/>
              <a:t>Precise:</a:t>
            </a:r>
            <a:r>
              <a:rPr lang="en-US" sz="2000" dirty="0"/>
              <a:t> A clerk </a:t>
            </a:r>
            <a:r>
              <a:rPr lang="en-US" sz="2000" b="1" dirty="0"/>
              <a:t>checks </a:t>
            </a:r>
            <a:r>
              <a:rPr lang="en-US" sz="2000" dirty="0"/>
              <a:t>and </a:t>
            </a:r>
            <a:r>
              <a:rPr lang="en-US" sz="2000" b="1" dirty="0"/>
              <a:t>records </a:t>
            </a:r>
            <a:r>
              <a:rPr lang="en-US" sz="2000" dirty="0"/>
              <a:t>all incoming mail.</a:t>
            </a:r>
          </a:p>
          <a:p>
            <a:pPr marL="0" indent="0">
              <a:spcBef>
                <a:spcPts val="0"/>
              </a:spcBef>
              <a:buNone/>
            </a:pPr>
            <a:endParaRPr lang="en-US" sz="2000" dirty="0"/>
          </a:p>
          <a:p>
            <a:pPr marL="0" indent="0">
              <a:spcBef>
                <a:spcPts val="0"/>
              </a:spcBef>
              <a:buNone/>
            </a:pPr>
            <a:r>
              <a:rPr lang="en-US" sz="2000" b="1" dirty="0"/>
              <a:t>Wordy: </a:t>
            </a:r>
            <a:r>
              <a:rPr lang="en-US" sz="2000" dirty="0"/>
              <a:t>A shortage of tellers at our office on Friday has caused customers </a:t>
            </a:r>
            <a:r>
              <a:rPr lang="en-US" sz="2000" b="1" dirty="0"/>
              <a:t>to become </a:t>
            </a:r>
            <a:r>
              <a:rPr lang="en-US" sz="2000" dirty="0"/>
              <a:t>dissatisfied with service.</a:t>
            </a:r>
          </a:p>
          <a:p>
            <a:pPr marL="0" indent="0">
              <a:spcBef>
                <a:spcPts val="0"/>
              </a:spcBef>
              <a:buNone/>
            </a:pPr>
            <a:r>
              <a:rPr lang="en-US" sz="2000" b="1" dirty="0"/>
              <a:t>Precise:</a:t>
            </a:r>
            <a:r>
              <a:rPr lang="en-US" sz="2000" dirty="0"/>
              <a:t> A teller shortage at our office on Friday has caused customer dissatisfaction.</a:t>
            </a:r>
          </a:p>
          <a:p>
            <a:pPr marL="0" indent="0">
              <a:spcBef>
                <a:spcPts val="0"/>
              </a:spcBef>
              <a:buNone/>
            </a:pPr>
            <a:endParaRPr lang="en-US" sz="2000"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35</a:t>
            </a:fld>
            <a:endParaRPr/>
          </a:p>
        </p:txBody>
      </p:sp>
    </p:spTree>
    <p:extLst>
      <p:ext uri="{BB962C8B-B14F-4D97-AF65-F5344CB8AC3E}">
        <p14:creationId xmlns:p14="http://schemas.microsoft.com/office/powerpoint/2010/main" val="3589908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0"/>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Common Errors to Avoid</a:t>
            </a:r>
            <a:endParaRPr lang="en-US" dirty="0"/>
          </a:p>
        </p:txBody>
      </p:sp>
      <p:sp>
        <p:nvSpPr>
          <p:cNvPr id="326" name="Google Shape;326;p30"/>
          <p:cNvSpPr txBox="1">
            <a:spLocks noGrp="1"/>
          </p:cNvSpPr>
          <p:nvPr>
            <p:ph type="body" idx="1"/>
          </p:nvPr>
        </p:nvSpPr>
        <p:spPr>
          <a:xfrm>
            <a:off x="3518289" y="1836348"/>
            <a:ext cx="2409900" cy="1305000"/>
          </a:xfrm>
          <a:prstGeom prst="rect">
            <a:avLst/>
          </a:prstGeom>
        </p:spPr>
        <p:txBody>
          <a:bodyPr spcFirstLastPara="1" wrap="square" lIns="91425" tIns="91425" rIns="91425" bIns="91425" anchor="t" anchorCtr="0">
            <a:noAutofit/>
          </a:bodyPr>
          <a:lstStyle/>
          <a:p>
            <a:pPr marL="0" indent="0">
              <a:buNone/>
            </a:pPr>
            <a:r>
              <a:rPr lang="en" b="1" dirty="0"/>
              <a:t>because, since, why:</a:t>
            </a:r>
            <a:endParaRPr b="1" dirty="0"/>
          </a:p>
          <a:p>
            <a:pPr marL="0" indent="0">
              <a:buNone/>
            </a:pPr>
            <a:r>
              <a:rPr lang="en" sz="1200" dirty="0"/>
              <a:t>the reason for, for the reason that, owing/due to the fact that, in light of the fact that, considering the fact that, on the grounds that, this is why </a:t>
            </a:r>
            <a:endParaRPr lang="en" dirty="0"/>
          </a:p>
        </p:txBody>
      </p:sp>
      <p:sp>
        <p:nvSpPr>
          <p:cNvPr id="327" name="Google Shape;327;p30"/>
          <p:cNvSpPr txBox="1">
            <a:spLocks noGrp="1"/>
          </p:cNvSpPr>
          <p:nvPr>
            <p:ph type="body" idx="2"/>
          </p:nvPr>
        </p:nvSpPr>
        <p:spPr>
          <a:xfrm>
            <a:off x="1102247" y="1922612"/>
            <a:ext cx="2409900" cy="1305000"/>
          </a:xfrm>
          <a:prstGeom prst="rect">
            <a:avLst/>
          </a:prstGeom>
        </p:spPr>
        <p:txBody>
          <a:bodyPr spcFirstLastPara="1" wrap="square" lIns="91425" tIns="91425" rIns="91425" bIns="91425" anchor="t" anchorCtr="0">
            <a:noAutofit/>
          </a:bodyPr>
          <a:lstStyle/>
          <a:p>
            <a:pPr marL="0" indent="0">
              <a:buNone/>
            </a:pPr>
            <a:r>
              <a:rPr lang="en" b="1" dirty="0"/>
              <a:t>when:</a:t>
            </a:r>
            <a:endParaRPr b="1" dirty="0"/>
          </a:p>
          <a:p>
            <a:pPr marL="0" indent="0">
              <a:buNone/>
            </a:pPr>
            <a:r>
              <a:rPr lang="en" sz="1200" dirty="0"/>
              <a:t>on the occasion of, in a situation in which, under circumstances in which</a:t>
            </a:r>
            <a:endParaRPr lang="en" dirty="0"/>
          </a:p>
          <a:p>
            <a:pPr marL="0" indent="0">
              <a:buNone/>
            </a:pPr>
            <a:endParaRPr lang="en" sz="1200" dirty="0"/>
          </a:p>
        </p:txBody>
      </p:sp>
      <p:sp>
        <p:nvSpPr>
          <p:cNvPr id="328" name="Google Shape;328;p30"/>
          <p:cNvSpPr txBox="1">
            <a:spLocks noGrp="1"/>
          </p:cNvSpPr>
          <p:nvPr>
            <p:ph type="body" idx="3"/>
          </p:nvPr>
        </p:nvSpPr>
        <p:spPr>
          <a:xfrm>
            <a:off x="6169618" y="1836348"/>
            <a:ext cx="2409900" cy="1305000"/>
          </a:xfrm>
          <a:prstGeom prst="rect">
            <a:avLst/>
          </a:prstGeom>
        </p:spPr>
        <p:txBody>
          <a:bodyPr spcFirstLastPara="1" wrap="square" lIns="91425" tIns="91425" rIns="91425" bIns="91425" anchor="t" anchorCtr="0">
            <a:noAutofit/>
          </a:bodyPr>
          <a:lstStyle/>
          <a:p>
            <a:pPr marL="0" indent="0">
              <a:buNone/>
            </a:pPr>
            <a:r>
              <a:rPr lang="en" b="1" dirty="0"/>
              <a:t>about:</a:t>
            </a:r>
          </a:p>
          <a:p>
            <a:pPr marL="0" indent="0">
              <a:buNone/>
            </a:pPr>
            <a:r>
              <a:rPr lang="en" sz="1200" dirty="0"/>
              <a:t>as regards, in reference to, with regard to, concerning the matter of,  where </a:t>
            </a:r>
            <a:r>
              <a:rPr lang="en" sz="1200" i="1" dirty="0"/>
              <a:t>X </a:t>
            </a:r>
            <a:r>
              <a:rPr lang="en" sz="1200" dirty="0"/>
              <a:t>is concerned</a:t>
            </a:r>
            <a:endParaRPr lang="en" dirty="0"/>
          </a:p>
          <a:p>
            <a:pPr marL="0" indent="0">
              <a:buNone/>
            </a:pPr>
            <a:endParaRPr lang="en" sz="1200" dirty="0"/>
          </a:p>
          <a:p>
            <a:pPr marL="0" lvl="0" indent="0" algn="l" rtl="0">
              <a:spcBef>
                <a:spcPts val="600"/>
              </a:spcBef>
              <a:spcAft>
                <a:spcPts val="0"/>
              </a:spcAft>
              <a:buNone/>
            </a:pPr>
            <a:endParaRPr sz="1200"/>
          </a:p>
        </p:txBody>
      </p:sp>
      <p:sp>
        <p:nvSpPr>
          <p:cNvPr id="329" name="Google Shape;329;p30"/>
          <p:cNvSpPr txBox="1">
            <a:spLocks noGrp="1"/>
          </p:cNvSpPr>
          <p:nvPr>
            <p:ph type="body" idx="1"/>
          </p:nvPr>
        </p:nvSpPr>
        <p:spPr>
          <a:xfrm>
            <a:off x="1102893" y="3417498"/>
            <a:ext cx="2409900" cy="1305000"/>
          </a:xfrm>
          <a:prstGeom prst="rect">
            <a:avLst/>
          </a:prstGeom>
        </p:spPr>
        <p:txBody>
          <a:bodyPr spcFirstLastPara="1" wrap="square" lIns="91425" tIns="91425" rIns="91425" bIns="91425" anchor="t" anchorCtr="0">
            <a:noAutofit/>
          </a:bodyPr>
          <a:lstStyle/>
          <a:p>
            <a:pPr marL="0" indent="0">
              <a:buNone/>
            </a:pPr>
            <a:r>
              <a:rPr lang="en" b="1" dirty="0"/>
              <a:t>must, should:</a:t>
            </a:r>
            <a:endParaRPr b="1" dirty="0"/>
          </a:p>
          <a:p>
            <a:pPr marL="0" indent="0">
              <a:buNone/>
            </a:pPr>
            <a:r>
              <a:rPr lang="en" sz="1200" dirty="0"/>
              <a:t>it is crucial that, it is necessary that, there is a need/necessity for, it is important that, cannot be avoided</a:t>
            </a:r>
            <a:endParaRPr lang="en" dirty="0"/>
          </a:p>
          <a:p>
            <a:pPr marL="0" indent="0">
              <a:buNone/>
            </a:pPr>
            <a:endParaRPr lang="en" sz="1200" dirty="0"/>
          </a:p>
        </p:txBody>
      </p:sp>
      <p:sp>
        <p:nvSpPr>
          <p:cNvPr id="330" name="Google Shape;330;p30"/>
          <p:cNvSpPr txBox="1">
            <a:spLocks noGrp="1"/>
          </p:cNvSpPr>
          <p:nvPr>
            <p:ph type="body" idx="2"/>
          </p:nvPr>
        </p:nvSpPr>
        <p:spPr>
          <a:xfrm>
            <a:off x="3517643" y="3676290"/>
            <a:ext cx="2409900" cy="1305000"/>
          </a:xfrm>
          <a:prstGeom prst="rect">
            <a:avLst/>
          </a:prstGeom>
        </p:spPr>
        <p:txBody>
          <a:bodyPr spcFirstLastPara="1" wrap="square" lIns="91425" tIns="91425" rIns="91425" bIns="91425" anchor="t" anchorCtr="0">
            <a:noAutofit/>
          </a:bodyPr>
          <a:lstStyle/>
          <a:p>
            <a:pPr marL="0" indent="0">
              <a:buNone/>
            </a:pPr>
            <a:r>
              <a:rPr lang="en" b="1" dirty="0"/>
              <a:t>can:</a:t>
            </a:r>
            <a:endParaRPr b="1" dirty="0"/>
          </a:p>
          <a:p>
            <a:pPr marL="0" indent="0">
              <a:buNone/>
            </a:pPr>
            <a:r>
              <a:rPr lang="en" sz="1200" dirty="0"/>
              <a:t>is able to, has the opportunity to, has the capacity for, has the ability to</a:t>
            </a:r>
            <a:endParaRPr lang="en" dirty="0"/>
          </a:p>
          <a:p>
            <a:pPr marL="0" indent="0">
              <a:buNone/>
            </a:pPr>
            <a:endParaRPr lang="en" sz="1200" dirty="0"/>
          </a:p>
        </p:txBody>
      </p:sp>
      <p:sp>
        <p:nvSpPr>
          <p:cNvPr id="331" name="Google Shape;331;p30"/>
          <p:cNvSpPr txBox="1">
            <a:spLocks noGrp="1"/>
          </p:cNvSpPr>
          <p:nvPr>
            <p:ph type="body" idx="3"/>
          </p:nvPr>
        </p:nvSpPr>
        <p:spPr>
          <a:xfrm>
            <a:off x="6169618" y="3417498"/>
            <a:ext cx="2409900" cy="1305000"/>
          </a:xfrm>
          <a:prstGeom prst="rect">
            <a:avLst/>
          </a:prstGeom>
        </p:spPr>
        <p:txBody>
          <a:bodyPr spcFirstLastPara="1" wrap="square" lIns="91425" tIns="91425" rIns="91425" bIns="91425" anchor="t" anchorCtr="0">
            <a:noAutofit/>
          </a:bodyPr>
          <a:lstStyle/>
          <a:p>
            <a:pPr marL="0" indent="0">
              <a:buNone/>
            </a:pPr>
            <a:r>
              <a:rPr lang="en" b="1" dirty="0"/>
              <a:t>may, might, could:</a:t>
            </a:r>
            <a:endParaRPr lang="en-US" dirty="0"/>
          </a:p>
          <a:p>
            <a:pPr marL="0" indent="0">
              <a:buNone/>
            </a:pPr>
            <a:r>
              <a:rPr lang="en" sz="1200" dirty="0"/>
              <a:t>it is possible that, there is a chance that, it could happen that, the possibility exists for</a:t>
            </a:r>
          </a:p>
        </p:txBody>
      </p:sp>
      <p:grpSp>
        <p:nvGrpSpPr>
          <p:cNvPr id="332" name="Google Shape;332;p30"/>
          <p:cNvGrpSpPr/>
          <p:nvPr/>
        </p:nvGrpSpPr>
        <p:grpSpPr>
          <a:xfrm>
            <a:off x="333623" y="861852"/>
            <a:ext cx="366458" cy="366437"/>
            <a:chOff x="1923675" y="1633650"/>
            <a:chExt cx="436000" cy="435975"/>
          </a:xfrm>
        </p:grpSpPr>
        <p:sp>
          <p:nvSpPr>
            <p:cNvPr id="333" name="Google Shape;333;p30"/>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0"/>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0"/>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0"/>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0"/>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0"/>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 name="Google Shape;339;p30"/>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36</a:t>
            </a:fld>
            <a:endParaRPr/>
          </a:p>
        </p:txBody>
      </p:sp>
      <p:sp>
        <p:nvSpPr>
          <p:cNvPr id="2" name="Google Shape;329;p30">
            <a:extLst>
              <a:ext uri="{FF2B5EF4-FFF2-40B4-BE49-F238E27FC236}">
                <a16:creationId xmlns:a16="http://schemas.microsoft.com/office/drawing/2014/main" id="{103F7DA2-3189-430D-818A-444E5B0EBB39}"/>
              </a:ext>
            </a:extLst>
          </p:cNvPr>
          <p:cNvSpPr txBox="1">
            <a:spLocks/>
          </p:cNvSpPr>
          <p:nvPr/>
        </p:nvSpPr>
        <p:spPr>
          <a:xfrm>
            <a:off x="586745" y="1488775"/>
            <a:ext cx="8275862" cy="26983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chemeClr val="accent2"/>
              </a:buClr>
              <a:buSzPts val="1800"/>
              <a:buFont typeface="Nixie One"/>
              <a:buChar char="▪"/>
              <a:defRPr sz="1800" b="0" i="0" u="none" strike="noStrike" cap="none">
                <a:solidFill>
                  <a:schemeClr val="accent1"/>
                </a:solidFill>
                <a:latin typeface="Nixie One"/>
                <a:ea typeface="Nixie One"/>
                <a:cs typeface="Nixie One"/>
                <a:sym typeface="Nixie One"/>
              </a:defRPr>
            </a:lvl1pPr>
            <a:lvl2pPr marL="914400" marR="0" lvl="1" indent="-342900" algn="l" rtl="0">
              <a:lnSpc>
                <a:spcPct val="100000"/>
              </a:lnSpc>
              <a:spcBef>
                <a:spcPts val="0"/>
              </a:spcBef>
              <a:spcAft>
                <a:spcPts val="0"/>
              </a:spcAft>
              <a:buClr>
                <a:schemeClr val="accent2"/>
              </a:buClr>
              <a:buSzPts val="1800"/>
              <a:buFont typeface="Nixie One"/>
              <a:buChar char="▫"/>
              <a:defRPr sz="1800" b="0" i="0" u="none" strike="noStrike" cap="none">
                <a:solidFill>
                  <a:schemeClr val="accent1"/>
                </a:solidFill>
                <a:latin typeface="Nixie One"/>
                <a:ea typeface="Nixie One"/>
                <a:cs typeface="Nixie One"/>
                <a:sym typeface="Nixie One"/>
              </a:defRPr>
            </a:lvl2pPr>
            <a:lvl3pPr marL="1371600" marR="0" lvl="2" indent="-342900" algn="l" rtl="0">
              <a:lnSpc>
                <a:spcPct val="100000"/>
              </a:lnSpc>
              <a:spcBef>
                <a:spcPts val="0"/>
              </a:spcBef>
              <a:spcAft>
                <a:spcPts val="0"/>
              </a:spcAft>
              <a:buClr>
                <a:schemeClr val="accent2"/>
              </a:buClr>
              <a:buSzPts val="1800"/>
              <a:buFont typeface="Nixie One"/>
              <a:buChar char="■"/>
              <a:defRPr sz="1800" b="0" i="0" u="none" strike="noStrike" cap="none">
                <a:solidFill>
                  <a:schemeClr val="accent1"/>
                </a:solidFill>
                <a:latin typeface="Nixie One"/>
                <a:ea typeface="Nixie One"/>
                <a:cs typeface="Nixie One"/>
                <a:sym typeface="Nixie One"/>
              </a:defRPr>
            </a:lvl3pPr>
            <a:lvl4pPr marL="1828800" marR="0" lvl="3"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4pPr>
            <a:lvl5pPr marL="2286000" marR="0" lvl="4"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5pPr>
            <a:lvl6pPr marL="2743200" marR="0" lvl="5"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6pPr>
            <a:lvl7pPr marL="3200400" marR="0" lvl="6"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7pPr>
            <a:lvl8pPr marL="3657600" marR="0" lvl="7"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8pPr>
            <a:lvl9pPr marL="4114800" marR="0" lvl="8" indent="-342900" algn="l" rtl="0">
              <a:lnSpc>
                <a:spcPct val="100000"/>
              </a:lnSpc>
              <a:spcBef>
                <a:spcPts val="0"/>
              </a:spcBef>
              <a:spcAft>
                <a:spcPts val="0"/>
              </a:spcAft>
              <a:buClr>
                <a:schemeClr val="accent1"/>
              </a:buClr>
              <a:buSzPts val="1800"/>
              <a:buFont typeface="Nixie One"/>
              <a:buChar char="■"/>
              <a:defRPr sz="1800" b="0" i="0" u="none" strike="noStrike" cap="none">
                <a:solidFill>
                  <a:schemeClr val="accent1"/>
                </a:solidFill>
                <a:latin typeface="Nixie One"/>
                <a:ea typeface="Nixie One"/>
                <a:cs typeface="Nixie One"/>
                <a:sym typeface="Nixie One"/>
              </a:defRPr>
            </a:lvl9pPr>
          </a:lstStyle>
          <a:p>
            <a:pPr marL="0" indent="0">
              <a:buNone/>
            </a:pPr>
            <a:r>
              <a:rPr lang="en-US" dirty="0"/>
              <a:t>Indirect/wandering language or figures of speech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US"/>
              <a:t>Wordiness</a:t>
            </a:r>
          </a:p>
        </p:txBody>
      </p:sp>
      <p:sp>
        <p:nvSpPr>
          <p:cNvPr id="157" name="Google Shape;157;p18"/>
          <p:cNvSpPr txBox="1">
            <a:spLocks noGrp="1"/>
          </p:cNvSpPr>
          <p:nvPr>
            <p:ph type="body" idx="1"/>
          </p:nvPr>
        </p:nvSpPr>
        <p:spPr>
          <a:xfrm>
            <a:off x="628441" y="1681011"/>
            <a:ext cx="8058384" cy="3244964"/>
          </a:xfrm>
          <a:prstGeom prst="rect">
            <a:avLst/>
          </a:prstGeom>
        </p:spPr>
        <p:txBody>
          <a:bodyPr spcFirstLastPara="1" wrap="square" lIns="91425" tIns="91425" rIns="91425" bIns="91425" anchor="t" anchorCtr="0">
            <a:noAutofit/>
          </a:bodyPr>
          <a:lstStyle/>
          <a:p>
            <a:pPr marL="0" indent="0">
              <a:spcBef>
                <a:spcPts val="0"/>
              </a:spcBef>
              <a:spcAft>
                <a:spcPts val="1000"/>
              </a:spcAft>
              <a:buNone/>
            </a:pPr>
            <a:r>
              <a:rPr lang="en-US"/>
              <a:t>Common problems:</a:t>
            </a:r>
          </a:p>
          <a:p>
            <a:pPr indent="-457200">
              <a:spcBef>
                <a:spcPts val="0"/>
              </a:spcBef>
              <a:spcAft>
                <a:spcPts val="1000"/>
              </a:spcAft>
            </a:pPr>
            <a:r>
              <a:rPr lang="en-US" sz="2400"/>
              <a:t>Excessive qualifiers (e.g. really, mostly, very, etc.)</a:t>
            </a:r>
          </a:p>
          <a:p>
            <a:pPr indent="-457200">
              <a:spcBef>
                <a:spcPts val="0"/>
              </a:spcBef>
              <a:spcAft>
                <a:spcPts val="1000"/>
              </a:spcAft>
            </a:pPr>
            <a:r>
              <a:rPr lang="en-US" sz="2400"/>
              <a:t>Redundant words</a:t>
            </a:r>
          </a:p>
          <a:p>
            <a:pPr indent="-457200">
              <a:spcBef>
                <a:spcPts val="0"/>
              </a:spcBef>
              <a:spcAft>
                <a:spcPts val="1000"/>
              </a:spcAft>
            </a:pPr>
            <a:r>
              <a:rPr lang="en-US" sz="2400"/>
              <a:t>Excessive prepositions (e.g. of, to, at, etc.)</a:t>
            </a:r>
          </a:p>
          <a:p>
            <a:pPr indent="-457200">
              <a:spcBef>
                <a:spcPts val="0"/>
              </a:spcBef>
              <a:spcAft>
                <a:spcPts val="1000"/>
              </a:spcAft>
            </a:pPr>
            <a:r>
              <a:rPr lang="en-US" sz="2400"/>
              <a:t>Wordy stock phrases (e.g. “It is crucial that”)</a:t>
            </a:r>
          </a:p>
          <a:p>
            <a:pPr marL="965200" indent="-457200">
              <a:spcBef>
                <a:spcPct val="20000"/>
              </a:spcBef>
              <a:spcAft>
                <a:spcPts val="1000"/>
              </a:spcAft>
            </a:pPr>
            <a:endParaRPr lang="en-US" sz="2400"/>
          </a:p>
          <a:p>
            <a:pPr indent="-457200">
              <a:spcBef>
                <a:spcPts val="0"/>
              </a:spcBef>
              <a:spcAft>
                <a:spcPts val="300"/>
              </a:spcAft>
            </a:pPr>
            <a:endParaRPr lang="en-US" sz="240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37</a:t>
            </a:fld>
            <a:endParaRPr/>
          </a:p>
        </p:txBody>
      </p:sp>
    </p:spTree>
    <p:extLst>
      <p:ext uri="{BB962C8B-B14F-4D97-AF65-F5344CB8AC3E}">
        <p14:creationId xmlns:p14="http://schemas.microsoft.com/office/powerpoint/2010/main" val="3765604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5"/>
          <p:cNvSpPr txBox="1">
            <a:spLocks noGrp="1"/>
          </p:cNvSpPr>
          <p:nvPr>
            <p:ph type="ctrTitle" idx="4294967295"/>
          </p:nvPr>
        </p:nvSpPr>
        <p:spPr>
          <a:xfrm>
            <a:off x="685800" y="499125"/>
            <a:ext cx="6593700" cy="759900"/>
          </a:xfrm>
          <a:prstGeom prst="rect">
            <a:avLst/>
          </a:prstGeom>
        </p:spPr>
        <p:txBody>
          <a:bodyPr spcFirstLastPara="1" wrap="square" lIns="91425" tIns="91425" rIns="91425" bIns="91425" anchor="ctr" anchorCtr="0">
            <a:noAutofit/>
          </a:bodyPr>
          <a:lstStyle/>
          <a:p>
            <a:r>
              <a:rPr lang="en"/>
              <a:t>Thank you!</a:t>
            </a:r>
            <a:endParaRPr/>
          </a:p>
        </p:txBody>
      </p:sp>
      <p:sp>
        <p:nvSpPr>
          <p:cNvPr id="135" name="Google Shape;135;p15"/>
          <p:cNvSpPr txBox="1">
            <a:spLocks noGrp="1"/>
          </p:cNvSpPr>
          <p:nvPr>
            <p:ph type="subTitle" idx="4294967295"/>
          </p:nvPr>
        </p:nvSpPr>
        <p:spPr>
          <a:xfrm>
            <a:off x="685800" y="1399205"/>
            <a:ext cx="5200200" cy="2703600"/>
          </a:xfrm>
          <a:prstGeom prst="rect">
            <a:avLst/>
          </a:prstGeom>
        </p:spPr>
        <p:txBody>
          <a:bodyPr spcFirstLastPara="1" wrap="square" lIns="91425" tIns="91425" rIns="91425" bIns="91425" anchor="ctr" anchorCtr="0">
            <a:noAutofit/>
          </a:bodyPr>
          <a:lstStyle/>
          <a:p>
            <a:pPr marL="0" indent="0" algn="ctr">
              <a:spcBef>
                <a:spcPts val="0"/>
              </a:spcBef>
              <a:buNone/>
            </a:pPr>
            <a:r>
              <a:rPr lang="en-US" sz="2000">
                <a:solidFill>
                  <a:schemeClr val="bg1"/>
                </a:solidFill>
              </a:rPr>
              <a:t>Langsam 401N</a:t>
            </a:r>
          </a:p>
          <a:p>
            <a:pPr marL="0" indent="0" algn="ctr">
              <a:spcBef>
                <a:spcPts val="0"/>
              </a:spcBef>
              <a:buNone/>
            </a:pPr>
            <a:r>
              <a:rPr lang="en-US" sz="2000">
                <a:solidFill>
                  <a:schemeClr val="bg1"/>
                </a:solidFill>
              </a:rPr>
              <a:t>uc.edu/awc</a:t>
            </a:r>
          </a:p>
          <a:p>
            <a:pPr marL="0" indent="0" algn="ctr">
              <a:spcBef>
                <a:spcPts val="0"/>
              </a:spcBef>
              <a:buNone/>
            </a:pPr>
            <a:r>
              <a:rPr lang="en-US" sz="2000">
                <a:solidFill>
                  <a:schemeClr val="bg1"/>
                </a:solidFill>
              </a:rPr>
              <a:t>513.556.3912</a:t>
            </a:r>
          </a:p>
          <a:p>
            <a:pPr marL="0" indent="0" algn="ctr">
              <a:spcBef>
                <a:spcPts val="0"/>
              </a:spcBef>
              <a:buNone/>
            </a:pPr>
            <a:r>
              <a:rPr lang="en-US" sz="2000" u="sng">
                <a:solidFill>
                  <a:schemeClr val="bg1"/>
                </a:solidFill>
              </a:rPr>
              <a:t>Appointments available</a:t>
            </a:r>
            <a:endParaRPr lang="en-US" sz="2000">
              <a:solidFill>
                <a:schemeClr val="bg1"/>
              </a:solidFill>
            </a:endParaRPr>
          </a:p>
          <a:p>
            <a:pPr marL="0" indent="0" algn="ctr">
              <a:spcBef>
                <a:spcPts val="0"/>
              </a:spcBef>
              <a:buNone/>
            </a:pPr>
            <a:r>
              <a:rPr lang="en-US" sz="2000">
                <a:solidFill>
                  <a:schemeClr val="bg1"/>
                </a:solidFill>
              </a:rPr>
              <a:t>Monday – Thursday: 9am – 8pm</a:t>
            </a:r>
          </a:p>
          <a:p>
            <a:pPr marL="0" indent="0" algn="ctr">
              <a:spcBef>
                <a:spcPts val="0"/>
              </a:spcBef>
              <a:buNone/>
            </a:pPr>
            <a:r>
              <a:rPr lang="en-US" sz="2000">
                <a:solidFill>
                  <a:schemeClr val="bg1"/>
                </a:solidFill>
              </a:rPr>
              <a:t>Friday: 9am- 5pm</a:t>
            </a:r>
          </a:p>
          <a:p>
            <a:pPr marL="0" indent="0" algn="ctr">
              <a:spcBef>
                <a:spcPts val="0"/>
              </a:spcBef>
              <a:buNone/>
            </a:pPr>
            <a:r>
              <a:rPr lang="en-US" sz="2000" u="sng">
                <a:solidFill>
                  <a:schemeClr val="bg1"/>
                </a:solidFill>
              </a:rPr>
              <a:t>Drop-in available</a:t>
            </a:r>
            <a:endParaRPr lang="en-US" sz="2000">
              <a:solidFill>
                <a:schemeClr val="bg1"/>
              </a:solidFill>
            </a:endParaRPr>
          </a:p>
          <a:p>
            <a:pPr marL="0" indent="0" algn="ctr">
              <a:spcBef>
                <a:spcPts val="0"/>
              </a:spcBef>
              <a:buNone/>
            </a:pPr>
            <a:r>
              <a:rPr lang="en-US" sz="2000">
                <a:solidFill>
                  <a:schemeClr val="bg1"/>
                </a:solidFill>
              </a:rPr>
              <a:t>Monday – Friday: 10am – 4pm</a:t>
            </a:r>
          </a:p>
          <a:p>
            <a:pPr marL="0" lvl="0" indent="0" algn="l">
              <a:spcBef>
                <a:spcPts val="600"/>
              </a:spcBef>
              <a:spcAft>
                <a:spcPts val="0"/>
              </a:spcAft>
              <a:buFont typeface="Nixie One"/>
              <a:buNone/>
            </a:pPr>
            <a:endParaRPr lang="en" sz="2000" b="1">
              <a:solidFill>
                <a:schemeClr val="bg1"/>
              </a:solidFill>
            </a:endParaRPr>
          </a:p>
        </p:txBody>
      </p:sp>
      <p:sp>
        <p:nvSpPr>
          <p:cNvPr id="137" name="Google Shape;137;p1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38</a:t>
            </a:fld>
            <a:endParaRPr/>
          </a:p>
        </p:txBody>
      </p:sp>
      <p:pic>
        <p:nvPicPr>
          <p:cNvPr id="2" name="Picture 2" descr="Logo, company name&#10;&#10;Description automatically generated">
            <a:extLst>
              <a:ext uri="{FF2B5EF4-FFF2-40B4-BE49-F238E27FC236}">
                <a16:creationId xmlns:a16="http://schemas.microsoft.com/office/drawing/2014/main" id="{5771CDBC-BACC-49A5-B0E5-9E7C3EE26E90}"/>
              </a:ext>
            </a:extLst>
          </p:cNvPr>
          <p:cNvPicPr>
            <a:picLocks noChangeAspect="1"/>
          </p:cNvPicPr>
          <p:nvPr/>
        </p:nvPicPr>
        <p:blipFill>
          <a:blip r:embed="rId3"/>
          <a:stretch>
            <a:fillRect/>
          </a:stretch>
        </p:blipFill>
        <p:spPr>
          <a:xfrm>
            <a:off x="6131314" y="1966913"/>
            <a:ext cx="2466975" cy="1209675"/>
          </a:xfrm>
          <a:prstGeom prst="rect">
            <a:avLst/>
          </a:prstGeom>
        </p:spPr>
      </p:pic>
    </p:spTree>
    <p:extLst>
      <p:ext uri="{BB962C8B-B14F-4D97-AF65-F5344CB8AC3E}">
        <p14:creationId xmlns:p14="http://schemas.microsoft.com/office/powerpoint/2010/main" val="2295567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a:t>Works Cited</a:t>
            </a:r>
          </a:p>
        </p:txBody>
      </p:sp>
      <p:grpSp>
        <p:nvGrpSpPr>
          <p:cNvPr id="119" name="Google Shape;119;p14"/>
          <p:cNvGrpSpPr/>
          <p:nvPr/>
        </p:nvGrpSpPr>
        <p:grpSpPr>
          <a:xfrm>
            <a:off x="333623" y="861852"/>
            <a:ext cx="366458" cy="366437"/>
            <a:chOff x="1923675" y="1633650"/>
            <a:chExt cx="436000" cy="435975"/>
          </a:xfrm>
        </p:grpSpPr>
        <p:sp>
          <p:nvSpPr>
            <p:cNvPr id="120" name="Google Shape;120;p14"/>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4"/>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 name="Google Shape;126;p14"/>
          <p:cNvSpPr txBox="1"/>
          <p:nvPr/>
        </p:nvSpPr>
        <p:spPr>
          <a:xfrm>
            <a:off x="995063" y="1797273"/>
            <a:ext cx="7245339" cy="2765558"/>
          </a:xfrm>
          <a:prstGeom prst="rect">
            <a:avLst/>
          </a:prstGeom>
          <a:noFill/>
          <a:ln>
            <a:noFill/>
          </a:ln>
        </p:spPr>
        <p:txBody>
          <a:bodyPr spcFirstLastPara="1" wrap="square" lIns="91425" tIns="91425" rIns="91425" bIns="91425" anchor="t" anchorCtr="0">
            <a:noAutofit/>
          </a:bodyPr>
          <a:lstStyle/>
          <a:p>
            <a:r>
              <a:rPr lang="en-US">
                <a:solidFill>
                  <a:schemeClr val="tx1"/>
                </a:solidFill>
                <a:latin typeface="Nixie One"/>
                <a:ea typeface="Nixie One"/>
              </a:rPr>
              <a:t>Williams, J.M. (2007). </a:t>
            </a:r>
            <a:r>
              <a:rPr lang="en-US" i="1">
                <a:solidFill>
                  <a:schemeClr val="tx1"/>
                </a:solidFill>
                <a:latin typeface="Nixie One"/>
                <a:ea typeface="Nixie One"/>
              </a:rPr>
              <a:t>Style: Lessons in</a:t>
            </a:r>
            <a:endParaRPr lang="en-US">
              <a:solidFill>
                <a:schemeClr val="tx1"/>
              </a:solidFill>
              <a:latin typeface="Nixie One"/>
              <a:ea typeface="Nixie One"/>
            </a:endParaRPr>
          </a:p>
          <a:p>
            <a:r>
              <a:rPr lang="en-US" i="1">
                <a:solidFill>
                  <a:schemeClr val="tx1"/>
                </a:solidFill>
                <a:latin typeface="Nixie One"/>
                <a:ea typeface="Nixie One"/>
              </a:rPr>
              <a:t>      clarity and grace </a:t>
            </a:r>
            <a:r>
              <a:rPr lang="en-US">
                <a:solidFill>
                  <a:schemeClr val="tx1"/>
                </a:solidFill>
                <a:latin typeface="Nixie One"/>
                <a:ea typeface="Nixie One"/>
              </a:rPr>
              <a:t>(9th ed.). New</a:t>
            </a:r>
          </a:p>
          <a:p>
            <a:r>
              <a:rPr lang="en-US">
                <a:solidFill>
                  <a:schemeClr val="tx1"/>
                </a:solidFill>
                <a:latin typeface="Nixie One"/>
                <a:ea typeface="Nixie One"/>
              </a:rPr>
              <a:t> York: Pearson Longman.</a:t>
            </a:r>
          </a:p>
          <a:p>
            <a:r>
              <a:rPr lang="en-US" dirty="0">
                <a:solidFill>
                  <a:schemeClr val="tx1"/>
                </a:solidFill>
                <a:latin typeface="Nixie One"/>
                <a:ea typeface="Nixie One"/>
                <a:hlinkClick r:id="rId3">
                  <a:extLst>
                    <a:ext uri="{A12FA001-AC4F-418D-AE19-62706E023703}">
                      <ahyp:hlinkClr xmlns:ahyp="http://schemas.microsoft.com/office/drawing/2018/hyperlinkcolor" val="tx"/>
                    </a:ext>
                  </a:extLst>
                </a:hlinkClick>
              </a:rPr>
              <a:t>Purdue OWL</a:t>
            </a:r>
            <a:endParaRPr lang="en-US">
              <a:solidFill>
                <a:schemeClr val="tx1"/>
              </a:solidFill>
              <a:latin typeface="Nixie One"/>
              <a:ea typeface="Nixie One"/>
            </a:endParaRPr>
          </a:p>
          <a:p>
            <a:r>
              <a:rPr lang="en-US" dirty="0">
                <a:latin typeface="Nixie One"/>
                <a:hlinkClick r:id="rId4"/>
              </a:rPr>
              <a:t>https://owl.purdue.edu/owl/general_writing/academic_writing/conciseness/avoid_common_pitfalls.html</a:t>
            </a:r>
            <a:endParaRPr lang="en-US">
              <a:latin typeface="Nixie One"/>
            </a:endParaRPr>
          </a:p>
          <a:p>
            <a:r>
              <a:rPr lang="en-US" dirty="0">
                <a:latin typeface="Nixie One"/>
                <a:hlinkClick r:id="rId5"/>
              </a:rPr>
              <a:t>https://owl.purdue.edu/owl/english_as_a_second_language/esl_students/nominalizations_and_subject_position.html</a:t>
            </a:r>
            <a:endParaRPr lang="en-US">
              <a:latin typeface="Nixie One"/>
            </a:endParaRPr>
          </a:p>
          <a:p>
            <a:r>
              <a:rPr lang="en-US" dirty="0">
                <a:latin typeface="Nixie One"/>
                <a:hlinkClick r:id="rId6"/>
              </a:rPr>
              <a:t>https://owl.purdue.edu/owl/general_writing/academic_writing/adding_emphasis/choice_and_arrangement.html</a:t>
            </a:r>
            <a:r>
              <a:rPr lang="en-US" dirty="0">
                <a:latin typeface="Nixie One"/>
              </a:rPr>
              <a:t> </a:t>
            </a:r>
          </a:p>
        </p:txBody>
      </p:sp>
      <p:sp>
        <p:nvSpPr>
          <p:cNvPr id="129" name="Google Shape;129;p1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39</a:t>
            </a:fld>
            <a:endParaRPr/>
          </a:p>
        </p:txBody>
      </p:sp>
    </p:spTree>
    <p:extLst>
      <p:ext uri="{BB962C8B-B14F-4D97-AF65-F5344CB8AC3E}">
        <p14:creationId xmlns:p14="http://schemas.microsoft.com/office/powerpoint/2010/main" val="132300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p>
            <a:r>
              <a:rPr lang="en" dirty="0"/>
              <a:t>Coherence</a:t>
            </a:r>
            <a:endParaRPr lang="en-US" dirty="0"/>
          </a:p>
        </p:txBody>
      </p:sp>
      <p:sp>
        <p:nvSpPr>
          <p:cNvPr id="143" name="Google Shape;143;p16"/>
          <p:cNvSpPr txBox="1">
            <a:spLocks noGrp="1"/>
          </p:cNvSpPr>
          <p:nvPr>
            <p:ph type="subTitle" idx="1"/>
          </p:nvPr>
        </p:nvSpPr>
        <p:spPr>
          <a:xfrm>
            <a:off x="4113600" y="3886003"/>
            <a:ext cx="4505700" cy="784800"/>
          </a:xfrm>
          <a:prstGeom prst="rect">
            <a:avLst/>
          </a:prstGeom>
        </p:spPr>
        <p:txBody>
          <a:bodyPr spcFirstLastPara="1" wrap="square" lIns="91425" tIns="91425" rIns="91425" bIns="91425" anchor="t" anchorCtr="0">
            <a:noAutofit/>
          </a:bodyPr>
          <a:lstStyle/>
          <a:p>
            <a:pPr marL="0" indent="0">
              <a:spcBef>
                <a:spcPct val="20000"/>
              </a:spcBef>
            </a:pPr>
            <a:r>
              <a:rPr lang="en-US" sz="1600" dirty="0"/>
              <a:t>Moving from old to new information</a:t>
            </a:r>
          </a:p>
        </p:txBody>
      </p:sp>
      <p:sp>
        <p:nvSpPr>
          <p:cNvPr id="144" name="Google Shape;144;p16"/>
          <p:cNvSpPr txBox="1"/>
          <p:nvPr/>
        </p:nvSpPr>
        <p:spPr>
          <a:xfrm>
            <a:off x="0"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0">
                <a:solidFill>
                  <a:schemeClr val="accent2"/>
                </a:solidFill>
                <a:latin typeface="Roboto Slab"/>
                <a:ea typeface="Roboto Slab"/>
                <a:cs typeface="Roboto Slab"/>
                <a:sym typeface="Roboto Slab"/>
              </a:rPr>
              <a:t>1</a:t>
            </a:r>
            <a:endParaRPr sz="20000">
              <a:solidFill>
                <a:schemeClr val="accent2"/>
              </a:solidFill>
              <a:latin typeface="Roboto Slab"/>
              <a:ea typeface="Roboto Slab"/>
              <a:cs typeface="Roboto Slab"/>
              <a:sym typeface="Roboto Slab"/>
            </a:endParaRPr>
          </a:p>
        </p:txBody>
      </p:sp>
      <p:sp>
        <p:nvSpPr>
          <p:cNvPr id="145" name="Google Shape;145;p1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Overview</a:t>
            </a:r>
            <a:endParaRPr lang="en-US" dirty="0"/>
          </a:p>
        </p:txBody>
      </p:sp>
      <p:sp>
        <p:nvSpPr>
          <p:cNvPr id="157" name="Google Shape;157;p18"/>
          <p:cNvSpPr txBox="1">
            <a:spLocks noGrp="1"/>
          </p:cNvSpPr>
          <p:nvPr>
            <p:ph type="body" idx="1"/>
          </p:nvPr>
        </p:nvSpPr>
        <p:spPr>
          <a:xfrm>
            <a:off x="1146025" y="1702577"/>
            <a:ext cx="7540800" cy="1972568"/>
          </a:xfrm>
          <a:prstGeom prst="rect">
            <a:avLst/>
          </a:prstGeom>
        </p:spPr>
        <p:txBody>
          <a:bodyPr spcFirstLastPara="1" wrap="square" lIns="91425" tIns="91425" rIns="91425" bIns="91425" anchor="t" anchorCtr="0">
            <a:noAutofit/>
          </a:bodyPr>
          <a:lstStyle/>
          <a:p>
            <a:r>
              <a:rPr lang="en-US" sz="1900" dirty="0"/>
              <a:t>In the context of writing studies, coherence refers to the logical bridge between ideas in a sentence.</a:t>
            </a:r>
          </a:p>
          <a:p>
            <a:r>
              <a:rPr lang="en-US" sz="1900" dirty="0"/>
              <a:t>Coherence is sometimes called “flow.” It is important because a coherent statement is easier for your reader to follow.</a:t>
            </a:r>
          </a:p>
          <a:p>
            <a:r>
              <a:rPr lang="en-US" sz="1900" dirty="0"/>
              <a:t>Coherent statements are built by presenting old or familiar information before new information.</a:t>
            </a:r>
          </a:p>
          <a:p>
            <a:r>
              <a:rPr lang="en-US" sz="1900" dirty="0"/>
              <a:t>If you’ve ever puzzled over a sentence or a paragraph because it didn’t “flow,” it was probably a coherence issue.</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Overview</a:t>
            </a:r>
            <a:endParaRPr lang="en-US" dirty="0"/>
          </a:p>
        </p:txBody>
      </p:sp>
      <p:sp>
        <p:nvSpPr>
          <p:cNvPr id="157" name="Google Shape;157;p18"/>
          <p:cNvSpPr txBox="1">
            <a:spLocks noGrp="1"/>
          </p:cNvSpPr>
          <p:nvPr>
            <p:ph type="body" idx="1"/>
          </p:nvPr>
        </p:nvSpPr>
        <p:spPr>
          <a:xfrm>
            <a:off x="1146025" y="1702577"/>
            <a:ext cx="7540800" cy="1972568"/>
          </a:xfrm>
          <a:prstGeom prst="rect">
            <a:avLst/>
          </a:prstGeom>
        </p:spPr>
        <p:txBody>
          <a:bodyPr spcFirstLastPara="1" wrap="square" lIns="91425" tIns="91425" rIns="91425" bIns="91425" anchor="t" anchorCtr="0">
            <a:noAutofit/>
          </a:bodyPr>
          <a:lstStyle/>
          <a:p>
            <a:pPr>
              <a:spcAft>
                <a:spcPts val="200"/>
              </a:spcAft>
            </a:pPr>
            <a:r>
              <a:rPr lang="en-US" sz="2200" dirty="0"/>
              <a:t>Focusing on coherence occurs with revision.</a:t>
            </a:r>
            <a:endParaRPr lang="en-US" dirty="0"/>
          </a:p>
          <a:p>
            <a:pPr>
              <a:spcAft>
                <a:spcPts val="200"/>
              </a:spcAft>
            </a:pPr>
            <a:r>
              <a:rPr lang="en-US" sz="2200" dirty="0"/>
              <a:t>Begin sentences with short, simple words and phrases.</a:t>
            </a:r>
            <a:endParaRPr lang="en-US"/>
          </a:p>
          <a:p>
            <a:pPr>
              <a:spcAft>
                <a:spcPts val="200"/>
              </a:spcAft>
            </a:pPr>
            <a:r>
              <a:rPr lang="en-US" sz="2200" dirty="0"/>
              <a:t>These phrases should communicate information that appeared in previous sentences, or build on knowledge that you share with your reader.</a:t>
            </a:r>
          </a:p>
          <a:p>
            <a:pPr>
              <a:spcAft>
                <a:spcPts val="200"/>
              </a:spcAft>
            </a:pPr>
            <a:r>
              <a:rPr lang="en-US" sz="2200" dirty="0"/>
              <a:t>Within a paragraph, keep your topics, or main points, direct and reasonably consistent.</a:t>
            </a:r>
          </a:p>
          <a:p>
            <a:pPr marL="285750" indent="-285750">
              <a:spcBef>
                <a:spcPct val="20000"/>
              </a:spcBef>
              <a:spcAft>
                <a:spcPts val="200"/>
              </a:spcAft>
              <a:buFont typeface="Wingdings,Sans-Serif"/>
              <a:buChar char="§"/>
            </a:pPr>
            <a:endParaRPr lang="en-US" sz="2200" b="1" dirty="0"/>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03103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Overview</a:t>
            </a:r>
            <a:endParaRPr lang="en-US" dirty="0"/>
          </a:p>
        </p:txBody>
      </p:sp>
      <p:sp>
        <p:nvSpPr>
          <p:cNvPr id="157" name="Google Shape;157;p18"/>
          <p:cNvSpPr txBox="1">
            <a:spLocks noGrp="1"/>
          </p:cNvSpPr>
          <p:nvPr>
            <p:ph type="body" idx="1"/>
          </p:nvPr>
        </p:nvSpPr>
        <p:spPr>
          <a:xfrm>
            <a:off x="935473" y="1702577"/>
            <a:ext cx="7751352" cy="3270975"/>
          </a:xfrm>
          <a:prstGeom prst="rect">
            <a:avLst/>
          </a:prstGeom>
        </p:spPr>
        <p:txBody>
          <a:bodyPr spcFirstLastPara="1" wrap="square" lIns="91425" tIns="91425" rIns="91425" bIns="91425" anchor="t" anchorCtr="0">
            <a:noAutofit/>
          </a:bodyPr>
          <a:lstStyle/>
          <a:p>
            <a:r>
              <a:rPr lang="en-US" sz="1800" dirty="0"/>
              <a:t>Limit yourself to one or two ideas per sentence, especially when presenting complex ideas.</a:t>
            </a:r>
            <a:endParaRPr lang="en-US" dirty="0"/>
          </a:p>
          <a:p>
            <a:r>
              <a:rPr lang="en-US" sz="1800" dirty="0"/>
              <a:t>Remember that simple sentences enhance your writing.</a:t>
            </a:r>
          </a:p>
          <a:p>
            <a:r>
              <a:rPr lang="en-US" sz="1800" dirty="0"/>
              <a:t>Start with familiar information to orient your audience, then proceed to the new information.</a:t>
            </a:r>
          </a:p>
          <a:p>
            <a:r>
              <a:rPr lang="en-US" sz="1800" dirty="0"/>
              <a:t>Train yourself to recognize coherence when reading. Pay attention to how writers shift from thought to thought.</a:t>
            </a:r>
          </a:p>
          <a:p>
            <a:r>
              <a:rPr lang="en-US" sz="1800" dirty="0"/>
              <a:t>If you’re unsure if a paragraph is coherent, here are two techniques to check.</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45678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9D08CF-4919-4ED6-90F7-91767A210F79}"/>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a:t>8</a:t>
            </a:fld>
            <a:endParaRPr lang="en"/>
          </a:p>
        </p:txBody>
      </p:sp>
      <p:sp>
        <p:nvSpPr>
          <p:cNvPr id="2" name="Title 1">
            <a:extLst>
              <a:ext uri="{FF2B5EF4-FFF2-40B4-BE49-F238E27FC236}">
                <a16:creationId xmlns:a16="http://schemas.microsoft.com/office/drawing/2014/main" id="{10246672-C130-4332-B9CA-EBF030888CA1}"/>
              </a:ext>
            </a:extLst>
          </p:cNvPr>
          <p:cNvSpPr>
            <a:spLocks noGrp="1"/>
          </p:cNvSpPr>
          <p:nvPr>
            <p:ph type="title" idx="4294967295"/>
          </p:nvPr>
        </p:nvSpPr>
        <p:spPr>
          <a:xfrm>
            <a:off x="298150" y="-162502"/>
            <a:ext cx="3208338" cy="1028700"/>
          </a:xfrm>
        </p:spPr>
        <p:txBody>
          <a:bodyPr/>
          <a:lstStyle/>
          <a:p>
            <a:r>
              <a:rPr lang="en-US" dirty="0">
                <a:solidFill>
                  <a:schemeClr val="accent1"/>
                </a:solidFill>
              </a:rPr>
              <a:t>Color-Coding Technique</a:t>
            </a:r>
          </a:p>
        </p:txBody>
      </p:sp>
      <p:graphicFrame>
        <p:nvGraphicFramePr>
          <p:cNvPr id="5" name="Table 11">
            <a:extLst>
              <a:ext uri="{FF2B5EF4-FFF2-40B4-BE49-F238E27FC236}">
                <a16:creationId xmlns:a16="http://schemas.microsoft.com/office/drawing/2014/main" id="{2A1F1915-7A85-0C4D-8274-1889A724A6B6}"/>
              </a:ext>
            </a:extLst>
          </p:cNvPr>
          <p:cNvGraphicFramePr>
            <a:graphicFrameLocks noGrp="1"/>
          </p:cNvGraphicFramePr>
          <p:nvPr>
            <p:extLst>
              <p:ext uri="{D42A27DB-BD31-4B8C-83A1-F6EECF244321}">
                <p14:modId xmlns:p14="http://schemas.microsoft.com/office/powerpoint/2010/main" val="1654049032"/>
              </p:ext>
            </p:extLst>
          </p:nvPr>
        </p:nvGraphicFramePr>
        <p:xfrm>
          <a:off x="1138153" y="596762"/>
          <a:ext cx="6855859" cy="3949976"/>
        </p:xfrm>
        <a:graphic>
          <a:graphicData uri="http://schemas.openxmlformats.org/drawingml/2006/table">
            <a:tbl>
              <a:tblPr firstRow="1" bandRow="1">
                <a:tableStyleId>{2D5ABB26-0587-4C30-8999-92F81FD0307C}</a:tableStyleId>
              </a:tblPr>
              <a:tblGrid>
                <a:gridCol w="3386692">
                  <a:extLst>
                    <a:ext uri="{9D8B030D-6E8A-4147-A177-3AD203B41FA5}">
                      <a16:colId xmlns:a16="http://schemas.microsoft.com/office/drawing/2014/main" val="2058687648"/>
                    </a:ext>
                  </a:extLst>
                </a:gridCol>
                <a:gridCol w="3469167">
                  <a:extLst>
                    <a:ext uri="{9D8B030D-6E8A-4147-A177-3AD203B41FA5}">
                      <a16:colId xmlns:a16="http://schemas.microsoft.com/office/drawing/2014/main" val="38100093"/>
                    </a:ext>
                  </a:extLst>
                </a:gridCol>
              </a:tblGrid>
              <a:tr h="3411462">
                <a:tc>
                  <a:txBody>
                    <a:bodyPr/>
                    <a:lstStyle/>
                    <a:p>
                      <a:pPr marL="0" marR="0" lvl="0" indent="0" algn="l">
                        <a:lnSpc>
                          <a:spcPct val="100000"/>
                        </a:lnSpc>
                        <a:spcBef>
                          <a:spcPct val="20000"/>
                        </a:spcBef>
                        <a:spcAft>
                          <a:spcPts val="0"/>
                        </a:spcAft>
                        <a:buNone/>
                      </a:pPr>
                      <a:r>
                        <a:rPr lang="en-US" sz="1500" b="0" i="0" u="none" strike="noStrike" noProof="0" dirty="0">
                          <a:solidFill>
                            <a:srgbClr val="C00000"/>
                          </a:solidFill>
                          <a:latin typeface="Calibri"/>
                        </a:rPr>
                        <a:t>The basis of our American democracy—equal opportunity for all—is being threatened by college costs that have been rising for the last several years. </a:t>
                      </a:r>
                      <a:r>
                        <a:rPr lang="en-US" sz="1500" b="0" i="0" u="none" strike="noStrike" noProof="0" dirty="0">
                          <a:solidFill>
                            <a:srgbClr val="FFC000"/>
                          </a:solidFill>
                          <a:latin typeface="Calibri"/>
                        </a:rPr>
                        <a:t>Increases in family income have been significantly outpaced by increases in tuition at our collects and universities </a:t>
                      </a:r>
                      <a:r>
                        <a:rPr lang="en-US" sz="1500" b="0" i="0" u="none" strike="noStrike" noProof="0" dirty="0">
                          <a:solidFill>
                            <a:srgbClr val="C00000"/>
                          </a:solidFill>
                          <a:latin typeface="Calibri"/>
                        </a:rPr>
                        <a:t>during that period</a:t>
                      </a:r>
                      <a:r>
                        <a:rPr lang="en-US" sz="1500" b="0" i="0" u="none" strike="noStrike" noProof="0" dirty="0">
                          <a:latin typeface="Calibri"/>
                        </a:rPr>
                        <a:t>. </a:t>
                      </a:r>
                      <a:r>
                        <a:rPr lang="en-US" sz="1500" b="0" i="0" u="none" strike="noStrike" noProof="0" dirty="0">
                          <a:solidFill>
                            <a:srgbClr val="00B050"/>
                          </a:solidFill>
                          <a:latin typeface="Calibri"/>
                        </a:rPr>
                        <a:t>Only the children of the wealthiest families in our society will be able to afford a college education if</a:t>
                      </a:r>
                      <a:r>
                        <a:rPr lang="en-US" sz="1500" b="0" i="0" u="none" strike="noStrike" noProof="0" dirty="0">
                          <a:latin typeface="Calibri"/>
                        </a:rPr>
                        <a:t> </a:t>
                      </a:r>
                      <a:r>
                        <a:rPr lang="en-US" sz="1500" b="0" i="0" u="none" strike="noStrike" noProof="0" dirty="0">
                          <a:solidFill>
                            <a:srgbClr val="FFC000"/>
                          </a:solidFill>
                          <a:latin typeface="Calibri"/>
                        </a:rPr>
                        <a:t>this trend continues</a:t>
                      </a:r>
                      <a:r>
                        <a:rPr lang="en-US" sz="1500" b="0" i="0" u="none" strike="noStrike" noProof="0" dirty="0">
                          <a:latin typeface="Calibri"/>
                        </a:rPr>
                        <a:t>. </a:t>
                      </a:r>
                      <a:r>
                        <a:rPr lang="en-US" sz="1500" b="0" i="0" u="none" strike="noStrike" noProof="0" dirty="0">
                          <a:solidFill>
                            <a:srgbClr val="0070C0"/>
                          </a:solidFill>
                          <a:latin typeface="Calibri"/>
                        </a:rPr>
                        <a:t>Knowledge and intellectual skills, in addition to wealth, will divide us as a people</a:t>
                      </a:r>
                      <a:r>
                        <a:rPr lang="en-US" sz="1500" b="0" i="0" u="none" strike="noStrike" noProof="0" dirty="0">
                          <a:latin typeface="Calibri"/>
                        </a:rPr>
                        <a:t>, </a:t>
                      </a:r>
                      <a:r>
                        <a:rPr lang="en-US" sz="1500" b="0" i="0" u="none" strike="noStrike" noProof="0" dirty="0">
                          <a:solidFill>
                            <a:srgbClr val="00B050"/>
                          </a:solidFill>
                          <a:latin typeface="Calibri"/>
                        </a:rPr>
                        <a:t>when that happens</a:t>
                      </a:r>
                      <a:r>
                        <a:rPr lang="en-US" sz="1500" b="0" i="0" u="none" strike="noStrike" noProof="0" dirty="0">
                          <a:latin typeface="Calibri"/>
                        </a:rPr>
                        <a:t>. </a:t>
                      </a:r>
                      <a:r>
                        <a:rPr lang="en-US" sz="1500" b="0" i="0" u="none" strike="noStrike" noProof="0" dirty="0">
                          <a:solidFill>
                            <a:srgbClr val="7030A0"/>
                          </a:solidFill>
                          <a:latin typeface="Calibri"/>
                        </a:rPr>
                        <a:t>Equal opportunity and the </a:t>
                      </a:r>
                      <a:r>
                        <a:rPr lang="en-US" sz="1500" b="0" i="0" u="none" strike="noStrike" noProof="0" dirty="0" err="1">
                          <a:solidFill>
                            <a:srgbClr val="7030A0"/>
                          </a:solidFill>
                          <a:latin typeface="Calibri"/>
                        </a:rPr>
                        <a:t>egailitarian</a:t>
                      </a:r>
                      <a:r>
                        <a:rPr lang="en-US" sz="1500" b="0" i="0" u="none" strike="noStrike" noProof="0" dirty="0">
                          <a:solidFill>
                            <a:srgbClr val="7030A0"/>
                          </a:solidFill>
                          <a:latin typeface="Calibri"/>
                        </a:rPr>
                        <a:t> basis of our democratic society could be eroded </a:t>
                      </a:r>
                      <a:r>
                        <a:rPr lang="en-US" sz="1500" b="0" i="0" u="none" strike="noStrike" noProof="0" dirty="0">
                          <a:solidFill>
                            <a:srgbClr val="0070C0"/>
                          </a:solidFill>
                          <a:latin typeface="Calibri"/>
                        </a:rPr>
                        <a:t>by such a divide.</a:t>
                      </a:r>
                      <a:endParaRPr lang="en-US" sz="1500" b="0" i="0" u="none" strike="noStrike" noProof="0" dirty="0">
                        <a:latin typeface="Calibri"/>
                      </a:endParaRPr>
                    </a:p>
                  </a:txBody>
                  <a:tcPr marL="63777" marR="63777" marT="31888" marB="31888">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74320" marR="0" lvl="0" indent="0" algn="l">
                        <a:lnSpc>
                          <a:spcPct val="100000"/>
                        </a:lnSpc>
                        <a:spcBef>
                          <a:spcPct val="20000"/>
                        </a:spcBef>
                        <a:spcAft>
                          <a:spcPts val="0"/>
                        </a:spcAft>
                        <a:buNone/>
                      </a:pPr>
                      <a:r>
                        <a:rPr lang="en-US" sz="1500" b="0" i="0" u="none" strike="noStrike" noProof="0" dirty="0">
                          <a:solidFill>
                            <a:srgbClr val="C00000"/>
                          </a:solidFill>
                          <a:latin typeface="Calibri" panose="020F0502020204030204" pitchFamily="34" charset="0"/>
                          <a:cs typeface="Calibri" panose="020F0502020204030204" pitchFamily="34" charset="0"/>
                        </a:rPr>
                        <a:t>In the last several years, college costs have been rising so fast that they are now threatening the basis for our American democracy—equal opportunity for all. During that period, </a:t>
                      </a:r>
                      <a:r>
                        <a:rPr lang="en-US" sz="1500" b="0" i="0" u="none" strike="noStrike" noProof="0" dirty="0">
                          <a:solidFill>
                            <a:srgbClr val="FFC000"/>
                          </a:solidFill>
                          <a:latin typeface="Calibri" panose="020F0502020204030204" pitchFamily="34" charset="0"/>
                          <a:cs typeface="Calibri" panose="020F0502020204030204" pitchFamily="34" charset="0"/>
                        </a:rPr>
                        <a:t>tuition has significantly outpaced increases in family income. If this trend continues, </a:t>
                      </a:r>
                      <a:r>
                        <a:rPr lang="en-US" sz="1500" b="0" i="0" u="none" strike="noStrike" noProof="0" dirty="0">
                          <a:solidFill>
                            <a:srgbClr val="00B050"/>
                          </a:solidFill>
                          <a:latin typeface="Calibri" panose="020F0502020204030204" pitchFamily="34" charset="0"/>
                          <a:cs typeface="Calibri" panose="020F0502020204030204" pitchFamily="34" charset="0"/>
                        </a:rPr>
                        <a:t>a college education will soon be affordable only by the children of the wealthiest families in our society. When that happens</a:t>
                      </a:r>
                      <a:r>
                        <a:rPr lang="en-US" sz="1500" b="0" i="0" u="none" strike="noStrike" noProof="0" dirty="0">
                          <a:solidFill>
                            <a:srgbClr val="0070C0"/>
                          </a:solidFill>
                          <a:latin typeface="Calibri" panose="020F0502020204030204" pitchFamily="34" charset="0"/>
                          <a:cs typeface="Calibri" panose="020F0502020204030204" pitchFamily="34" charset="0"/>
                        </a:rPr>
                        <a:t>, we will be divided as a people not only by wealth, but by knowledge an intellectual skills. Such a divide </a:t>
                      </a:r>
                      <a:r>
                        <a:rPr lang="en-US" sz="1500" b="0" i="0" u="none" strike="noStrike" noProof="0" dirty="0">
                          <a:solidFill>
                            <a:srgbClr val="7030A0"/>
                          </a:solidFill>
                          <a:latin typeface="Calibri" panose="020F0502020204030204" pitchFamily="34" charset="0"/>
                          <a:cs typeface="Calibri" panose="020F0502020204030204" pitchFamily="34" charset="0"/>
                        </a:rPr>
                        <a:t>will erode equal opportunity and the egalitarian basis of our democratic society.</a:t>
                      </a:r>
                    </a:p>
                  </a:txBody>
                  <a:tcPr marL="63777" marR="63777" marT="31888" marB="31888">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92072117"/>
                  </a:ext>
                </a:extLst>
              </a:tr>
            </a:tbl>
          </a:graphicData>
        </a:graphic>
      </p:graphicFrame>
      <p:sp>
        <p:nvSpPr>
          <p:cNvPr id="9" name="Google Shape;157;p18">
            <a:extLst>
              <a:ext uri="{FF2B5EF4-FFF2-40B4-BE49-F238E27FC236}">
                <a16:creationId xmlns:a16="http://schemas.microsoft.com/office/drawing/2014/main" id="{688B5BA0-ACB7-524B-98EC-4BCB3F17C694}"/>
              </a:ext>
            </a:extLst>
          </p:cNvPr>
          <p:cNvSpPr txBox="1">
            <a:spLocks/>
          </p:cNvSpPr>
          <p:nvPr/>
        </p:nvSpPr>
        <p:spPr>
          <a:xfrm>
            <a:off x="713652" y="4435471"/>
            <a:ext cx="7490716" cy="7037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l" rtl="0">
              <a:lnSpc>
                <a:spcPct val="100000"/>
              </a:lnSpc>
              <a:spcBef>
                <a:spcPts val="60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1pPr>
            <a:lvl2pPr marL="914400" marR="0" lvl="1" indent="-406400" algn="l" rtl="0">
              <a:lnSpc>
                <a:spcPct val="100000"/>
              </a:lnSpc>
              <a:spcBef>
                <a:spcPts val="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2pPr>
            <a:lvl3pPr marL="1371600" marR="0" lvl="2" indent="-406400" algn="l" rtl="0">
              <a:lnSpc>
                <a:spcPct val="100000"/>
              </a:lnSpc>
              <a:spcBef>
                <a:spcPts val="0"/>
              </a:spcBef>
              <a:spcAft>
                <a:spcPts val="0"/>
              </a:spcAft>
              <a:buClr>
                <a:schemeClr val="accent2"/>
              </a:buClr>
              <a:buSzPts val="2800"/>
              <a:buFont typeface="Nixie One"/>
              <a:buChar char="■"/>
              <a:defRPr sz="2800" b="0" i="0" u="none" strike="noStrike" cap="none">
                <a:solidFill>
                  <a:schemeClr val="accent1"/>
                </a:solidFill>
                <a:latin typeface="Nixie One"/>
                <a:ea typeface="Nixie One"/>
                <a:cs typeface="Nixie One"/>
                <a:sym typeface="Nixie One"/>
              </a:defRPr>
            </a:lvl3pPr>
            <a:lvl4pPr marL="1828800" marR="0" lvl="3"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4pPr>
            <a:lvl5pPr marL="2286000" marR="0" lvl="4"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5pPr>
            <a:lvl6pPr marL="2743200" marR="0" lvl="5"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6pPr>
            <a:lvl7pPr marL="3200400" marR="0" lvl="6"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7pPr>
            <a:lvl8pPr marL="3657600" marR="0" lvl="7"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8pPr>
            <a:lvl9pPr marL="4114800" marR="0" lvl="8" indent="-406400" algn="l" rtl="0">
              <a:lnSpc>
                <a:spcPct val="100000"/>
              </a:lnSpc>
              <a:spcBef>
                <a:spcPts val="0"/>
              </a:spcBef>
              <a:spcAft>
                <a:spcPts val="0"/>
              </a:spcAft>
              <a:buClr>
                <a:schemeClr val="accent1"/>
              </a:buClr>
              <a:buSzPts val="2800"/>
              <a:buFont typeface="Nixie One"/>
              <a:buChar char="■"/>
              <a:defRPr sz="2800" b="0" i="0" u="none" strike="noStrike" cap="none">
                <a:solidFill>
                  <a:schemeClr val="accent1"/>
                </a:solidFill>
                <a:latin typeface="Nixie One"/>
                <a:ea typeface="Nixie One"/>
                <a:cs typeface="Nixie One"/>
                <a:sym typeface="Nixie One"/>
              </a:defRPr>
            </a:lvl9pPr>
          </a:lstStyle>
          <a:p>
            <a:pPr marL="50800" indent="0">
              <a:buNone/>
            </a:pPr>
            <a:r>
              <a:rPr lang="en-US" sz="1400" dirty="0"/>
              <a:t>Highlight topics in different colors, and make sure sentence endings and beginnings go together.</a:t>
            </a:r>
          </a:p>
          <a:p>
            <a:endParaRPr lang="en-US" sz="1400" dirty="0"/>
          </a:p>
        </p:txBody>
      </p:sp>
    </p:spTree>
    <p:extLst>
      <p:ext uri="{BB962C8B-B14F-4D97-AF65-F5344CB8AC3E}">
        <p14:creationId xmlns:p14="http://schemas.microsoft.com/office/powerpoint/2010/main" val="98351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p>
            <a:r>
              <a:rPr lang="en" dirty="0"/>
              <a:t>Diagnosis, Analysis, Revision</a:t>
            </a:r>
            <a:endParaRPr lang="en-US" dirty="0"/>
          </a:p>
        </p:txBody>
      </p:sp>
      <p:sp>
        <p:nvSpPr>
          <p:cNvPr id="157" name="Google Shape;157;p18"/>
          <p:cNvSpPr txBox="1">
            <a:spLocks noGrp="1"/>
          </p:cNvSpPr>
          <p:nvPr>
            <p:ph type="body" idx="1"/>
          </p:nvPr>
        </p:nvSpPr>
        <p:spPr>
          <a:xfrm>
            <a:off x="1146025" y="1767275"/>
            <a:ext cx="7540800" cy="3158700"/>
          </a:xfrm>
          <a:prstGeom prst="rect">
            <a:avLst/>
          </a:prstGeom>
        </p:spPr>
        <p:txBody>
          <a:bodyPr spcFirstLastPara="1" wrap="square" lIns="91425" tIns="91425" rIns="91425" bIns="91425" anchor="t" anchorCtr="0">
            <a:noAutofit/>
          </a:bodyPr>
          <a:lstStyle/>
          <a:p>
            <a:pPr>
              <a:buNone/>
            </a:pPr>
            <a:r>
              <a:rPr lang="en-US" sz="2200" b="1" dirty="0"/>
              <a:t>Diagnosis</a:t>
            </a:r>
            <a:endParaRPr lang="en-US" sz="2200" dirty="0"/>
          </a:p>
          <a:p>
            <a:pPr marL="285750" indent="-285750"/>
            <a:r>
              <a:rPr lang="en-US" sz="2200" dirty="0"/>
              <a:t>Underline the first few words of every sentence in a paragraph, ignoring short introductory phrases such as "In the beginning," or "For the most part."</a:t>
            </a:r>
          </a:p>
          <a:p>
            <a:pPr marL="285750" indent="-285750"/>
            <a:r>
              <a:rPr lang="en-US" sz="2200" dirty="0"/>
              <a:t>If you can, underline the first few words of every clause. (Remember that a clause has a subject and verb)</a:t>
            </a:r>
          </a:p>
          <a:p>
            <a:pPr marL="50800" indent="0">
              <a:spcBef>
                <a:spcPct val="20000"/>
              </a:spcBef>
              <a:buNone/>
            </a:pPr>
            <a:endParaRPr lang="en-US" sz="2200" dirty="0">
              <a:solidFill>
                <a:schemeClr val="accent5"/>
              </a:solidFil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4215804806"/>
      </p:ext>
    </p:extLst>
  </p:cSld>
  <p:clrMapOvr>
    <a:masterClrMapping/>
  </p:clrMapOvr>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CF94F9B63C947AF96D277514A25B3" ma:contentTypeVersion="10" ma:contentTypeDescription="Create a new document." ma:contentTypeScope="" ma:versionID="4242f4c3d1282baf6c265fc84d927097">
  <xsd:schema xmlns:xsd="http://www.w3.org/2001/XMLSchema" xmlns:xs="http://www.w3.org/2001/XMLSchema" xmlns:p="http://schemas.microsoft.com/office/2006/metadata/properties" xmlns:ns2="ddfa8ce1-a815-4e68-b738-03532b5d906e" xmlns:ns3="83229279-81f4-4714-a620-9789de94f938" targetNamespace="http://schemas.microsoft.com/office/2006/metadata/properties" ma:root="true" ma:fieldsID="974198675d026b8ad312d584753d6191" ns2:_="" ns3:_="">
    <xsd:import namespace="ddfa8ce1-a815-4e68-b738-03532b5d906e"/>
    <xsd:import namespace="83229279-81f4-4714-a620-9789de94f9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fa8ce1-a815-4e68-b738-03532b5d90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229279-81f4-4714-a620-9789de94f93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DC487C-62E8-4D3A-9914-AAD497E5BF17}">
  <ds:schemaRefs>
    <ds:schemaRef ds:uri="83229279-81f4-4714-a620-9789de94f938"/>
    <ds:schemaRef ds:uri="ddfa8ce1-a815-4e68-b738-03532b5d90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58E432-5616-4F49-BF80-07E08869AD8D}">
  <ds:schemaRefs>
    <ds:schemaRef ds:uri="http://schemas.microsoft.com/sharepoint/v3/contenttype/forms"/>
  </ds:schemaRefs>
</ds:datastoreItem>
</file>

<file path=customXml/itemProps3.xml><?xml version="1.0" encoding="utf-8"?>
<ds:datastoreItem xmlns:ds="http://schemas.openxmlformats.org/officeDocument/2006/customXml" ds:itemID="{FFB00C74-152C-48CD-B18F-6FC0C04DF1A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3270</Words>
  <Application>Microsoft Macintosh PowerPoint</Application>
  <PresentationFormat>On-screen Show (16:9)</PresentationFormat>
  <Paragraphs>273</Paragraphs>
  <Slides>39</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Arial,Sans-Serif</vt:lpstr>
      <vt:lpstr>Roboto Slab</vt:lpstr>
      <vt:lpstr>Wingdings,Sans-Serif</vt:lpstr>
      <vt:lpstr>Calibri</vt:lpstr>
      <vt:lpstr>Arial</vt:lpstr>
      <vt:lpstr>Impact</vt:lpstr>
      <vt:lpstr>Nixie One</vt:lpstr>
      <vt:lpstr>Warwick template</vt:lpstr>
      <vt:lpstr>The Style of Graduate Writing II  An AWC GRADUATE WRITING WORKSHOP  </vt:lpstr>
      <vt:lpstr>Welcome!</vt:lpstr>
      <vt:lpstr>Style of Graduate Writing I vs Style of Graduate Writing II</vt:lpstr>
      <vt:lpstr>Coherence</vt:lpstr>
      <vt:lpstr>Overview</vt:lpstr>
      <vt:lpstr>Overview</vt:lpstr>
      <vt:lpstr>Overview</vt:lpstr>
      <vt:lpstr>Color-Coding Technique</vt:lpstr>
      <vt:lpstr>Diagnosis, Analysis, Revision</vt:lpstr>
      <vt:lpstr>Diagnosis, Analysis, Revision</vt:lpstr>
      <vt:lpstr>Diagnosis, Analysis, Revision</vt:lpstr>
      <vt:lpstr>Sample Passage</vt:lpstr>
      <vt:lpstr>Sample Passage</vt:lpstr>
      <vt:lpstr>Sample Passage</vt:lpstr>
      <vt:lpstr>Sample Passage</vt:lpstr>
      <vt:lpstr>Questions for Revision</vt:lpstr>
      <vt:lpstr>Tips for Revision</vt:lpstr>
      <vt:lpstr>Emphasis</vt:lpstr>
      <vt:lpstr>Overview</vt:lpstr>
      <vt:lpstr>Examples</vt:lpstr>
      <vt:lpstr>Exercise</vt:lpstr>
      <vt:lpstr>Arranging Sentences for Emphasis</vt:lpstr>
      <vt:lpstr>Arranging Sentences for Emphasis</vt:lpstr>
      <vt:lpstr>Tips &amp; Resources</vt:lpstr>
      <vt:lpstr>Precision</vt:lpstr>
      <vt:lpstr>Concision</vt:lpstr>
      <vt:lpstr>Concision</vt:lpstr>
      <vt:lpstr>Concision</vt:lpstr>
      <vt:lpstr>Eliminate Words</vt:lpstr>
      <vt:lpstr>Eliminate Words</vt:lpstr>
      <vt:lpstr>Eliminate Words</vt:lpstr>
      <vt:lpstr>Change Phrases</vt:lpstr>
      <vt:lpstr>Common Errors to Avoid</vt:lpstr>
      <vt:lpstr>Common Errors to Avoid</vt:lpstr>
      <vt:lpstr>Common Errors to Avoid</vt:lpstr>
      <vt:lpstr>Common Errors to Avoid</vt:lpstr>
      <vt:lpstr>Wordiness</vt:lpstr>
      <vt:lpstr>Thank you!</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Brooke Boling</cp:lastModifiedBy>
  <cp:revision>522</cp:revision>
  <dcterms:modified xsi:type="dcterms:W3CDTF">2022-02-07T15:24:00Z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0x010100875CF94F9B63C947AF96D277514A25B3</vt:lpwstr>
  </property>
</Properties>
</file>