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6459200" cy="10972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pos="51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0122"/>
    <a:srgbClr val="E00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4660"/>
  </p:normalViewPr>
  <p:slideViewPr>
    <p:cSldViewPr snapToGrid="0" showGuides="1">
      <p:cViewPr varScale="1">
        <p:scale>
          <a:sx n="71" d="100"/>
          <a:sy n="71" d="100"/>
        </p:scale>
        <p:origin x="1620" y="84"/>
      </p:cViewPr>
      <p:guideLst>
        <p:guide orient="horz" pos="1200"/>
        <p:guide pos="51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1795781"/>
            <a:ext cx="13990320" cy="3820160"/>
          </a:xfrm>
        </p:spPr>
        <p:txBody>
          <a:bodyPr anchor="b"/>
          <a:lstStyle>
            <a:lvl1pPr algn="ctr">
              <a:defRPr sz="9600"/>
            </a:lvl1pPr>
          </a:lstStyle>
          <a:p>
            <a:r>
              <a:rPr lang="en-US" smtClean="0"/>
              <a:t>Click to edit Master title style</a:t>
            </a:r>
            <a:endParaRPr lang="en-US" dirty="0"/>
          </a:p>
        </p:txBody>
      </p:sp>
      <p:sp>
        <p:nvSpPr>
          <p:cNvPr id="3" name="Subtitle 2"/>
          <p:cNvSpPr>
            <a:spLocks noGrp="1"/>
          </p:cNvSpPr>
          <p:nvPr>
            <p:ph type="subTitle" idx="1"/>
          </p:nvPr>
        </p:nvSpPr>
        <p:spPr>
          <a:xfrm>
            <a:off x="2057400" y="5763261"/>
            <a:ext cx="12344400" cy="2649219"/>
          </a:xfrm>
        </p:spPr>
        <p:txBody>
          <a:bodyPr/>
          <a:lstStyle>
            <a:lvl1pPr marL="0" indent="0" algn="ctr">
              <a:buNone/>
              <a:defRPr sz="3840"/>
            </a:lvl1pPr>
            <a:lvl2pPr marL="731520" indent="0" algn="ctr">
              <a:buNone/>
              <a:defRPr sz="3200"/>
            </a:lvl2pPr>
            <a:lvl3pPr marL="1463040" indent="0" algn="ctr">
              <a:buNone/>
              <a:defRPr sz="2880"/>
            </a:lvl3pPr>
            <a:lvl4pPr marL="2194560" indent="0" algn="ctr">
              <a:buNone/>
              <a:defRPr sz="2560"/>
            </a:lvl4pPr>
            <a:lvl5pPr marL="2926080" indent="0" algn="ctr">
              <a:buNone/>
              <a:defRPr sz="2560"/>
            </a:lvl5pPr>
            <a:lvl6pPr marL="3657600" indent="0" algn="ctr">
              <a:buNone/>
              <a:defRPr sz="2560"/>
            </a:lvl6pPr>
            <a:lvl7pPr marL="4389120" indent="0" algn="ctr">
              <a:buNone/>
              <a:defRPr sz="2560"/>
            </a:lvl7pPr>
            <a:lvl8pPr marL="5120640" indent="0" algn="ctr">
              <a:buNone/>
              <a:defRPr sz="2560"/>
            </a:lvl8pPr>
            <a:lvl9pPr marL="5852160" indent="0" algn="ctr">
              <a:buNone/>
              <a:defRPr sz="25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2EF729-937F-46E5-86FC-D0E83479BFE9}"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40125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EF729-937F-46E5-86FC-D0E83479BFE9}"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227885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78616" y="584200"/>
            <a:ext cx="3549015" cy="929894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1571" y="584200"/>
            <a:ext cx="10441305" cy="929894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EF729-937F-46E5-86FC-D0E83479BFE9}"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262621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EF729-937F-46E5-86FC-D0E83479BFE9}"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4826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2998" y="2735583"/>
            <a:ext cx="14196060" cy="4564379"/>
          </a:xfrm>
        </p:spPr>
        <p:txBody>
          <a:bodyPr anchor="b"/>
          <a:lstStyle>
            <a:lvl1pPr>
              <a:defRPr sz="9600"/>
            </a:lvl1pPr>
          </a:lstStyle>
          <a:p>
            <a:r>
              <a:rPr lang="en-US" smtClean="0"/>
              <a:t>Click to edit Master title style</a:t>
            </a:r>
            <a:endParaRPr lang="en-US" dirty="0"/>
          </a:p>
        </p:txBody>
      </p:sp>
      <p:sp>
        <p:nvSpPr>
          <p:cNvPr id="3" name="Text Placeholder 2"/>
          <p:cNvSpPr>
            <a:spLocks noGrp="1"/>
          </p:cNvSpPr>
          <p:nvPr>
            <p:ph type="body" idx="1"/>
          </p:nvPr>
        </p:nvSpPr>
        <p:spPr>
          <a:xfrm>
            <a:off x="1122998" y="7343143"/>
            <a:ext cx="14196060" cy="2400299"/>
          </a:xfrm>
        </p:spPr>
        <p:txBody>
          <a:bodyPr/>
          <a:lstStyle>
            <a:lvl1pPr marL="0" indent="0">
              <a:buNone/>
              <a:defRPr sz="3840">
                <a:solidFill>
                  <a:schemeClr val="tx1"/>
                </a:solidFill>
              </a:defRPr>
            </a:lvl1pPr>
            <a:lvl2pPr marL="731520" indent="0">
              <a:buNone/>
              <a:defRPr sz="3200">
                <a:solidFill>
                  <a:schemeClr val="tx1">
                    <a:tint val="75000"/>
                  </a:schemeClr>
                </a:solidFill>
              </a:defRPr>
            </a:lvl2pPr>
            <a:lvl3pPr marL="1463040" indent="0">
              <a:buNone/>
              <a:defRPr sz="2880">
                <a:solidFill>
                  <a:schemeClr val="tx1">
                    <a:tint val="75000"/>
                  </a:schemeClr>
                </a:solidFill>
              </a:defRPr>
            </a:lvl3pPr>
            <a:lvl4pPr marL="2194560" indent="0">
              <a:buNone/>
              <a:defRPr sz="2560">
                <a:solidFill>
                  <a:schemeClr val="tx1">
                    <a:tint val="75000"/>
                  </a:schemeClr>
                </a:solidFill>
              </a:defRPr>
            </a:lvl4pPr>
            <a:lvl5pPr marL="2926080" indent="0">
              <a:buNone/>
              <a:defRPr sz="2560">
                <a:solidFill>
                  <a:schemeClr val="tx1">
                    <a:tint val="75000"/>
                  </a:schemeClr>
                </a:solidFill>
              </a:defRPr>
            </a:lvl5pPr>
            <a:lvl6pPr marL="3657600" indent="0">
              <a:buNone/>
              <a:defRPr sz="2560">
                <a:solidFill>
                  <a:schemeClr val="tx1">
                    <a:tint val="75000"/>
                  </a:schemeClr>
                </a:solidFill>
              </a:defRPr>
            </a:lvl6pPr>
            <a:lvl7pPr marL="4389120" indent="0">
              <a:buNone/>
              <a:defRPr sz="2560">
                <a:solidFill>
                  <a:schemeClr val="tx1">
                    <a:tint val="75000"/>
                  </a:schemeClr>
                </a:solidFill>
              </a:defRPr>
            </a:lvl7pPr>
            <a:lvl8pPr marL="5120640" indent="0">
              <a:buNone/>
              <a:defRPr sz="2560">
                <a:solidFill>
                  <a:schemeClr val="tx1">
                    <a:tint val="75000"/>
                  </a:schemeClr>
                </a:solidFill>
              </a:defRPr>
            </a:lvl8pPr>
            <a:lvl9pPr marL="5852160" indent="0">
              <a:buNone/>
              <a:defRPr sz="25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EF729-937F-46E5-86FC-D0E83479BFE9}"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171169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31570" y="2921000"/>
            <a:ext cx="6995160" cy="69621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332470" y="2921000"/>
            <a:ext cx="6995160" cy="69621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2EF729-937F-46E5-86FC-D0E83479BFE9}"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212924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33714" y="584202"/>
            <a:ext cx="14196060" cy="212090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33716" y="2689861"/>
            <a:ext cx="6963012" cy="1318259"/>
          </a:xfrm>
        </p:spPr>
        <p:txBody>
          <a:bodyPr anchor="b"/>
          <a:lstStyle>
            <a:lvl1pPr marL="0" indent="0">
              <a:buNone/>
              <a:defRPr sz="3840" b="1"/>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smtClean="0"/>
              <a:t>Edit Master text styles</a:t>
            </a:r>
          </a:p>
        </p:txBody>
      </p:sp>
      <p:sp>
        <p:nvSpPr>
          <p:cNvPr id="4" name="Content Placeholder 3"/>
          <p:cNvSpPr>
            <a:spLocks noGrp="1"/>
          </p:cNvSpPr>
          <p:nvPr>
            <p:ph sz="half" idx="2"/>
          </p:nvPr>
        </p:nvSpPr>
        <p:spPr>
          <a:xfrm>
            <a:off x="1133716" y="4008120"/>
            <a:ext cx="6963012" cy="58953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332471" y="2689861"/>
            <a:ext cx="6997304" cy="1318259"/>
          </a:xfrm>
        </p:spPr>
        <p:txBody>
          <a:bodyPr anchor="b"/>
          <a:lstStyle>
            <a:lvl1pPr marL="0" indent="0">
              <a:buNone/>
              <a:defRPr sz="3840" b="1"/>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smtClean="0"/>
              <a:t>Edit Master text styles</a:t>
            </a:r>
          </a:p>
        </p:txBody>
      </p:sp>
      <p:sp>
        <p:nvSpPr>
          <p:cNvPr id="6" name="Content Placeholder 5"/>
          <p:cNvSpPr>
            <a:spLocks noGrp="1"/>
          </p:cNvSpPr>
          <p:nvPr>
            <p:ph sz="quarter" idx="4"/>
          </p:nvPr>
        </p:nvSpPr>
        <p:spPr>
          <a:xfrm>
            <a:off x="8332471" y="4008120"/>
            <a:ext cx="6997304" cy="58953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2EF729-937F-46E5-86FC-D0E83479BFE9}"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271149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2EF729-937F-46E5-86FC-D0E83479BFE9}"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38186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EF729-937F-46E5-86FC-D0E83479BFE9}"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30636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731520"/>
            <a:ext cx="5308520" cy="2560320"/>
          </a:xfrm>
        </p:spPr>
        <p:txBody>
          <a:bodyPr anchor="b"/>
          <a:lstStyle>
            <a:lvl1pPr>
              <a:defRPr sz="5120"/>
            </a:lvl1pPr>
          </a:lstStyle>
          <a:p>
            <a:r>
              <a:rPr lang="en-US" smtClean="0"/>
              <a:t>Click to edit Master title style</a:t>
            </a:r>
            <a:endParaRPr lang="en-US" dirty="0"/>
          </a:p>
        </p:txBody>
      </p:sp>
      <p:sp>
        <p:nvSpPr>
          <p:cNvPr id="3" name="Content Placeholder 2"/>
          <p:cNvSpPr>
            <a:spLocks noGrp="1"/>
          </p:cNvSpPr>
          <p:nvPr>
            <p:ph idx="1"/>
          </p:nvPr>
        </p:nvSpPr>
        <p:spPr>
          <a:xfrm>
            <a:off x="6997304" y="1579882"/>
            <a:ext cx="8332470" cy="7797800"/>
          </a:xfrm>
        </p:spPr>
        <p:txBody>
          <a:bodyPr/>
          <a:lstStyle>
            <a:lvl1pPr>
              <a:defRPr sz="5120"/>
            </a:lvl1pPr>
            <a:lvl2pPr>
              <a:defRPr sz="4480"/>
            </a:lvl2pPr>
            <a:lvl3pPr>
              <a:defRPr sz="3840"/>
            </a:lvl3pPr>
            <a:lvl4pPr>
              <a:defRPr sz="3200"/>
            </a:lvl4pPr>
            <a:lvl5pPr>
              <a:defRPr sz="3200"/>
            </a:lvl5pPr>
            <a:lvl6pPr>
              <a:defRPr sz="3200"/>
            </a:lvl6pPr>
            <a:lvl7pPr>
              <a:defRPr sz="3200"/>
            </a:lvl7pPr>
            <a:lvl8pPr>
              <a:defRPr sz="3200"/>
            </a:lvl8pPr>
            <a:lvl9pPr>
              <a:defRPr sz="3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33714" y="3291840"/>
            <a:ext cx="5308520" cy="6098541"/>
          </a:xfrm>
        </p:spPr>
        <p:txBody>
          <a:bodyPr/>
          <a:lstStyle>
            <a:lvl1pPr marL="0" indent="0">
              <a:buNone/>
              <a:defRPr sz="2560"/>
            </a:lvl1pPr>
            <a:lvl2pPr marL="731520" indent="0">
              <a:buNone/>
              <a:defRPr sz="2240"/>
            </a:lvl2pPr>
            <a:lvl3pPr marL="1463040" indent="0">
              <a:buNone/>
              <a:defRPr sz="1920"/>
            </a:lvl3pPr>
            <a:lvl4pPr marL="2194560" indent="0">
              <a:buNone/>
              <a:defRPr sz="1600"/>
            </a:lvl4pPr>
            <a:lvl5pPr marL="2926080" indent="0">
              <a:buNone/>
              <a:defRPr sz="1600"/>
            </a:lvl5pPr>
            <a:lvl6pPr marL="3657600" indent="0">
              <a:buNone/>
              <a:defRPr sz="1600"/>
            </a:lvl6pPr>
            <a:lvl7pPr marL="4389120" indent="0">
              <a:buNone/>
              <a:defRPr sz="1600"/>
            </a:lvl7pPr>
            <a:lvl8pPr marL="5120640" indent="0">
              <a:buNone/>
              <a:defRPr sz="1600"/>
            </a:lvl8pPr>
            <a:lvl9pPr marL="5852160" indent="0">
              <a:buNone/>
              <a:defRPr sz="1600"/>
            </a:lvl9pPr>
          </a:lstStyle>
          <a:p>
            <a:pPr lvl="0"/>
            <a:r>
              <a:rPr lang="en-US" smtClean="0"/>
              <a:t>Edit Master text styles</a:t>
            </a:r>
          </a:p>
        </p:txBody>
      </p:sp>
      <p:sp>
        <p:nvSpPr>
          <p:cNvPr id="5" name="Date Placeholder 4"/>
          <p:cNvSpPr>
            <a:spLocks noGrp="1"/>
          </p:cNvSpPr>
          <p:nvPr>
            <p:ph type="dt" sz="half" idx="10"/>
          </p:nvPr>
        </p:nvSpPr>
        <p:spPr/>
        <p:txBody>
          <a:bodyPr/>
          <a:lstStyle/>
          <a:p>
            <a:fld id="{EE2EF729-937F-46E5-86FC-D0E83479BFE9}"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370790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731520"/>
            <a:ext cx="5308520" cy="2560320"/>
          </a:xfrm>
        </p:spPr>
        <p:txBody>
          <a:bodyPr anchor="b"/>
          <a:lstStyle>
            <a:lvl1pPr>
              <a:defRPr sz="51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97304" y="1579882"/>
            <a:ext cx="8332470" cy="7797800"/>
          </a:xfrm>
        </p:spPr>
        <p:txBody>
          <a:bodyPr anchor="t"/>
          <a:lstStyle>
            <a:lvl1pPr marL="0" indent="0">
              <a:buNone/>
              <a:defRPr sz="5120"/>
            </a:lvl1pPr>
            <a:lvl2pPr marL="731520" indent="0">
              <a:buNone/>
              <a:defRPr sz="4480"/>
            </a:lvl2pPr>
            <a:lvl3pPr marL="1463040" indent="0">
              <a:buNone/>
              <a:defRPr sz="384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r>
              <a:rPr lang="en-US" smtClean="0"/>
              <a:t>Click icon to add picture</a:t>
            </a:r>
            <a:endParaRPr lang="en-US" dirty="0"/>
          </a:p>
        </p:txBody>
      </p:sp>
      <p:sp>
        <p:nvSpPr>
          <p:cNvPr id="4" name="Text Placeholder 3"/>
          <p:cNvSpPr>
            <a:spLocks noGrp="1"/>
          </p:cNvSpPr>
          <p:nvPr>
            <p:ph type="body" sz="half" idx="2"/>
          </p:nvPr>
        </p:nvSpPr>
        <p:spPr>
          <a:xfrm>
            <a:off x="1133714" y="3291840"/>
            <a:ext cx="5308520" cy="6098541"/>
          </a:xfrm>
        </p:spPr>
        <p:txBody>
          <a:bodyPr/>
          <a:lstStyle>
            <a:lvl1pPr marL="0" indent="0">
              <a:buNone/>
              <a:defRPr sz="2560"/>
            </a:lvl1pPr>
            <a:lvl2pPr marL="731520" indent="0">
              <a:buNone/>
              <a:defRPr sz="2240"/>
            </a:lvl2pPr>
            <a:lvl3pPr marL="1463040" indent="0">
              <a:buNone/>
              <a:defRPr sz="1920"/>
            </a:lvl3pPr>
            <a:lvl4pPr marL="2194560" indent="0">
              <a:buNone/>
              <a:defRPr sz="1600"/>
            </a:lvl4pPr>
            <a:lvl5pPr marL="2926080" indent="0">
              <a:buNone/>
              <a:defRPr sz="1600"/>
            </a:lvl5pPr>
            <a:lvl6pPr marL="3657600" indent="0">
              <a:buNone/>
              <a:defRPr sz="1600"/>
            </a:lvl6pPr>
            <a:lvl7pPr marL="4389120" indent="0">
              <a:buNone/>
              <a:defRPr sz="1600"/>
            </a:lvl7pPr>
            <a:lvl8pPr marL="5120640" indent="0">
              <a:buNone/>
              <a:defRPr sz="1600"/>
            </a:lvl8pPr>
            <a:lvl9pPr marL="5852160" indent="0">
              <a:buNone/>
              <a:defRPr sz="1600"/>
            </a:lvl9pPr>
          </a:lstStyle>
          <a:p>
            <a:pPr lvl="0"/>
            <a:r>
              <a:rPr lang="en-US" smtClean="0"/>
              <a:t>Edit Master text styles</a:t>
            </a:r>
          </a:p>
        </p:txBody>
      </p:sp>
      <p:sp>
        <p:nvSpPr>
          <p:cNvPr id="5" name="Date Placeholder 4"/>
          <p:cNvSpPr>
            <a:spLocks noGrp="1"/>
          </p:cNvSpPr>
          <p:nvPr>
            <p:ph type="dt" sz="half" idx="10"/>
          </p:nvPr>
        </p:nvSpPr>
        <p:spPr/>
        <p:txBody>
          <a:bodyPr/>
          <a:lstStyle/>
          <a:p>
            <a:fld id="{EE2EF729-937F-46E5-86FC-D0E83479BFE9}"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48D4A-8F2D-4437-B085-76A1FD516375}" type="slidenum">
              <a:rPr lang="en-US" smtClean="0"/>
              <a:t>‹#›</a:t>
            </a:fld>
            <a:endParaRPr lang="en-US"/>
          </a:p>
        </p:txBody>
      </p:sp>
    </p:spTree>
    <p:extLst>
      <p:ext uri="{BB962C8B-B14F-4D97-AF65-F5344CB8AC3E}">
        <p14:creationId xmlns:p14="http://schemas.microsoft.com/office/powerpoint/2010/main" val="109309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1570" y="584202"/>
            <a:ext cx="14196060" cy="21209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1570" y="2921000"/>
            <a:ext cx="14196060" cy="696214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31570" y="10170162"/>
            <a:ext cx="3703320" cy="584200"/>
          </a:xfrm>
          <a:prstGeom prst="rect">
            <a:avLst/>
          </a:prstGeom>
        </p:spPr>
        <p:txBody>
          <a:bodyPr vert="horz" lIns="91440" tIns="45720" rIns="91440" bIns="45720" rtlCol="0" anchor="ctr"/>
          <a:lstStyle>
            <a:lvl1pPr algn="l">
              <a:defRPr sz="1920">
                <a:solidFill>
                  <a:schemeClr val="tx1">
                    <a:tint val="75000"/>
                  </a:schemeClr>
                </a:solidFill>
              </a:defRPr>
            </a:lvl1pPr>
          </a:lstStyle>
          <a:p>
            <a:fld id="{EE2EF729-937F-46E5-86FC-D0E83479BFE9}" type="datetimeFigureOut">
              <a:rPr lang="en-US" smtClean="0"/>
              <a:t>9/9/2019</a:t>
            </a:fld>
            <a:endParaRPr lang="en-US"/>
          </a:p>
        </p:txBody>
      </p:sp>
      <p:sp>
        <p:nvSpPr>
          <p:cNvPr id="5" name="Footer Placeholder 4"/>
          <p:cNvSpPr>
            <a:spLocks noGrp="1"/>
          </p:cNvSpPr>
          <p:nvPr>
            <p:ph type="ftr" sz="quarter" idx="3"/>
          </p:nvPr>
        </p:nvSpPr>
        <p:spPr>
          <a:xfrm>
            <a:off x="5452110" y="10170162"/>
            <a:ext cx="5554980" cy="584200"/>
          </a:xfrm>
          <a:prstGeom prst="rect">
            <a:avLst/>
          </a:prstGeom>
        </p:spPr>
        <p:txBody>
          <a:bodyPr vert="horz" lIns="91440" tIns="45720" rIns="91440" bIns="45720" rtlCol="0" anchor="ctr"/>
          <a:lstStyle>
            <a:lvl1pPr algn="ctr">
              <a:defRPr sz="19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24310" y="10170162"/>
            <a:ext cx="3703320" cy="584200"/>
          </a:xfrm>
          <a:prstGeom prst="rect">
            <a:avLst/>
          </a:prstGeom>
        </p:spPr>
        <p:txBody>
          <a:bodyPr vert="horz" lIns="91440" tIns="45720" rIns="91440" bIns="45720" rtlCol="0" anchor="ctr"/>
          <a:lstStyle>
            <a:lvl1pPr algn="r">
              <a:defRPr sz="1920">
                <a:solidFill>
                  <a:schemeClr val="tx1">
                    <a:tint val="75000"/>
                  </a:schemeClr>
                </a:solidFill>
              </a:defRPr>
            </a:lvl1pPr>
          </a:lstStyle>
          <a:p>
            <a:fld id="{D3848D4A-8F2D-4437-B085-76A1FD516375}" type="slidenum">
              <a:rPr lang="en-US" smtClean="0"/>
              <a:t>‹#›</a:t>
            </a:fld>
            <a:endParaRPr lang="en-US"/>
          </a:p>
        </p:txBody>
      </p:sp>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l="1718" t="86" b="86"/>
          <a:stretch/>
        </p:blipFill>
        <p:spPr>
          <a:xfrm rot="5400000">
            <a:off x="7442996" y="-7442996"/>
            <a:ext cx="1573208" cy="16459200"/>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3392125" y="269081"/>
            <a:ext cx="2262072" cy="1018055"/>
          </a:xfrm>
          <a:prstGeom prst="rect">
            <a:avLst/>
          </a:prstGeom>
        </p:spPr>
      </p:pic>
    </p:spTree>
    <p:extLst>
      <p:ext uri="{BB962C8B-B14F-4D97-AF65-F5344CB8AC3E}">
        <p14:creationId xmlns:p14="http://schemas.microsoft.com/office/powerpoint/2010/main" val="3942798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63040" rtl="0" eaLnBrk="1" latinLnBrk="0" hangingPunct="1">
        <a:lnSpc>
          <a:spcPct val="90000"/>
        </a:lnSpc>
        <a:spcBef>
          <a:spcPct val="0"/>
        </a:spcBef>
        <a:buNone/>
        <a:defRPr sz="7040" kern="1200">
          <a:solidFill>
            <a:schemeClr val="tx1"/>
          </a:solidFill>
          <a:latin typeface="+mj-lt"/>
          <a:ea typeface="+mj-ea"/>
          <a:cs typeface="+mj-cs"/>
        </a:defRPr>
      </a:lvl1pPr>
    </p:titleStyle>
    <p:bodyStyle>
      <a:lvl1pPr marL="365760" indent="-365760" algn="l" defTabSz="1463040" rtl="0" eaLnBrk="1" latinLnBrk="0" hangingPunct="1">
        <a:lnSpc>
          <a:spcPct val="90000"/>
        </a:lnSpc>
        <a:spcBef>
          <a:spcPts val="1600"/>
        </a:spcBef>
        <a:buFont typeface="Arial" panose="020B0604020202020204" pitchFamily="34" charset="0"/>
        <a:buChar char="•"/>
        <a:defRPr sz="4480" kern="1200">
          <a:solidFill>
            <a:schemeClr val="tx1"/>
          </a:solidFill>
          <a:latin typeface="+mn-lt"/>
          <a:ea typeface="+mn-ea"/>
          <a:cs typeface="+mn-cs"/>
        </a:defRPr>
      </a:lvl1pPr>
      <a:lvl2pPr marL="1097280" indent="-365760" algn="l" defTabSz="1463040" rtl="0" eaLnBrk="1" latinLnBrk="0" hangingPunct="1">
        <a:lnSpc>
          <a:spcPct val="90000"/>
        </a:lnSpc>
        <a:spcBef>
          <a:spcPts val="800"/>
        </a:spcBef>
        <a:buFont typeface="Arial" panose="020B0604020202020204" pitchFamily="34" charset="0"/>
        <a:buChar char="•"/>
        <a:defRPr sz="3840" kern="1200">
          <a:solidFill>
            <a:schemeClr val="tx1"/>
          </a:solidFill>
          <a:latin typeface="+mn-lt"/>
          <a:ea typeface="+mn-ea"/>
          <a:cs typeface="+mn-cs"/>
        </a:defRPr>
      </a:lvl2pPr>
      <a:lvl3pPr marL="1828800" indent="-365760" algn="l" defTabSz="1463040" rtl="0" eaLnBrk="1" latinLnBrk="0" hangingPunct="1">
        <a:lnSpc>
          <a:spcPct val="90000"/>
        </a:lnSpc>
        <a:spcBef>
          <a:spcPts val="800"/>
        </a:spcBef>
        <a:buFont typeface="Arial" panose="020B0604020202020204" pitchFamily="34" charset="0"/>
        <a:buChar char="•"/>
        <a:defRPr sz="3200" kern="1200">
          <a:solidFill>
            <a:schemeClr val="tx1"/>
          </a:solidFill>
          <a:latin typeface="+mn-lt"/>
          <a:ea typeface="+mn-ea"/>
          <a:cs typeface="+mn-cs"/>
        </a:defRPr>
      </a:lvl3pPr>
      <a:lvl4pPr marL="256032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4pPr>
      <a:lvl5pPr marL="329184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5pPr>
      <a:lvl6pPr marL="402336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6pPr>
      <a:lvl7pPr marL="475488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7pPr>
      <a:lvl8pPr marL="548640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8pPr>
      <a:lvl9pPr marL="621792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9pPr>
    </p:bodyStyle>
    <p:otherStyle>
      <a:defPPr>
        <a:defRPr lang="en-US"/>
      </a:defPPr>
      <a:lvl1pPr marL="0" algn="l" defTabSz="1463040" rtl="0" eaLnBrk="1" latinLnBrk="0" hangingPunct="1">
        <a:defRPr sz="2880" kern="1200">
          <a:solidFill>
            <a:schemeClr val="tx1"/>
          </a:solidFill>
          <a:latin typeface="+mn-lt"/>
          <a:ea typeface="+mn-ea"/>
          <a:cs typeface="+mn-cs"/>
        </a:defRPr>
      </a:lvl1pPr>
      <a:lvl2pPr marL="731520" algn="l" defTabSz="1463040" rtl="0" eaLnBrk="1" latinLnBrk="0" hangingPunct="1">
        <a:defRPr sz="2880" kern="1200">
          <a:solidFill>
            <a:schemeClr val="tx1"/>
          </a:solidFill>
          <a:latin typeface="+mn-lt"/>
          <a:ea typeface="+mn-ea"/>
          <a:cs typeface="+mn-cs"/>
        </a:defRPr>
      </a:lvl2pPr>
      <a:lvl3pPr marL="1463040" algn="l" defTabSz="1463040" rtl="0" eaLnBrk="1" latinLnBrk="0" hangingPunct="1">
        <a:defRPr sz="2880" kern="1200">
          <a:solidFill>
            <a:schemeClr val="tx1"/>
          </a:solidFill>
          <a:latin typeface="+mn-lt"/>
          <a:ea typeface="+mn-ea"/>
          <a:cs typeface="+mn-cs"/>
        </a:defRPr>
      </a:lvl3pPr>
      <a:lvl4pPr marL="2194560" algn="l" defTabSz="1463040" rtl="0" eaLnBrk="1" latinLnBrk="0" hangingPunct="1">
        <a:defRPr sz="2880" kern="1200">
          <a:solidFill>
            <a:schemeClr val="tx1"/>
          </a:solidFill>
          <a:latin typeface="+mn-lt"/>
          <a:ea typeface="+mn-ea"/>
          <a:cs typeface="+mn-cs"/>
        </a:defRPr>
      </a:lvl4pPr>
      <a:lvl5pPr marL="2926080" algn="l" defTabSz="1463040" rtl="0" eaLnBrk="1" latinLnBrk="0" hangingPunct="1">
        <a:defRPr sz="2880" kern="1200">
          <a:solidFill>
            <a:schemeClr val="tx1"/>
          </a:solidFill>
          <a:latin typeface="+mn-lt"/>
          <a:ea typeface="+mn-ea"/>
          <a:cs typeface="+mn-cs"/>
        </a:defRPr>
      </a:lvl5pPr>
      <a:lvl6pPr marL="3657600" algn="l" defTabSz="1463040" rtl="0" eaLnBrk="1" latinLnBrk="0" hangingPunct="1">
        <a:defRPr sz="2880" kern="1200">
          <a:solidFill>
            <a:schemeClr val="tx1"/>
          </a:solidFill>
          <a:latin typeface="+mn-lt"/>
          <a:ea typeface="+mn-ea"/>
          <a:cs typeface="+mn-cs"/>
        </a:defRPr>
      </a:lvl6pPr>
      <a:lvl7pPr marL="4389120" algn="l" defTabSz="1463040" rtl="0" eaLnBrk="1" latinLnBrk="0" hangingPunct="1">
        <a:defRPr sz="2880" kern="1200">
          <a:solidFill>
            <a:schemeClr val="tx1"/>
          </a:solidFill>
          <a:latin typeface="+mn-lt"/>
          <a:ea typeface="+mn-ea"/>
          <a:cs typeface="+mn-cs"/>
        </a:defRPr>
      </a:lvl7pPr>
      <a:lvl8pPr marL="5120640" algn="l" defTabSz="1463040" rtl="0" eaLnBrk="1" latinLnBrk="0" hangingPunct="1">
        <a:defRPr sz="2880" kern="1200">
          <a:solidFill>
            <a:schemeClr val="tx1"/>
          </a:solidFill>
          <a:latin typeface="+mn-lt"/>
          <a:ea typeface="+mn-ea"/>
          <a:cs typeface="+mn-cs"/>
        </a:defRPr>
      </a:lvl8pPr>
      <a:lvl9pPr marL="5852160" algn="l" defTabSz="1463040" rtl="0" eaLnBrk="1" latinLnBrk="0" hangingPunct="1">
        <a:defRPr sz="28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4" name="Rectangle 2"/>
          <p:cNvSpPr txBox="1">
            <a:spLocks noChangeArrowheads="1"/>
          </p:cNvSpPr>
          <p:nvPr/>
        </p:nvSpPr>
        <p:spPr>
          <a:xfrm>
            <a:off x="-335004" y="203855"/>
            <a:ext cx="14870112" cy="685800"/>
          </a:xfrm>
          <a:prstGeom prst="rect">
            <a:avLst/>
          </a:prstGeom>
        </p:spPr>
        <p:txBody>
          <a:bodyPr vert="horz" lIns="91440" tIns="45720" rIns="91440" bIns="45720" rtlCol="0" anchor="b">
            <a:noAutofit/>
          </a:bodyPr>
          <a:lstStyle>
            <a:lvl1pPr algn="ctr" defTabSz="1463040" rtl="0" eaLnBrk="1" latinLnBrk="0" hangingPunct="1">
              <a:lnSpc>
                <a:spcPct val="90000"/>
              </a:lnSpc>
              <a:spcBef>
                <a:spcPct val="0"/>
              </a:spcBef>
              <a:buNone/>
              <a:defRPr sz="9600" kern="1200">
                <a:solidFill>
                  <a:schemeClr val="tx1"/>
                </a:solidFill>
                <a:latin typeface="+mj-lt"/>
                <a:ea typeface="+mj-ea"/>
                <a:cs typeface="+mj-cs"/>
              </a:defRPr>
            </a:lvl1pPr>
          </a:lstStyle>
          <a:p>
            <a:r>
              <a:rPr lang="en-US" altLang="en-US" sz="2800" b="1" dirty="0" smtClean="0">
                <a:solidFill>
                  <a:schemeClr val="bg1"/>
                </a:solidFill>
              </a:rPr>
              <a:t>Early Disseminated Lyme Disease Presenting as Isolated Meningitis in a Non-endemic Region:</a:t>
            </a:r>
            <a:br>
              <a:rPr lang="en-US" altLang="en-US" sz="2800" b="1" dirty="0" smtClean="0">
                <a:solidFill>
                  <a:schemeClr val="bg1"/>
                </a:solidFill>
              </a:rPr>
            </a:br>
            <a:r>
              <a:rPr lang="en-US" altLang="en-US" sz="2800" b="1" dirty="0" smtClean="0">
                <a:solidFill>
                  <a:schemeClr val="bg1"/>
                </a:solidFill>
              </a:rPr>
              <a:t>the Beginning of an Uptick Related to Global Climate Change</a:t>
            </a:r>
            <a:endParaRPr lang="en-US" altLang="en-US" sz="2800" dirty="0" smtClean="0">
              <a:solidFill>
                <a:schemeClr val="bg1"/>
              </a:solidFill>
            </a:endParaRPr>
          </a:p>
        </p:txBody>
      </p:sp>
      <p:sp>
        <p:nvSpPr>
          <p:cNvPr id="5" name="Text Box 4">
            <a:extLst>
              <a:ext uri="{FF2B5EF4-FFF2-40B4-BE49-F238E27FC236}">
                <a16:creationId xmlns:a16="http://schemas.microsoft.com/office/drawing/2014/main" id="{A8A54384-4133-6341-B731-672CEA120AA1}"/>
              </a:ext>
            </a:extLst>
          </p:cNvPr>
          <p:cNvSpPr txBox="1">
            <a:spLocks noChangeArrowheads="1"/>
          </p:cNvSpPr>
          <p:nvPr/>
        </p:nvSpPr>
        <p:spPr bwMode="auto">
          <a:xfrm>
            <a:off x="473075" y="6472981"/>
            <a:ext cx="263525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489075">
              <a:spcBef>
                <a:spcPct val="20000"/>
              </a:spcBef>
              <a:buChar char="•"/>
              <a:defRPr sz="5200">
                <a:solidFill>
                  <a:schemeClr val="tx1"/>
                </a:solidFill>
                <a:latin typeface="Arial" panose="020B0604020202020204" pitchFamily="34" charset="0"/>
              </a:defRPr>
            </a:lvl1pPr>
            <a:lvl2pPr marL="742950" indent="-285750" defTabSz="1489075">
              <a:spcBef>
                <a:spcPct val="20000"/>
              </a:spcBef>
              <a:buChar char="–"/>
              <a:defRPr sz="4600">
                <a:solidFill>
                  <a:schemeClr val="tx1"/>
                </a:solidFill>
                <a:latin typeface="Arial" panose="020B0604020202020204" pitchFamily="34" charset="0"/>
              </a:defRPr>
            </a:lvl2pPr>
            <a:lvl3pPr marL="1143000" indent="-228600" defTabSz="1489075">
              <a:spcBef>
                <a:spcPct val="20000"/>
              </a:spcBef>
              <a:buChar char="•"/>
              <a:defRPr sz="3900">
                <a:solidFill>
                  <a:schemeClr val="tx1"/>
                </a:solidFill>
                <a:latin typeface="Arial" panose="020B0604020202020204" pitchFamily="34" charset="0"/>
              </a:defRPr>
            </a:lvl3pPr>
            <a:lvl4pPr marL="1600200" indent="-228600" defTabSz="1489075">
              <a:spcBef>
                <a:spcPct val="20000"/>
              </a:spcBef>
              <a:buChar char="–"/>
              <a:defRPr sz="3300">
                <a:solidFill>
                  <a:schemeClr val="tx1"/>
                </a:solidFill>
                <a:latin typeface="Arial" panose="020B0604020202020204" pitchFamily="34" charset="0"/>
              </a:defRPr>
            </a:lvl4pPr>
            <a:lvl5pPr marL="2057400" indent="-228600" defTabSz="1489075">
              <a:spcBef>
                <a:spcPct val="20000"/>
              </a:spcBef>
              <a:buChar char="»"/>
              <a:defRPr sz="3300">
                <a:solidFill>
                  <a:schemeClr val="tx1"/>
                </a:solidFill>
                <a:latin typeface="Arial" panose="020B0604020202020204" pitchFamily="34" charset="0"/>
              </a:defRPr>
            </a:lvl5pPr>
            <a:lvl6pPr marL="25146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6pPr>
            <a:lvl7pPr marL="29718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7pPr>
            <a:lvl8pPr marL="34290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8pPr>
            <a:lvl9pPr marL="38862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9pPr>
          </a:lstStyle>
          <a:p>
            <a:pPr eaLnBrk="1" hangingPunct="1">
              <a:spcBef>
                <a:spcPct val="0"/>
              </a:spcBef>
              <a:buFontTx/>
              <a:buNone/>
              <a:defRPr/>
            </a:pPr>
            <a:r>
              <a:rPr lang="en-US" altLang="en-US" sz="1100" dirty="0"/>
              <a:t>Serum:</a:t>
            </a:r>
          </a:p>
          <a:p>
            <a:pPr marL="171450" indent="-171450" eaLnBrk="1" hangingPunct="1">
              <a:spcBef>
                <a:spcPct val="0"/>
              </a:spcBef>
              <a:defRPr/>
            </a:pPr>
            <a:r>
              <a:rPr lang="en-US" altLang="en-US" sz="1100" dirty="0"/>
              <a:t>WBC count 6.4 x 10</a:t>
            </a:r>
            <a:r>
              <a:rPr lang="en-US" altLang="en-US" sz="1100" baseline="30000" dirty="0"/>
              <a:t>3</a:t>
            </a:r>
            <a:r>
              <a:rPr lang="en-US" altLang="en-US" sz="1100" dirty="0"/>
              <a:t>/mL</a:t>
            </a:r>
          </a:p>
          <a:p>
            <a:pPr marL="171450" indent="-171450" eaLnBrk="1" hangingPunct="1">
              <a:spcBef>
                <a:spcPct val="0"/>
              </a:spcBef>
              <a:defRPr/>
            </a:pPr>
            <a:r>
              <a:rPr lang="en-US" altLang="en-US" sz="1100" dirty="0"/>
              <a:t>C-reactive protein &lt;1.0 mg/mL</a:t>
            </a:r>
          </a:p>
          <a:p>
            <a:pPr marL="171450" indent="-171450" eaLnBrk="1" hangingPunct="1">
              <a:spcBef>
                <a:spcPct val="0"/>
              </a:spcBef>
              <a:defRPr/>
            </a:pPr>
            <a:r>
              <a:rPr lang="en-US" altLang="en-US" sz="1100" dirty="0"/>
              <a:t>HIV p24 antigen and HIV 1+2 antibody screening negative </a:t>
            </a:r>
          </a:p>
          <a:p>
            <a:pPr marL="171450" indent="-171450" eaLnBrk="1" hangingPunct="1">
              <a:spcBef>
                <a:spcPct val="0"/>
              </a:spcBef>
              <a:defRPr/>
            </a:pPr>
            <a:r>
              <a:rPr lang="en-US" altLang="en-US" sz="1100" dirty="0"/>
              <a:t>Treponemal antibody negative</a:t>
            </a:r>
          </a:p>
          <a:p>
            <a:pPr marL="171450" indent="-171450" eaLnBrk="1" hangingPunct="1">
              <a:spcBef>
                <a:spcPct val="0"/>
              </a:spcBef>
              <a:defRPr/>
            </a:pPr>
            <a:r>
              <a:rPr lang="en-US" altLang="en-US" sz="1100" dirty="0" err="1"/>
              <a:t>Quantiferon</a:t>
            </a:r>
            <a:r>
              <a:rPr lang="en-US" altLang="en-US" sz="1100" dirty="0"/>
              <a:t> gold negative</a:t>
            </a:r>
          </a:p>
          <a:p>
            <a:pPr marL="171450" indent="-171450" eaLnBrk="1" hangingPunct="1">
              <a:spcBef>
                <a:spcPct val="0"/>
              </a:spcBef>
              <a:defRPr/>
            </a:pPr>
            <a:r>
              <a:rPr lang="en-US" altLang="en-US" sz="1100" dirty="0"/>
              <a:t>Cryptococcal and Histoplasma serum antigens negative</a:t>
            </a:r>
          </a:p>
          <a:p>
            <a:pPr marL="171450" indent="-171450" eaLnBrk="1" hangingPunct="1">
              <a:spcBef>
                <a:spcPct val="0"/>
              </a:spcBef>
              <a:defRPr/>
            </a:pPr>
            <a:r>
              <a:rPr lang="en-US" altLang="en-US" sz="1100" b="1" dirty="0"/>
              <a:t>Lyme IgG and IgM antibodies positive</a:t>
            </a:r>
          </a:p>
          <a:p>
            <a:pPr eaLnBrk="1" hangingPunct="1">
              <a:spcBef>
                <a:spcPct val="0"/>
              </a:spcBef>
              <a:buFontTx/>
              <a:buNone/>
              <a:defRPr/>
            </a:pPr>
            <a:endParaRPr lang="en-US" altLang="en-US" sz="1100" b="1" dirty="0"/>
          </a:p>
          <a:p>
            <a:pPr eaLnBrk="1" hangingPunct="1">
              <a:spcBef>
                <a:spcPct val="0"/>
              </a:spcBef>
              <a:buFontTx/>
              <a:buNone/>
              <a:defRPr/>
            </a:pPr>
            <a:r>
              <a:rPr lang="en-US" altLang="en-US" sz="1100" dirty="0"/>
              <a:t>Imaging:</a:t>
            </a:r>
          </a:p>
          <a:p>
            <a:pPr marL="171450" indent="-171450" eaLnBrk="1" hangingPunct="1">
              <a:spcBef>
                <a:spcPct val="0"/>
              </a:spcBef>
              <a:defRPr/>
            </a:pPr>
            <a:r>
              <a:rPr lang="en-US" altLang="en-US" sz="1100" dirty="0"/>
              <a:t>Non-contrast CT head at the outside hospital: No acute intracranial abnormalities.</a:t>
            </a:r>
          </a:p>
          <a:p>
            <a:pPr marL="171450" indent="-171450" eaLnBrk="1" hangingPunct="1">
              <a:spcBef>
                <a:spcPct val="0"/>
              </a:spcBef>
              <a:defRPr/>
            </a:pPr>
            <a:r>
              <a:rPr lang="en-US" altLang="en-US" sz="1100" dirty="0"/>
              <a:t>MRI Head with and without contrast: No intracranial or extracranial masses identified and no regions of abnormal enhancement. </a:t>
            </a:r>
          </a:p>
        </p:txBody>
      </p:sp>
      <p:sp>
        <p:nvSpPr>
          <p:cNvPr id="6" name="Text Box 14"/>
          <p:cNvSpPr txBox="1">
            <a:spLocks noChangeArrowheads="1"/>
          </p:cNvSpPr>
          <p:nvPr/>
        </p:nvSpPr>
        <p:spPr bwMode="auto">
          <a:xfrm>
            <a:off x="5559425" y="6003735"/>
            <a:ext cx="534035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489075">
              <a:spcBef>
                <a:spcPct val="20000"/>
              </a:spcBef>
              <a:buChar char="•"/>
              <a:defRPr sz="5200">
                <a:solidFill>
                  <a:schemeClr val="tx1"/>
                </a:solidFill>
                <a:latin typeface="Arial" panose="020B0604020202020204" pitchFamily="34" charset="0"/>
              </a:defRPr>
            </a:lvl1pPr>
            <a:lvl2pPr marL="742950" indent="-285750" defTabSz="1489075">
              <a:spcBef>
                <a:spcPct val="20000"/>
              </a:spcBef>
              <a:buChar char="–"/>
              <a:defRPr sz="4600">
                <a:solidFill>
                  <a:schemeClr val="tx1"/>
                </a:solidFill>
                <a:latin typeface="Arial" panose="020B0604020202020204" pitchFamily="34" charset="0"/>
              </a:defRPr>
            </a:lvl2pPr>
            <a:lvl3pPr marL="1143000" indent="-228600" defTabSz="1489075">
              <a:spcBef>
                <a:spcPct val="20000"/>
              </a:spcBef>
              <a:buChar char="•"/>
              <a:defRPr sz="3900">
                <a:solidFill>
                  <a:schemeClr val="tx1"/>
                </a:solidFill>
                <a:latin typeface="Arial" panose="020B0604020202020204" pitchFamily="34" charset="0"/>
              </a:defRPr>
            </a:lvl3pPr>
            <a:lvl4pPr marL="1600200" indent="-228600" defTabSz="1489075">
              <a:spcBef>
                <a:spcPct val="20000"/>
              </a:spcBef>
              <a:buChar char="–"/>
              <a:defRPr sz="3300">
                <a:solidFill>
                  <a:schemeClr val="tx1"/>
                </a:solidFill>
                <a:latin typeface="Arial" panose="020B0604020202020204" pitchFamily="34" charset="0"/>
              </a:defRPr>
            </a:lvl4pPr>
            <a:lvl5pPr marL="2057400" indent="-228600" defTabSz="1489075">
              <a:spcBef>
                <a:spcPct val="20000"/>
              </a:spcBef>
              <a:buChar char="»"/>
              <a:defRPr sz="3300">
                <a:solidFill>
                  <a:schemeClr val="tx1"/>
                </a:solidFill>
                <a:latin typeface="Arial" panose="020B0604020202020204" pitchFamily="34" charset="0"/>
              </a:defRPr>
            </a:lvl5pPr>
            <a:lvl6pPr marL="25146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6pPr>
            <a:lvl7pPr marL="29718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7pPr>
            <a:lvl8pPr marL="34290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8pPr>
            <a:lvl9pPr marL="38862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40122"/>
                </a:solidFill>
              </a:rPr>
              <a:t>Clinical course</a:t>
            </a:r>
          </a:p>
          <a:p>
            <a:pPr eaLnBrk="1" hangingPunct="1">
              <a:spcBef>
                <a:spcPct val="0"/>
              </a:spcBef>
              <a:buFontTx/>
              <a:buNone/>
            </a:pPr>
            <a:r>
              <a:rPr lang="en-US" altLang="en-US" sz="1100" dirty="0"/>
              <a:t>The patient was initially started on empiric broad spectrum antimicrobials for treatment of suspected meningitis including vancomycin, ceftriaxone, ampicillin, and acyclovir and was transferred to our institution for infectious diseases evaluation. His antimicrobials were de-escalated to ceftriaxone after </a:t>
            </a:r>
            <a:r>
              <a:rPr lang="en-US" altLang="en-US" sz="1100" dirty="0" err="1"/>
              <a:t>lyme</a:t>
            </a:r>
            <a:r>
              <a:rPr lang="en-US" altLang="en-US" sz="1100" dirty="0"/>
              <a:t> </a:t>
            </a:r>
            <a:r>
              <a:rPr lang="en-US" altLang="en-US" sz="1100" dirty="0" err="1"/>
              <a:t>serologies</a:t>
            </a:r>
            <a:r>
              <a:rPr lang="en-US" altLang="en-US" sz="1100" dirty="0"/>
              <a:t> returned positive and cerebrospinal fluid (CSF) cultures were no growth at 48 hours. Acyclovir was discontinued after HSV1 and 2 PCR returned negative. His CSF PCR for </a:t>
            </a:r>
            <a:r>
              <a:rPr lang="en-US" altLang="en-US" sz="1100" i="1" dirty="0"/>
              <a:t>B. </a:t>
            </a:r>
            <a:r>
              <a:rPr lang="en-US" altLang="en-US" sz="1100" i="1" dirty="0" err="1"/>
              <a:t>burgdorferi</a:t>
            </a:r>
            <a:r>
              <a:rPr lang="en-US" altLang="en-US" sz="1100" i="1" dirty="0"/>
              <a:t>  </a:t>
            </a:r>
            <a:r>
              <a:rPr lang="en-US" altLang="en-US" sz="1100" dirty="0"/>
              <a:t>subsequently returned positive.</a:t>
            </a:r>
          </a:p>
          <a:p>
            <a:pPr eaLnBrk="1" hangingPunct="1">
              <a:spcBef>
                <a:spcPct val="0"/>
              </a:spcBef>
              <a:buFontTx/>
              <a:buNone/>
            </a:pPr>
            <a:endParaRPr lang="en-US" altLang="en-US" sz="1100" dirty="0"/>
          </a:p>
          <a:p>
            <a:pPr eaLnBrk="1" hangingPunct="1">
              <a:spcBef>
                <a:spcPct val="0"/>
              </a:spcBef>
              <a:buFontTx/>
              <a:buNone/>
            </a:pPr>
            <a:r>
              <a:rPr lang="en-US" altLang="en-US" sz="1100" dirty="0"/>
              <a:t>The patient was discharged to home and completed a four week course of ceftriaxone for </a:t>
            </a:r>
            <a:r>
              <a:rPr lang="en-US" altLang="en-US" sz="1100" dirty="0" err="1"/>
              <a:t>lyme</a:t>
            </a:r>
            <a:r>
              <a:rPr lang="en-US" altLang="en-US" sz="1100" dirty="0"/>
              <a:t> meningitis. His symptoms resolved completely with treatment. </a:t>
            </a:r>
          </a:p>
        </p:txBody>
      </p:sp>
      <p:sp>
        <p:nvSpPr>
          <p:cNvPr id="7" name="Text Box 15"/>
          <p:cNvSpPr txBox="1">
            <a:spLocks noChangeArrowheads="1"/>
          </p:cNvSpPr>
          <p:nvPr/>
        </p:nvSpPr>
        <p:spPr bwMode="auto">
          <a:xfrm>
            <a:off x="10787063" y="1912656"/>
            <a:ext cx="5029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489075">
              <a:spcBef>
                <a:spcPct val="20000"/>
              </a:spcBef>
              <a:buChar char="•"/>
              <a:defRPr sz="5200">
                <a:solidFill>
                  <a:schemeClr val="tx1"/>
                </a:solidFill>
                <a:latin typeface="Arial" panose="020B0604020202020204" pitchFamily="34" charset="0"/>
              </a:defRPr>
            </a:lvl1pPr>
            <a:lvl2pPr marL="742950" indent="-285750" defTabSz="1489075">
              <a:spcBef>
                <a:spcPct val="20000"/>
              </a:spcBef>
              <a:buChar char="–"/>
              <a:defRPr sz="4600">
                <a:solidFill>
                  <a:schemeClr val="tx1"/>
                </a:solidFill>
                <a:latin typeface="Arial" panose="020B0604020202020204" pitchFamily="34" charset="0"/>
              </a:defRPr>
            </a:lvl2pPr>
            <a:lvl3pPr marL="1143000" indent="-228600" defTabSz="1489075">
              <a:spcBef>
                <a:spcPct val="20000"/>
              </a:spcBef>
              <a:buChar char="•"/>
              <a:defRPr sz="3900">
                <a:solidFill>
                  <a:schemeClr val="tx1"/>
                </a:solidFill>
                <a:latin typeface="Arial" panose="020B0604020202020204" pitchFamily="34" charset="0"/>
              </a:defRPr>
            </a:lvl3pPr>
            <a:lvl4pPr marL="1600200" indent="-228600" defTabSz="1489075">
              <a:spcBef>
                <a:spcPct val="20000"/>
              </a:spcBef>
              <a:buChar char="–"/>
              <a:defRPr sz="3300">
                <a:solidFill>
                  <a:schemeClr val="tx1"/>
                </a:solidFill>
                <a:latin typeface="Arial" panose="020B0604020202020204" pitchFamily="34" charset="0"/>
              </a:defRPr>
            </a:lvl4pPr>
            <a:lvl5pPr marL="2057400" indent="-228600" defTabSz="1489075">
              <a:spcBef>
                <a:spcPct val="20000"/>
              </a:spcBef>
              <a:buChar char="»"/>
              <a:defRPr sz="3300">
                <a:solidFill>
                  <a:schemeClr val="tx1"/>
                </a:solidFill>
                <a:latin typeface="Arial" panose="020B0604020202020204" pitchFamily="34" charset="0"/>
              </a:defRPr>
            </a:lvl5pPr>
            <a:lvl6pPr marL="25146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6pPr>
            <a:lvl7pPr marL="29718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7pPr>
            <a:lvl8pPr marL="34290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8pPr>
            <a:lvl9pPr marL="38862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40122"/>
                </a:solidFill>
              </a:rPr>
              <a:t>A changing landscape of disease</a:t>
            </a:r>
            <a:endParaRPr lang="en-US" altLang="en-US" sz="2000" dirty="0">
              <a:solidFill>
                <a:srgbClr val="F40122"/>
              </a:solidFill>
            </a:endParaRPr>
          </a:p>
        </p:txBody>
      </p:sp>
      <p:sp>
        <p:nvSpPr>
          <p:cNvPr id="8" name="Text Box 20"/>
          <p:cNvSpPr txBox="1">
            <a:spLocks noChangeArrowheads="1"/>
          </p:cNvSpPr>
          <p:nvPr/>
        </p:nvSpPr>
        <p:spPr bwMode="auto">
          <a:xfrm>
            <a:off x="-1129548" y="855010"/>
            <a:ext cx="1645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489075">
              <a:spcBef>
                <a:spcPct val="20000"/>
              </a:spcBef>
              <a:buChar char="•"/>
              <a:defRPr sz="5200">
                <a:solidFill>
                  <a:schemeClr val="tx1"/>
                </a:solidFill>
                <a:latin typeface="Arial" panose="020B0604020202020204" pitchFamily="34" charset="0"/>
              </a:defRPr>
            </a:lvl1pPr>
            <a:lvl2pPr marL="742950" indent="-285750" defTabSz="1489075">
              <a:spcBef>
                <a:spcPct val="20000"/>
              </a:spcBef>
              <a:buChar char="–"/>
              <a:defRPr sz="4600">
                <a:solidFill>
                  <a:schemeClr val="tx1"/>
                </a:solidFill>
                <a:latin typeface="Arial" panose="020B0604020202020204" pitchFamily="34" charset="0"/>
              </a:defRPr>
            </a:lvl2pPr>
            <a:lvl3pPr marL="1143000" indent="-228600" defTabSz="1489075">
              <a:spcBef>
                <a:spcPct val="20000"/>
              </a:spcBef>
              <a:buChar char="•"/>
              <a:defRPr sz="3900">
                <a:solidFill>
                  <a:schemeClr val="tx1"/>
                </a:solidFill>
                <a:latin typeface="Arial" panose="020B0604020202020204" pitchFamily="34" charset="0"/>
              </a:defRPr>
            </a:lvl3pPr>
            <a:lvl4pPr marL="1600200" indent="-228600" defTabSz="1489075">
              <a:spcBef>
                <a:spcPct val="20000"/>
              </a:spcBef>
              <a:buChar char="–"/>
              <a:defRPr sz="3300">
                <a:solidFill>
                  <a:schemeClr val="tx1"/>
                </a:solidFill>
                <a:latin typeface="Arial" panose="020B0604020202020204" pitchFamily="34" charset="0"/>
              </a:defRPr>
            </a:lvl4pPr>
            <a:lvl5pPr marL="2057400" indent="-228600" defTabSz="1489075">
              <a:spcBef>
                <a:spcPct val="20000"/>
              </a:spcBef>
              <a:buChar char="»"/>
              <a:defRPr sz="3300">
                <a:solidFill>
                  <a:schemeClr val="tx1"/>
                </a:solidFill>
                <a:latin typeface="Arial" panose="020B0604020202020204" pitchFamily="34" charset="0"/>
              </a:defRPr>
            </a:lvl5pPr>
            <a:lvl6pPr marL="25146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6pPr>
            <a:lvl7pPr marL="29718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7pPr>
            <a:lvl8pPr marL="34290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8pPr>
            <a:lvl9pPr marL="38862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9pPr>
          </a:lstStyle>
          <a:p>
            <a:pPr algn="ctr" eaLnBrk="1" hangingPunct="1">
              <a:spcBef>
                <a:spcPct val="50000"/>
              </a:spcBef>
              <a:buFontTx/>
              <a:buNone/>
            </a:pPr>
            <a:r>
              <a:rPr lang="en-US" altLang="en-US" sz="1800" b="1">
                <a:solidFill>
                  <a:schemeClr val="bg1"/>
                </a:solidFill>
              </a:rPr>
              <a:t>Molly Hillenbrand, MD and Danielle Clark, MD</a:t>
            </a:r>
          </a:p>
        </p:txBody>
      </p:sp>
      <p:sp>
        <p:nvSpPr>
          <p:cNvPr id="9" name="Text Box 22"/>
          <p:cNvSpPr txBox="1">
            <a:spLocks noChangeArrowheads="1"/>
          </p:cNvSpPr>
          <p:nvPr/>
        </p:nvSpPr>
        <p:spPr bwMode="auto">
          <a:xfrm>
            <a:off x="-1129548" y="1126473"/>
            <a:ext cx="1645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489075">
              <a:spcBef>
                <a:spcPct val="20000"/>
              </a:spcBef>
              <a:buChar char="•"/>
              <a:defRPr sz="5200">
                <a:solidFill>
                  <a:schemeClr val="tx1"/>
                </a:solidFill>
                <a:latin typeface="Arial" panose="020B0604020202020204" pitchFamily="34" charset="0"/>
              </a:defRPr>
            </a:lvl1pPr>
            <a:lvl2pPr marL="742950" indent="-285750" defTabSz="1489075">
              <a:spcBef>
                <a:spcPct val="20000"/>
              </a:spcBef>
              <a:buChar char="–"/>
              <a:defRPr sz="4600">
                <a:solidFill>
                  <a:schemeClr val="tx1"/>
                </a:solidFill>
                <a:latin typeface="Arial" panose="020B0604020202020204" pitchFamily="34" charset="0"/>
              </a:defRPr>
            </a:lvl2pPr>
            <a:lvl3pPr marL="1143000" indent="-228600" defTabSz="1489075">
              <a:spcBef>
                <a:spcPct val="20000"/>
              </a:spcBef>
              <a:buChar char="•"/>
              <a:defRPr sz="3900">
                <a:solidFill>
                  <a:schemeClr val="tx1"/>
                </a:solidFill>
                <a:latin typeface="Arial" panose="020B0604020202020204" pitchFamily="34" charset="0"/>
              </a:defRPr>
            </a:lvl3pPr>
            <a:lvl4pPr marL="1600200" indent="-228600" defTabSz="1489075">
              <a:spcBef>
                <a:spcPct val="20000"/>
              </a:spcBef>
              <a:buChar char="–"/>
              <a:defRPr sz="3300">
                <a:solidFill>
                  <a:schemeClr val="tx1"/>
                </a:solidFill>
                <a:latin typeface="Arial" panose="020B0604020202020204" pitchFamily="34" charset="0"/>
              </a:defRPr>
            </a:lvl4pPr>
            <a:lvl5pPr marL="2057400" indent="-228600" defTabSz="1489075">
              <a:spcBef>
                <a:spcPct val="20000"/>
              </a:spcBef>
              <a:buChar char="»"/>
              <a:defRPr sz="3300">
                <a:solidFill>
                  <a:schemeClr val="tx1"/>
                </a:solidFill>
                <a:latin typeface="Arial" panose="020B0604020202020204" pitchFamily="34" charset="0"/>
              </a:defRPr>
            </a:lvl5pPr>
            <a:lvl6pPr marL="25146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6pPr>
            <a:lvl7pPr marL="29718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7pPr>
            <a:lvl8pPr marL="34290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8pPr>
            <a:lvl9pPr marL="3886200" indent="-228600" defTabSz="1489075" eaLnBrk="0" fontAlgn="base" hangingPunct="0">
              <a:spcBef>
                <a:spcPct val="20000"/>
              </a:spcBef>
              <a:spcAft>
                <a:spcPct val="0"/>
              </a:spcAft>
              <a:buChar char="»"/>
              <a:defRPr sz="3300">
                <a:solidFill>
                  <a:schemeClr val="tx1"/>
                </a:solidFill>
                <a:latin typeface="Arial" panose="020B0604020202020204" pitchFamily="34" charset="0"/>
              </a:defRPr>
            </a:lvl9pPr>
          </a:lstStyle>
          <a:p>
            <a:pPr algn="ctr" eaLnBrk="1" hangingPunct="1">
              <a:spcBef>
                <a:spcPct val="50000"/>
              </a:spcBef>
              <a:buFontTx/>
              <a:buNone/>
            </a:pPr>
            <a:r>
              <a:rPr lang="en-US" altLang="en-US" sz="1800" b="1">
                <a:solidFill>
                  <a:schemeClr val="bg1"/>
                </a:solidFill>
              </a:rPr>
              <a:t>Cincinnati, OH, Department of Medicine</a:t>
            </a:r>
          </a:p>
        </p:txBody>
      </p:sp>
      <p:graphicFrame>
        <p:nvGraphicFramePr>
          <p:cNvPr id="10" name="Table 9">
            <a:extLst>
              <a:ext uri="{FF2B5EF4-FFF2-40B4-BE49-F238E27FC236}">
                <a16:creationId xmlns:a16="http://schemas.microsoft.com/office/drawing/2014/main" id="{A4FD78A9-8324-D34C-BF3D-49A96E021918}"/>
              </a:ext>
            </a:extLst>
          </p:cNvPr>
          <p:cNvGraphicFramePr>
            <a:graphicFrameLocks noGrp="1"/>
          </p:cNvGraphicFramePr>
          <p:nvPr>
            <p:extLst>
              <p:ext uri="{D42A27DB-BD31-4B8C-83A1-F6EECF244321}">
                <p14:modId xmlns:p14="http://schemas.microsoft.com/office/powerpoint/2010/main" val="3165745271"/>
              </p:ext>
            </p:extLst>
          </p:nvPr>
        </p:nvGraphicFramePr>
        <p:xfrm>
          <a:off x="3186113" y="6593631"/>
          <a:ext cx="2155825" cy="2805116"/>
        </p:xfrm>
        <a:graphic>
          <a:graphicData uri="http://schemas.openxmlformats.org/drawingml/2006/table">
            <a:tbl>
              <a:tblPr firstRow="1" bandRow="1">
                <a:tableStyleId>{073A0DAA-6AF3-43AB-8588-CEC1D06C72B9}</a:tableStyleId>
              </a:tblPr>
              <a:tblGrid>
                <a:gridCol w="1107310">
                  <a:extLst>
                    <a:ext uri="{9D8B030D-6E8A-4147-A177-3AD203B41FA5}">
                      <a16:colId xmlns:a16="http://schemas.microsoft.com/office/drawing/2014/main" val="151428536"/>
                    </a:ext>
                  </a:extLst>
                </a:gridCol>
                <a:gridCol w="1048515">
                  <a:extLst>
                    <a:ext uri="{9D8B030D-6E8A-4147-A177-3AD203B41FA5}">
                      <a16:colId xmlns:a16="http://schemas.microsoft.com/office/drawing/2014/main" val="1943342114"/>
                    </a:ext>
                  </a:extLst>
                </a:gridCol>
              </a:tblGrid>
              <a:tr h="213435">
                <a:tc>
                  <a:txBody>
                    <a:bodyPr/>
                    <a:lstStyle/>
                    <a:p>
                      <a:r>
                        <a:rPr lang="en-US" sz="800" b="0" dirty="0">
                          <a:solidFill>
                            <a:schemeClr val="tx1"/>
                          </a:solidFill>
                        </a:rPr>
                        <a:t>CSF appearance</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Clear</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326747"/>
                  </a:ext>
                </a:extLst>
              </a:tr>
              <a:tr h="213435">
                <a:tc>
                  <a:txBody>
                    <a:bodyPr/>
                    <a:lstStyle/>
                    <a:p>
                      <a:r>
                        <a:rPr lang="en-US" sz="800" b="0" dirty="0">
                          <a:solidFill>
                            <a:schemeClr val="tx1"/>
                          </a:solidFill>
                        </a:rPr>
                        <a:t>WBCs</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601 </a:t>
                      </a:r>
                      <a:r>
                        <a:rPr lang="en-US" altLang="en-US" sz="800" b="0" dirty="0"/>
                        <a:t>cells/𝜇L</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4918810"/>
                  </a:ext>
                </a:extLst>
              </a:tr>
              <a:tr h="213435">
                <a:tc>
                  <a:txBody>
                    <a:bodyPr/>
                    <a:lstStyle/>
                    <a:p>
                      <a:r>
                        <a:rPr lang="en-US" sz="800" b="0" dirty="0">
                          <a:solidFill>
                            <a:schemeClr val="tx1"/>
                          </a:solidFill>
                        </a:rPr>
                        <a:t>RBCs</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100 </a:t>
                      </a:r>
                      <a:r>
                        <a:rPr lang="en-US" altLang="en-US" sz="800" b="0" dirty="0"/>
                        <a:t>cells/𝜇L</a:t>
                      </a:r>
                      <a:endParaRPr lang="en-US" sz="800" b="0" dirty="0">
                        <a:solidFill>
                          <a:schemeClr val="tx1"/>
                        </a:solidFill>
                      </a:endParaRP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3593086"/>
                  </a:ext>
                </a:extLst>
              </a:tr>
              <a:tr h="213435">
                <a:tc>
                  <a:txBody>
                    <a:bodyPr/>
                    <a:lstStyle/>
                    <a:p>
                      <a:r>
                        <a:rPr lang="en-US" sz="800" b="0" dirty="0">
                          <a:solidFill>
                            <a:schemeClr val="tx1"/>
                          </a:solidFill>
                        </a:rPr>
                        <a:t>PMNs</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1%</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4824635"/>
                  </a:ext>
                </a:extLst>
              </a:tr>
              <a:tr h="213435">
                <a:tc>
                  <a:txBody>
                    <a:bodyPr/>
                    <a:lstStyle/>
                    <a:p>
                      <a:r>
                        <a:rPr lang="en-US" sz="800" b="0" dirty="0">
                          <a:solidFill>
                            <a:schemeClr val="tx1"/>
                          </a:solidFill>
                        </a:rPr>
                        <a:t>Lymphocytes</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95%</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9543700"/>
                  </a:ext>
                </a:extLst>
              </a:tr>
              <a:tr h="213435">
                <a:tc>
                  <a:txBody>
                    <a:bodyPr/>
                    <a:lstStyle/>
                    <a:p>
                      <a:r>
                        <a:rPr lang="en-US" sz="800" b="0" dirty="0">
                          <a:solidFill>
                            <a:schemeClr val="tx1"/>
                          </a:solidFill>
                        </a:rPr>
                        <a:t>Protein</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213 mg/dL</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8787674"/>
                  </a:ext>
                </a:extLst>
              </a:tr>
              <a:tr h="213435">
                <a:tc>
                  <a:txBody>
                    <a:bodyPr/>
                    <a:lstStyle/>
                    <a:p>
                      <a:r>
                        <a:rPr lang="en-US" sz="800" b="0" dirty="0">
                          <a:solidFill>
                            <a:schemeClr val="tx1"/>
                          </a:solidFill>
                        </a:rPr>
                        <a:t>Glucose</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45 mg/dL</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5455919"/>
                  </a:ext>
                </a:extLst>
              </a:tr>
              <a:tr h="335383">
                <a:tc>
                  <a:txBody>
                    <a:bodyPr/>
                    <a:lstStyle/>
                    <a:p>
                      <a:r>
                        <a:rPr lang="en-US" sz="800" b="0" dirty="0">
                          <a:solidFill>
                            <a:schemeClr val="tx1"/>
                          </a:solidFill>
                        </a:rPr>
                        <a:t>Gram stain</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No organisms seen</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608183"/>
                  </a:ext>
                </a:extLst>
              </a:tr>
              <a:tr h="213435">
                <a:tc>
                  <a:txBody>
                    <a:bodyPr/>
                    <a:lstStyle/>
                    <a:p>
                      <a:r>
                        <a:rPr lang="en-US" sz="800" b="0" dirty="0">
                          <a:solidFill>
                            <a:schemeClr val="tx1"/>
                          </a:solidFill>
                        </a:rPr>
                        <a:t>Culture</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No growth</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6017439"/>
                  </a:ext>
                </a:extLst>
              </a:tr>
              <a:tr h="213435">
                <a:tc>
                  <a:txBody>
                    <a:bodyPr/>
                    <a:lstStyle/>
                    <a:p>
                      <a:r>
                        <a:rPr lang="en-US" sz="800" b="0" dirty="0">
                          <a:solidFill>
                            <a:schemeClr val="tx1"/>
                          </a:solidFill>
                        </a:rPr>
                        <a:t>Enterovirus PCR</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Negative</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2797531"/>
                  </a:ext>
                </a:extLst>
              </a:tr>
              <a:tr h="213435">
                <a:tc>
                  <a:txBody>
                    <a:bodyPr/>
                    <a:lstStyle/>
                    <a:p>
                      <a:r>
                        <a:rPr lang="en-US" sz="800" b="0" dirty="0">
                          <a:solidFill>
                            <a:schemeClr val="tx1"/>
                          </a:solidFill>
                        </a:rPr>
                        <a:t>HSV 1 and 2 PCR</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a:solidFill>
                            <a:schemeClr val="tx1"/>
                          </a:solidFill>
                        </a:rPr>
                        <a:t>Negative</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765691"/>
                  </a:ext>
                </a:extLst>
              </a:tr>
              <a:tr h="335383">
                <a:tc>
                  <a:txBody>
                    <a:bodyPr/>
                    <a:lstStyle/>
                    <a:p>
                      <a:r>
                        <a:rPr lang="en-US" sz="800" b="1" i="1" dirty="0" err="1">
                          <a:solidFill>
                            <a:schemeClr val="tx1"/>
                          </a:solidFill>
                        </a:rPr>
                        <a:t>Borellia</a:t>
                      </a:r>
                      <a:r>
                        <a:rPr lang="en-US" sz="800" b="1" i="1" dirty="0">
                          <a:solidFill>
                            <a:schemeClr val="tx1"/>
                          </a:solidFill>
                        </a:rPr>
                        <a:t> burgdorferi </a:t>
                      </a:r>
                      <a:r>
                        <a:rPr lang="en-US" sz="800" b="1" dirty="0">
                          <a:solidFill>
                            <a:schemeClr val="tx1"/>
                          </a:solidFill>
                        </a:rPr>
                        <a:t>PCR</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1" dirty="0">
                          <a:solidFill>
                            <a:schemeClr val="tx1"/>
                          </a:solidFill>
                        </a:rPr>
                        <a:t>Positive</a:t>
                      </a:r>
                    </a:p>
                  </a:txBody>
                  <a:tcPr marL="91404" marR="91404" marT="45743" marB="457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6138663"/>
                  </a:ext>
                </a:extLst>
              </a:tr>
            </a:tbl>
          </a:graphicData>
        </a:graphic>
      </p:graphicFrame>
      <p:sp>
        <p:nvSpPr>
          <p:cNvPr id="11" name="TextBox 10">
            <a:extLst>
              <a:ext uri="{FF2B5EF4-FFF2-40B4-BE49-F238E27FC236}">
                <a16:creationId xmlns:a16="http://schemas.microsoft.com/office/drawing/2014/main" id="{D323B712-11C1-F648-8376-13D71D8874C0}"/>
              </a:ext>
            </a:extLst>
          </p:cNvPr>
          <p:cNvSpPr txBox="1"/>
          <p:nvPr/>
        </p:nvSpPr>
        <p:spPr>
          <a:xfrm>
            <a:off x="452438" y="1927691"/>
            <a:ext cx="10447337" cy="3785652"/>
          </a:xfrm>
          <a:prstGeom prst="rect">
            <a:avLst/>
          </a:prstGeom>
          <a:noFill/>
        </p:spPr>
        <p:txBody>
          <a:bodyPr>
            <a:spAutoFit/>
          </a:bodyPr>
          <a:lstStyle/>
          <a:p>
            <a:pPr eaLnBrk="1" hangingPunct="1">
              <a:defRPr/>
            </a:pPr>
            <a:r>
              <a:rPr lang="en-US" altLang="en-US" sz="2000" b="1" dirty="0">
                <a:solidFill>
                  <a:srgbClr val="F40122"/>
                </a:solidFill>
              </a:rPr>
              <a:t>History and Physical</a:t>
            </a:r>
          </a:p>
          <a:p>
            <a:pPr>
              <a:defRPr/>
            </a:pPr>
            <a:r>
              <a:rPr lang="en-US" sz="1100" dirty="0"/>
              <a:t>A 58 year old male with a past medical history of recurrent deep vein thrombosis who was not on anticoagulation presented to an emergency department in southeastern Indiana with a severe diffuse headache that had been progressively worsening over eight days. </a:t>
            </a:r>
          </a:p>
          <a:p>
            <a:pPr>
              <a:defRPr/>
            </a:pPr>
            <a:endParaRPr lang="en-US" sz="1100" dirty="0"/>
          </a:p>
          <a:p>
            <a:pPr>
              <a:defRPr/>
            </a:pPr>
            <a:endParaRPr lang="en-US" sz="1100" dirty="0"/>
          </a:p>
          <a:p>
            <a:pPr>
              <a:defRPr/>
            </a:pPr>
            <a:endParaRPr lang="en-US" sz="1100" dirty="0"/>
          </a:p>
          <a:p>
            <a:pPr>
              <a:defRPr/>
            </a:pPr>
            <a:endParaRPr lang="en-US" sz="1100" dirty="0"/>
          </a:p>
          <a:p>
            <a:pPr>
              <a:defRPr/>
            </a:pPr>
            <a:endParaRPr lang="en-US" sz="1100" dirty="0"/>
          </a:p>
          <a:p>
            <a:pPr>
              <a:defRPr/>
            </a:pPr>
            <a:endParaRPr lang="en-US" sz="1100" dirty="0"/>
          </a:p>
          <a:p>
            <a:pPr>
              <a:defRPr/>
            </a:pPr>
            <a:endParaRPr lang="en-US" sz="1100" dirty="0"/>
          </a:p>
          <a:p>
            <a:pPr>
              <a:defRPr/>
            </a:pPr>
            <a:endParaRPr lang="en-US" sz="1100" dirty="0"/>
          </a:p>
          <a:p>
            <a:pPr>
              <a:defRPr/>
            </a:pPr>
            <a:endParaRPr lang="en-US" sz="1100" dirty="0"/>
          </a:p>
          <a:p>
            <a:pPr>
              <a:defRPr/>
            </a:pPr>
            <a:endParaRPr lang="en-US" sz="1100" dirty="0"/>
          </a:p>
          <a:p>
            <a:pPr marL="171450" indent="-171450">
              <a:defRPr/>
            </a:pPr>
            <a:endParaRPr lang="en-US" sz="1100" b="1" dirty="0"/>
          </a:p>
          <a:p>
            <a:pPr>
              <a:defRPr/>
            </a:pPr>
            <a:endParaRPr lang="en-US" sz="1100" b="1" dirty="0"/>
          </a:p>
          <a:p>
            <a:pPr>
              <a:defRPr/>
            </a:pPr>
            <a:endParaRPr lang="en-US" sz="1100" i="1" dirty="0"/>
          </a:p>
          <a:p>
            <a:pPr>
              <a:defRPr/>
            </a:pPr>
            <a:r>
              <a:rPr lang="en-US" sz="1100" b="1" i="1" dirty="0"/>
              <a:t>Social history</a:t>
            </a:r>
            <a:r>
              <a:rPr lang="en-US" sz="1100" i="1" dirty="0"/>
              <a:t>: </a:t>
            </a:r>
            <a:r>
              <a:rPr lang="en-US" sz="1100" dirty="0"/>
              <a:t>He denied any sick contacts or recent out of state travel. He denied exposure to any wild animals or livestock. He did not have any pets and denied recent consumption of spoiled or unpasteurized foods. </a:t>
            </a:r>
            <a:endParaRPr lang="en-US" sz="1100" b="1" dirty="0">
              <a:solidFill>
                <a:srgbClr val="990000"/>
              </a:solidFill>
            </a:endParaRPr>
          </a:p>
          <a:p>
            <a:pPr>
              <a:defRPr/>
            </a:pPr>
            <a:r>
              <a:rPr lang="en-US" sz="1100" b="1" i="1" dirty="0"/>
              <a:t>Physical exam</a:t>
            </a:r>
            <a:r>
              <a:rPr lang="en-US" sz="1100" i="1" dirty="0"/>
              <a:t>: </a:t>
            </a:r>
            <a:r>
              <a:rPr lang="en-US" sz="1100" dirty="0"/>
              <a:t> On examination he was generally well-appearing though in pain. His skin was warm and dry. His cardiac examination was within normal limits, and no evidence of acute arthritis was appreciated on examination of his joints. His neurologic examination was notable for normal mental status, intact cranial nerves, symmetric full strength in the bilateral upper and lower extremities, and intact sensation. His gait was normal. </a:t>
            </a:r>
            <a:endParaRPr lang="en-US" sz="1600" i="1" dirty="0"/>
          </a:p>
        </p:txBody>
      </p:sp>
      <p:grpSp>
        <p:nvGrpSpPr>
          <p:cNvPr id="12" name="Group 11"/>
          <p:cNvGrpSpPr>
            <a:grpSpLocks/>
          </p:cNvGrpSpPr>
          <p:nvPr/>
        </p:nvGrpSpPr>
        <p:grpSpPr bwMode="auto">
          <a:xfrm>
            <a:off x="990600" y="2721441"/>
            <a:ext cx="9169400" cy="1916112"/>
            <a:chOff x="510488" y="2307606"/>
            <a:chExt cx="9974939" cy="2193990"/>
          </a:xfrm>
        </p:grpSpPr>
        <p:grpSp>
          <p:nvGrpSpPr>
            <p:cNvPr id="13" name="Group 10"/>
            <p:cNvGrpSpPr>
              <a:grpSpLocks/>
            </p:cNvGrpSpPr>
            <p:nvPr/>
          </p:nvGrpSpPr>
          <p:grpSpPr bwMode="auto">
            <a:xfrm>
              <a:off x="1253355" y="2307606"/>
              <a:ext cx="8319812" cy="784097"/>
              <a:chOff x="578317" y="2339893"/>
              <a:chExt cx="8319812" cy="784097"/>
            </a:xfrm>
          </p:grpSpPr>
          <p:grpSp>
            <p:nvGrpSpPr>
              <p:cNvPr id="18" name="Group 8"/>
              <p:cNvGrpSpPr>
                <a:grpSpLocks/>
              </p:cNvGrpSpPr>
              <p:nvPr/>
            </p:nvGrpSpPr>
            <p:grpSpPr bwMode="auto">
              <a:xfrm>
                <a:off x="1215016" y="2815586"/>
                <a:ext cx="7007168" cy="308404"/>
                <a:chOff x="871813" y="2788232"/>
                <a:chExt cx="3334709" cy="308404"/>
              </a:xfrm>
            </p:grpSpPr>
            <p:cxnSp>
              <p:nvCxnSpPr>
                <p:cNvPr id="23" name="Straight Connector 22">
                  <a:extLst>
                    <a:ext uri="{FF2B5EF4-FFF2-40B4-BE49-F238E27FC236}">
                      <a16:creationId xmlns:a16="http://schemas.microsoft.com/office/drawing/2014/main" id="{2D68A70D-3E80-5D4F-8938-A19E1BF14457}"/>
                    </a:ext>
                  </a:extLst>
                </p:cNvPr>
                <p:cNvCxnSpPr>
                  <a:cxnSpLocks/>
                </p:cNvCxnSpPr>
                <p:nvPr/>
              </p:nvCxnSpPr>
              <p:spPr bwMode="auto">
                <a:xfrm>
                  <a:off x="871945" y="2914204"/>
                  <a:ext cx="3335113"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D57DE42D-AF2B-DE4A-BBE8-4255C9DC89BA}"/>
                    </a:ext>
                  </a:extLst>
                </p:cNvPr>
                <p:cNvCxnSpPr>
                  <a:cxnSpLocks/>
                </p:cNvCxnSpPr>
                <p:nvPr/>
              </p:nvCxnSpPr>
              <p:spPr bwMode="auto">
                <a:xfrm flipV="1">
                  <a:off x="871945" y="2777875"/>
                  <a:ext cx="0" cy="30537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5D7CD2AD-D580-424A-83FD-ED4F46546597}"/>
                    </a:ext>
                  </a:extLst>
                </p:cNvPr>
                <p:cNvCxnSpPr>
                  <a:cxnSpLocks/>
                </p:cNvCxnSpPr>
                <p:nvPr/>
              </p:nvCxnSpPr>
              <p:spPr bwMode="auto">
                <a:xfrm flipV="1">
                  <a:off x="2995634" y="2777875"/>
                  <a:ext cx="0" cy="31264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B237555D-CFA6-774D-989A-04FB37B6B960}"/>
                    </a:ext>
                  </a:extLst>
                </p:cNvPr>
                <p:cNvCxnSpPr>
                  <a:cxnSpLocks/>
                </p:cNvCxnSpPr>
                <p:nvPr/>
              </p:nvCxnSpPr>
              <p:spPr bwMode="auto">
                <a:xfrm flipH="1" flipV="1">
                  <a:off x="1895984" y="2777875"/>
                  <a:ext cx="0" cy="30537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416802BB-5762-C04F-8D85-13C8CE2A0624}"/>
                    </a:ext>
                  </a:extLst>
                </p:cNvPr>
                <p:cNvCxnSpPr>
                  <a:cxnSpLocks/>
                </p:cNvCxnSpPr>
                <p:nvPr/>
              </p:nvCxnSpPr>
              <p:spPr bwMode="auto">
                <a:xfrm flipV="1">
                  <a:off x="4207058" y="2777875"/>
                  <a:ext cx="0" cy="31810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sp>
            <p:nvSpPr>
              <p:cNvPr id="19" name="TextBox 9">
                <a:extLst>
                  <a:ext uri="{FF2B5EF4-FFF2-40B4-BE49-F238E27FC236}">
                    <a16:creationId xmlns:a16="http://schemas.microsoft.com/office/drawing/2014/main" id="{85A61F35-FF31-C343-A8D2-428A50897C8A}"/>
                  </a:ext>
                </a:extLst>
              </p:cNvPr>
              <p:cNvSpPr txBox="1">
                <a:spLocks noChangeArrowheads="1"/>
              </p:cNvSpPr>
              <p:nvPr/>
            </p:nvSpPr>
            <p:spPr bwMode="auto">
              <a:xfrm>
                <a:off x="578044" y="2341710"/>
                <a:ext cx="1414383" cy="4762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Three weeks prior to presentation</a:t>
                </a:r>
              </a:p>
            </p:txBody>
          </p:sp>
          <p:sp>
            <p:nvSpPr>
              <p:cNvPr id="20" name="TextBox 27">
                <a:extLst>
                  <a:ext uri="{FF2B5EF4-FFF2-40B4-BE49-F238E27FC236}">
                    <a16:creationId xmlns:a16="http://schemas.microsoft.com/office/drawing/2014/main" id="{916F1CD5-7292-DA40-9C56-CEDD2AE9CB61}"/>
                  </a:ext>
                </a:extLst>
              </p:cNvPr>
              <p:cNvSpPr txBox="1">
                <a:spLocks noChangeArrowheads="1"/>
              </p:cNvSpPr>
              <p:nvPr/>
            </p:nvSpPr>
            <p:spPr bwMode="auto">
              <a:xfrm>
                <a:off x="2659035" y="2341710"/>
                <a:ext cx="1414382" cy="4762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Two weeks prior to presentation</a:t>
                </a:r>
              </a:p>
            </p:txBody>
          </p:sp>
          <p:sp>
            <p:nvSpPr>
              <p:cNvPr id="21" name="TextBox 28">
                <a:extLst>
                  <a:ext uri="{FF2B5EF4-FFF2-40B4-BE49-F238E27FC236}">
                    <a16:creationId xmlns:a16="http://schemas.microsoft.com/office/drawing/2014/main" id="{BD788FD3-CAF0-134B-9088-4AA0E23ED311}"/>
                  </a:ext>
                </a:extLst>
              </p:cNvPr>
              <p:cNvSpPr txBox="1">
                <a:spLocks noChangeArrowheads="1"/>
              </p:cNvSpPr>
              <p:nvPr/>
            </p:nvSpPr>
            <p:spPr bwMode="auto">
              <a:xfrm>
                <a:off x="4990435" y="2339893"/>
                <a:ext cx="1414382" cy="474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One week prior to presentation</a:t>
                </a:r>
              </a:p>
            </p:txBody>
          </p:sp>
          <p:sp>
            <p:nvSpPr>
              <p:cNvPr id="22" name="TextBox 29">
                <a:extLst>
                  <a:ext uri="{FF2B5EF4-FFF2-40B4-BE49-F238E27FC236}">
                    <a16:creationId xmlns:a16="http://schemas.microsoft.com/office/drawing/2014/main" id="{6A0104E4-C1FB-D44F-A45A-06C983C19068}"/>
                  </a:ext>
                </a:extLst>
              </p:cNvPr>
              <p:cNvSpPr txBox="1">
                <a:spLocks noChangeArrowheads="1"/>
              </p:cNvSpPr>
              <p:nvPr/>
            </p:nvSpPr>
            <p:spPr bwMode="auto">
              <a:xfrm>
                <a:off x="7484170" y="2347164"/>
                <a:ext cx="1414382" cy="474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At the time of presentation</a:t>
                </a:r>
              </a:p>
            </p:txBody>
          </p:sp>
        </p:grpSp>
        <p:sp>
          <p:nvSpPr>
            <p:cNvPr id="14" name="TextBox 31">
              <a:extLst>
                <a:ext uri="{FF2B5EF4-FFF2-40B4-BE49-F238E27FC236}">
                  <a16:creationId xmlns:a16="http://schemas.microsoft.com/office/drawing/2014/main" id="{16C3DBF0-2AF3-EA45-A5F7-8281DC24BDF2}"/>
                </a:ext>
              </a:extLst>
            </p:cNvPr>
            <p:cNvSpPr txBox="1">
              <a:spLocks noChangeArrowheads="1"/>
            </p:cNvSpPr>
            <p:nvPr/>
          </p:nvSpPr>
          <p:spPr bwMode="auto">
            <a:xfrm>
              <a:off x="510488" y="3083773"/>
              <a:ext cx="2403933" cy="10288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Several days after fishing in southeastern Indiana, the patient developed a rash on his lower back that he described as a “three-ringed circle.”</a:t>
              </a:r>
            </a:p>
          </p:txBody>
        </p:sp>
        <p:sp>
          <p:nvSpPr>
            <p:cNvPr id="15" name="TextBox 32">
              <a:extLst>
                <a:ext uri="{FF2B5EF4-FFF2-40B4-BE49-F238E27FC236}">
                  <a16:creationId xmlns:a16="http://schemas.microsoft.com/office/drawing/2014/main" id="{A70C6780-AAFD-3D4A-A234-2FE0E2AC201F}"/>
                </a:ext>
              </a:extLst>
            </p:cNvPr>
            <p:cNvSpPr txBox="1">
              <a:spLocks noChangeArrowheads="1"/>
            </p:cNvSpPr>
            <p:nvPr/>
          </p:nvSpPr>
          <p:spPr bwMode="auto">
            <a:xfrm>
              <a:off x="3299534" y="3080137"/>
              <a:ext cx="1483461" cy="1214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The rash self-resolved. He developed subjective fevers, myalgias, and fatigue.</a:t>
              </a:r>
            </a:p>
          </p:txBody>
        </p:sp>
        <p:sp>
          <p:nvSpPr>
            <p:cNvPr id="16" name="TextBox 33">
              <a:extLst>
                <a:ext uri="{FF2B5EF4-FFF2-40B4-BE49-F238E27FC236}">
                  <a16:creationId xmlns:a16="http://schemas.microsoft.com/office/drawing/2014/main" id="{FC447EFF-4E5F-4944-ABDF-18C722F38422}"/>
                </a:ext>
              </a:extLst>
            </p:cNvPr>
            <p:cNvSpPr txBox="1">
              <a:spLocks noChangeArrowheads="1"/>
            </p:cNvSpPr>
            <p:nvPr/>
          </p:nvSpPr>
          <p:spPr bwMode="auto">
            <a:xfrm>
              <a:off x="7767187" y="3100133"/>
              <a:ext cx="2718240" cy="1401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His headaches persisted and worsened to the point that he was unable to sleep. He reported associated photophobia and phonophobia. He was noted by the evaluating emergency department physician to be slightly confused.</a:t>
              </a:r>
            </a:p>
          </p:txBody>
        </p:sp>
        <p:sp>
          <p:nvSpPr>
            <p:cNvPr id="17" name="TextBox 34">
              <a:extLst>
                <a:ext uri="{FF2B5EF4-FFF2-40B4-BE49-F238E27FC236}">
                  <a16:creationId xmlns:a16="http://schemas.microsoft.com/office/drawing/2014/main" id="{94AE8AE5-96E6-AA48-AB66-5572D161E571}"/>
                </a:ext>
              </a:extLst>
            </p:cNvPr>
            <p:cNvSpPr txBox="1">
              <a:spLocks noChangeArrowheads="1"/>
            </p:cNvSpPr>
            <p:nvPr/>
          </p:nvSpPr>
          <p:spPr bwMode="auto">
            <a:xfrm>
              <a:off x="5005774" y="3089227"/>
              <a:ext cx="2376301" cy="139964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pPr algn="ctr">
                <a:defRPr/>
              </a:pPr>
              <a:r>
                <a:rPr lang="en-US" altLang="en-US" sz="1050" dirty="0"/>
                <a:t>He was seen by his primary care physician for fatigue and subjective fevers and prescribed a 5-day course of azithromycin for suspected pneumonia which he completed. He began to have diffuse headaches.</a:t>
              </a:r>
            </a:p>
          </p:txBody>
        </p:sp>
      </p:grpSp>
      <p:sp>
        <p:nvSpPr>
          <p:cNvPr id="28" name="TextBox 1"/>
          <p:cNvSpPr txBox="1">
            <a:spLocks noChangeArrowheads="1"/>
          </p:cNvSpPr>
          <p:nvPr/>
        </p:nvSpPr>
        <p:spPr bwMode="auto">
          <a:xfrm>
            <a:off x="452438" y="6000560"/>
            <a:ext cx="40735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2000" b="1" dirty="0">
                <a:solidFill>
                  <a:srgbClr val="F40122"/>
                </a:solidFill>
              </a:rPr>
              <a:t>Laboratory and imaging studies</a:t>
            </a:r>
          </a:p>
        </p:txBody>
      </p:sp>
      <p:sp>
        <p:nvSpPr>
          <p:cNvPr id="29" name="TextBox 28">
            <a:extLst>
              <a:ext uri="{FF2B5EF4-FFF2-40B4-BE49-F238E27FC236}">
                <a16:creationId xmlns:a16="http://schemas.microsoft.com/office/drawing/2014/main" id="{EB5F4D6E-4931-E246-855A-0563A7C91308}"/>
              </a:ext>
            </a:extLst>
          </p:cNvPr>
          <p:cNvSpPr txBox="1"/>
          <p:nvPr/>
        </p:nvSpPr>
        <p:spPr>
          <a:xfrm>
            <a:off x="3136900" y="9446368"/>
            <a:ext cx="2249488" cy="676275"/>
          </a:xfrm>
          <a:prstGeom prst="rect">
            <a:avLst/>
          </a:prstGeom>
          <a:noFill/>
        </p:spPr>
        <p:txBody>
          <a:bodyPr>
            <a:spAutoFit/>
          </a:bodyPr>
          <a:lstStyle/>
          <a:p>
            <a:pPr>
              <a:defRPr/>
            </a:pPr>
            <a:r>
              <a:rPr lang="en-US" sz="950" b="1" dirty="0"/>
              <a:t>Table 1. </a:t>
            </a:r>
            <a:r>
              <a:rPr lang="en-US" sz="950" dirty="0"/>
              <a:t>Cerebrospinal fluid (CSF) studies from a lumbar puncture performed at the outside hospital. An opening pressure was not obtained. </a:t>
            </a:r>
          </a:p>
        </p:txBody>
      </p:sp>
      <p:sp>
        <p:nvSpPr>
          <p:cNvPr id="30" name="TextBox 10"/>
          <p:cNvSpPr txBox="1">
            <a:spLocks noChangeArrowheads="1"/>
          </p:cNvSpPr>
          <p:nvPr/>
        </p:nvSpPr>
        <p:spPr bwMode="auto">
          <a:xfrm>
            <a:off x="5559425" y="8608448"/>
            <a:ext cx="1928813"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1100"/>
              <a:t>Our patient presented with isolated meningitis following a suspected erythema migrans rash in the absence of cranial nerve palsy, peripheral radiculopathy, or other characteristic findings of early disseminated lyme disease.</a:t>
            </a:r>
          </a:p>
        </p:txBody>
      </p:sp>
      <p:sp>
        <p:nvSpPr>
          <p:cNvPr id="31" name="TextBox 7"/>
          <p:cNvSpPr txBox="1">
            <a:spLocks noChangeArrowheads="1"/>
          </p:cNvSpPr>
          <p:nvPr/>
        </p:nvSpPr>
        <p:spPr bwMode="auto">
          <a:xfrm>
            <a:off x="10826750" y="7313236"/>
            <a:ext cx="52736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1000"/>
              <a:t>The national incidence of lyme disease since 1991 has increased significantly secondary to global climate change.</a:t>
            </a:r>
            <a:r>
              <a:rPr lang="en-US" altLang="en-US" sz="1000" baseline="30000"/>
              <a:t>4</a:t>
            </a:r>
            <a:r>
              <a:rPr lang="en-US" altLang="en-US" sz="1000"/>
              <a:t> Epidemiologic data demonstrate that the rate of increase in Ohio over the last ten years is outpacing national rates of observed lyme disease.</a:t>
            </a:r>
            <a:r>
              <a:rPr lang="en-US" altLang="en-US" sz="1000" baseline="30000"/>
              <a:t>1,2</a:t>
            </a:r>
            <a:r>
              <a:rPr lang="en-US" altLang="en-US" sz="1000"/>
              <a:t> </a:t>
            </a:r>
          </a:p>
          <a:p>
            <a:endParaRPr lang="en-US" altLang="en-US" sz="1000"/>
          </a:p>
          <a:p>
            <a:r>
              <a:rPr lang="en-US" altLang="en-US" sz="1000"/>
              <a:t>This patient was infected in a region where lyme disease is not considered to be endemic. In this region, the findings on his lumbar puncture would typically be more consistent with a viral meningitis or encephalitis, which would be managed with supportive care. This case serves to remind providers in our region to consider lyme meningitis in patients presenting with subacute symptoms and cerebrospinal fluid studies demonstrating a lymphocytic pleiocytosis. </a:t>
            </a:r>
          </a:p>
        </p:txBody>
      </p:sp>
      <p:pic>
        <p:nvPicPr>
          <p:cNvPr id="32"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t="12820"/>
          <a:stretch>
            <a:fillRect/>
          </a:stretch>
        </p:blipFill>
        <p:spPr bwMode="auto">
          <a:xfrm>
            <a:off x="7661275" y="8616385"/>
            <a:ext cx="267017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Box 18"/>
          <p:cNvSpPr txBox="1">
            <a:spLocks noChangeArrowheads="1"/>
          </p:cNvSpPr>
          <p:nvPr/>
        </p:nvSpPr>
        <p:spPr bwMode="auto">
          <a:xfrm>
            <a:off x="5559425" y="8362385"/>
            <a:ext cx="51060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2000" b="1" dirty="0">
                <a:solidFill>
                  <a:srgbClr val="F40122"/>
                </a:solidFill>
              </a:rPr>
              <a:t>Discussion: An uncommon presentation</a:t>
            </a:r>
          </a:p>
        </p:txBody>
      </p:sp>
      <p:sp>
        <p:nvSpPr>
          <p:cNvPr id="34" name="TextBox 33">
            <a:extLst>
              <a:ext uri="{FF2B5EF4-FFF2-40B4-BE49-F238E27FC236}">
                <a16:creationId xmlns:a16="http://schemas.microsoft.com/office/drawing/2014/main" id="{58BCE975-E8CB-8E4D-A6EE-5FD5D07C4D0B}"/>
              </a:ext>
            </a:extLst>
          </p:cNvPr>
          <p:cNvSpPr txBox="1"/>
          <p:nvPr/>
        </p:nvSpPr>
        <p:spPr>
          <a:xfrm>
            <a:off x="7566025" y="9876860"/>
            <a:ext cx="2995613" cy="530225"/>
          </a:xfrm>
          <a:prstGeom prst="rect">
            <a:avLst/>
          </a:prstGeom>
          <a:noFill/>
        </p:spPr>
        <p:txBody>
          <a:bodyPr>
            <a:spAutoFit/>
          </a:bodyPr>
          <a:lstStyle/>
          <a:p>
            <a:pPr>
              <a:defRPr/>
            </a:pPr>
            <a:r>
              <a:rPr lang="en-US" sz="950" b="1" dirty="0"/>
              <a:t>Figure 1. </a:t>
            </a:r>
            <a:r>
              <a:rPr lang="en-US" sz="950" dirty="0"/>
              <a:t>Symptom frequency in 61% of </a:t>
            </a:r>
            <a:r>
              <a:rPr lang="en-US" sz="950" dirty="0" err="1"/>
              <a:t>lyme</a:t>
            </a:r>
            <a:r>
              <a:rPr lang="en-US" sz="950" dirty="0"/>
              <a:t> cases from 2008-2017 per data reported to the CDC (Centers for Disease Control and Prevention 2019).</a:t>
            </a:r>
            <a:r>
              <a:rPr lang="en-US" sz="950" baseline="30000" dirty="0"/>
              <a:t>1</a:t>
            </a:r>
            <a:endParaRPr lang="en-US" sz="950" dirty="0"/>
          </a:p>
        </p:txBody>
      </p:sp>
      <p:sp>
        <p:nvSpPr>
          <p:cNvPr id="35" name="TextBox 25"/>
          <p:cNvSpPr txBox="1">
            <a:spLocks noChangeArrowheads="1"/>
          </p:cNvSpPr>
          <p:nvPr/>
        </p:nvSpPr>
        <p:spPr bwMode="auto">
          <a:xfrm>
            <a:off x="10826750" y="7040186"/>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2000" b="1" dirty="0">
                <a:solidFill>
                  <a:srgbClr val="F40122"/>
                </a:solidFill>
              </a:rPr>
              <a:t>Conclusion</a:t>
            </a:r>
          </a:p>
        </p:txBody>
      </p:sp>
      <p:sp>
        <p:nvSpPr>
          <p:cNvPr id="36" name="TextBox 46"/>
          <p:cNvSpPr txBox="1">
            <a:spLocks noChangeArrowheads="1"/>
          </p:cNvSpPr>
          <p:nvPr/>
        </p:nvSpPr>
        <p:spPr bwMode="auto">
          <a:xfrm>
            <a:off x="10806113" y="9132416"/>
            <a:ext cx="15680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2000" b="1" dirty="0">
                <a:solidFill>
                  <a:srgbClr val="F40122"/>
                </a:solidFill>
              </a:rPr>
              <a:t>References</a:t>
            </a:r>
          </a:p>
        </p:txBody>
      </p:sp>
      <p:sp>
        <p:nvSpPr>
          <p:cNvPr id="37" name="TextBox 36">
            <a:extLst>
              <a:ext uri="{FF2B5EF4-FFF2-40B4-BE49-F238E27FC236}">
                <a16:creationId xmlns:a16="http://schemas.microsoft.com/office/drawing/2014/main" id="{B5D4A6EC-D357-1442-961D-98CF987E6678}"/>
              </a:ext>
            </a:extLst>
          </p:cNvPr>
          <p:cNvSpPr txBox="1"/>
          <p:nvPr/>
        </p:nvSpPr>
        <p:spPr>
          <a:xfrm>
            <a:off x="10922000" y="4407926"/>
            <a:ext cx="4894263" cy="530225"/>
          </a:xfrm>
          <a:prstGeom prst="rect">
            <a:avLst/>
          </a:prstGeom>
          <a:noFill/>
        </p:spPr>
        <p:txBody>
          <a:bodyPr>
            <a:spAutoFit/>
          </a:bodyPr>
          <a:lstStyle/>
          <a:p>
            <a:pPr>
              <a:defRPr/>
            </a:pPr>
            <a:r>
              <a:rPr lang="en-US" sz="950" b="1" dirty="0"/>
              <a:t>Figure 2. </a:t>
            </a:r>
            <a:r>
              <a:rPr lang="en-US" sz="950" dirty="0"/>
              <a:t>Lyme incidence in 2019 (green dots) in comparison to incidence rates for the preceding nine years (A, Ohio Department of Health 2019)</a:t>
            </a:r>
            <a:r>
              <a:rPr lang="en-US" sz="950" baseline="30000" dirty="0"/>
              <a:t>2</a:t>
            </a:r>
            <a:r>
              <a:rPr lang="en-US" sz="950" dirty="0"/>
              <a:t> and 2017 incidence of </a:t>
            </a:r>
            <a:r>
              <a:rPr lang="en-US" sz="950" dirty="0" err="1"/>
              <a:t>lyme</a:t>
            </a:r>
            <a:r>
              <a:rPr lang="en-US" sz="950" dirty="0"/>
              <a:t> disease in Indiana (B, Indiana Department of Health 2019).</a:t>
            </a:r>
            <a:r>
              <a:rPr lang="en-US" sz="950" baseline="30000" dirty="0"/>
              <a:t>3</a:t>
            </a:r>
          </a:p>
        </p:txBody>
      </p:sp>
      <p:sp>
        <p:nvSpPr>
          <p:cNvPr id="38" name="TextBox 37">
            <a:extLst>
              <a:ext uri="{FF2B5EF4-FFF2-40B4-BE49-F238E27FC236}">
                <a16:creationId xmlns:a16="http://schemas.microsoft.com/office/drawing/2014/main" id="{CE7D8A31-7BBF-E64E-B8F4-EEB5C6F76666}"/>
              </a:ext>
            </a:extLst>
          </p:cNvPr>
          <p:cNvSpPr txBox="1"/>
          <p:nvPr/>
        </p:nvSpPr>
        <p:spPr>
          <a:xfrm>
            <a:off x="10926763" y="6315633"/>
            <a:ext cx="4889500" cy="530225"/>
          </a:xfrm>
          <a:prstGeom prst="rect">
            <a:avLst/>
          </a:prstGeom>
          <a:noFill/>
        </p:spPr>
        <p:txBody>
          <a:bodyPr>
            <a:spAutoFit/>
          </a:bodyPr>
          <a:lstStyle/>
          <a:p>
            <a:pPr>
              <a:defRPr/>
            </a:pPr>
            <a:r>
              <a:rPr lang="en-US" sz="950" b="1" dirty="0"/>
              <a:t>Table 2</a:t>
            </a:r>
            <a:r>
              <a:rPr lang="en-US" sz="950" dirty="0"/>
              <a:t>. Annual </a:t>
            </a:r>
            <a:r>
              <a:rPr lang="en-US" sz="950" dirty="0" err="1"/>
              <a:t>lyme</a:t>
            </a:r>
            <a:r>
              <a:rPr lang="en-US" sz="950" dirty="0"/>
              <a:t> disease incidence in Ohio (Ohio Department of Health 2019)</a:t>
            </a:r>
            <a:r>
              <a:rPr lang="en-US" sz="950" baseline="30000" dirty="0"/>
              <a:t>2</a:t>
            </a:r>
            <a:r>
              <a:rPr lang="en-US" sz="950" dirty="0"/>
              <a:t> in comparison to national confirmed and probable cases (Centers for Disease Control and Prevention 2019).</a:t>
            </a:r>
            <a:r>
              <a:rPr lang="en-US" sz="950" baseline="30000" dirty="0"/>
              <a:t>1</a:t>
            </a:r>
            <a:r>
              <a:rPr lang="en-US" sz="950" dirty="0"/>
              <a:t> </a:t>
            </a:r>
          </a:p>
        </p:txBody>
      </p:sp>
      <p:grpSp>
        <p:nvGrpSpPr>
          <p:cNvPr id="39" name="Group 16"/>
          <p:cNvGrpSpPr>
            <a:grpSpLocks/>
          </p:cNvGrpSpPr>
          <p:nvPr/>
        </p:nvGrpSpPr>
        <p:grpSpPr bwMode="auto">
          <a:xfrm>
            <a:off x="11307763" y="2283851"/>
            <a:ext cx="1919287" cy="2101850"/>
            <a:chOff x="11307436" y="1893422"/>
            <a:chExt cx="1920402" cy="2101739"/>
          </a:xfrm>
        </p:grpSpPr>
        <p:pic>
          <p:nvPicPr>
            <p:cNvPr id="40"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l="2003" t="6129" r="1137" b="8669"/>
            <a:stretch>
              <a:fillRect/>
            </a:stretch>
          </p:blipFill>
          <p:spPr bwMode="auto">
            <a:xfrm>
              <a:off x="11359362" y="1941513"/>
              <a:ext cx="1868476" cy="2053648"/>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1" name="TextBox 11"/>
            <p:cNvSpPr txBox="1">
              <a:spLocks noChangeArrowheads="1"/>
            </p:cNvSpPr>
            <p:nvPr/>
          </p:nvSpPr>
          <p:spPr bwMode="auto">
            <a:xfrm>
              <a:off x="11307436" y="1893422"/>
              <a:ext cx="2872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1100" b="1"/>
                <a:t>A</a:t>
              </a:r>
            </a:p>
          </p:txBody>
        </p:sp>
      </p:grpSp>
      <p:grpSp>
        <p:nvGrpSpPr>
          <p:cNvPr id="42" name="Group 15"/>
          <p:cNvGrpSpPr>
            <a:grpSpLocks/>
          </p:cNvGrpSpPr>
          <p:nvPr/>
        </p:nvGrpSpPr>
        <p:grpSpPr bwMode="auto">
          <a:xfrm>
            <a:off x="13779500" y="2287026"/>
            <a:ext cx="1689100" cy="2098675"/>
            <a:chOff x="13779128" y="1897302"/>
            <a:chExt cx="1689472" cy="2097859"/>
          </a:xfrm>
        </p:grpSpPr>
        <p:pic>
          <p:nvPicPr>
            <p:cNvPr id="4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40732" y="1941513"/>
              <a:ext cx="1627868" cy="2053648"/>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4" name="TextBox 46"/>
            <p:cNvSpPr txBox="1">
              <a:spLocks noChangeArrowheads="1"/>
            </p:cNvSpPr>
            <p:nvPr/>
          </p:nvSpPr>
          <p:spPr bwMode="auto">
            <a:xfrm>
              <a:off x="13779128" y="1897302"/>
              <a:ext cx="2872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panose="020B0604020202020204" pitchFamily="34" charset="0"/>
                </a:defRPr>
              </a:lvl1pPr>
              <a:lvl2pPr marL="742950" indent="-285750">
                <a:defRPr sz="2900">
                  <a:solidFill>
                    <a:schemeClr val="tx1"/>
                  </a:solidFill>
                  <a:latin typeface="Arial" panose="020B0604020202020204" pitchFamily="34" charset="0"/>
                </a:defRPr>
              </a:lvl2pPr>
              <a:lvl3pPr marL="1143000" indent="-228600">
                <a:defRPr sz="2900">
                  <a:solidFill>
                    <a:schemeClr val="tx1"/>
                  </a:solidFill>
                  <a:latin typeface="Arial" panose="020B0604020202020204" pitchFamily="34" charset="0"/>
                </a:defRPr>
              </a:lvl3pPr>
              <a:lvl4pPr marL="1600200" indent="-228600">
                <a:defRPr sz="2900">
                  <a:solidFill>
                    <a:schemeClr val="tx1"/>
                  </a:solidFill>
                  <a:latin typeface="Arial" panose="020B0604020202020204" pitchFamily="34" charset="0"/>
                </a:defRPr>
              </a:lvl4pPr>
              <a:lvl5pPr marL="2057400" indent="-228600">
                <a:defRPr sz="2900">
                  <a:solidFill>
                    <a:schemeClr val="tx1"/>
                  </a:solidFill>
                  <a:latin typeface="Arial" panose="020B0604020202020204" pitchFamily="34" charset="0"/>
                </a:defRPr>
              </a:lvl5pPr>
              <a:lvl6pPr marL="2514600" indent="-228600" eaLnBrk="0" fontAlgn="base" hangingPunct="0">
                <a:spcBef>
                  <a:spcPct val="0"/>
                </a:spcBef>
                <a:spcAft>
                  <a:spcPct val="0"/>
                </a:spcAft>
                <a:defRPr sz="2900">
                  <a:solidFill>
                    <a:schemeClr val="tx1"/>
                  </a:solidFill>
                  <a:latin typeface="Arial" panose="020B0604020202020204" pitchFamily="34" charset="0"/>
                </a:defRPr>
              </a:lvl6pPr>
              <a:lvl7pPr marL="2971800" indent="-228600" eaLnBrk="0" fontAlgn="base" hangingPunct="0">
                <a:spcBef>
                  <a:spcPct val="0"/>
                </a:spcBef>
                <a:spcAft>
                  <a:spcPct val="0"/>
                </a:spcAft>
                <a:defRPr sz="2900">
                  <a:solidFill>
                    <a:schemeClr val="tx1"/>
                  </a:solidFill>
                  <a:latin typeface="Arial" panose="020B0604020202020204" pitchFamily="34" charset="0"/>
                </a:defRPr>
              </a:lvl7pPr>
              <a:lvl8pPr marL="3429000" indent="-228600" eaLnBrk="0" fontAlgn="base" hangingPunct="0">
                <a:spcBef>
                  <a:spcPct val="0"/>
                </a:spcBef>
                <a:spcAft>
                  <a:spcPct val="0"/>
                </a:spcAft>
                <a:defRPr sz="2900">
                  <a:solidFill>
                    <a:schemeClr val="tx1"/>
                  </a:solidFill>
                  <a:latin typeface="Arial" panose="020B0604020202020204" pitchFamily="34" charset="0"/>
                </a:defRPr>
              </a:lvl8pPr>
              <a:lvl9pPr marL="3886200" indent="-228600" eaLnBrk="0" fontAlgn="base" hangingPunct="0">
                <a:spcBef>
                  <a:spcPct val="0"/>
                </a:spcBef>
                <a:spcAft>
                  <a:spcPct val="0"/>
                </a:spcAft>
                <a:defRPr sz="2900">
                  <a:solidFill>
                    <a:schemeClr val="tx1"/>
                  </a:solidFill>
                  <a:latin typeface="Arial" panose="020B0604020202020204" pitchFamily="34" charset="0"/>
                </a:defRPr>
              </a:lvl9pPr>
            </a:lstStyle>
            <a:p>
              <a:r>
                <a:rPr lang="en-US" altLang="en-US" sz="1100" b="1"/>
                <a:t>B</a:t>
              </a:r>
            </a:p>
          </p:txBody>
        </p:sp>
      </p:grpSp>
      <p:graphicFrame>
        <p:nvGraphicFramePr>
          <p:cNvPr id="45" name="Table 44">
            <a:extLst>
              <a:ext uri="{FF2B5EF4-FFF2-40B4-BE49-F238E27FC236}">
                <a16:creationId xmlns:a16="http://schemas.microsoft.com/office/drawing/2014/main" id="{9259139A-EA48-1A4E-9EFD-468E1AE34DF8}"/>
              </a:ext>
            </a:extLst>
          </p:cNvPr>
          <p:cNvGraphicFramePr>
            <a:graphicFrameLocks noGrp="1"/>
          </p:cNvGraphicFramePr>
          <p:nvPr>
            <p:extLst>
              <p:ext uri="{D42A27DB-BD31-4B8C-83A1-F6EECF244321}">
                <p14:modId xmlns:p14="http://schemas.microsoft.com/office/powerpoint/2010/main" val="2232322496"/>
              </p:ext>
            </p:extLst>
          </p:nvPr>
        </p:nvGraphicFramePr>
        <p:xfrm>
          <a:off x="11144250" y="5105958"/>
          <a:ext cx="4437063" cy="1162050"/>
        </p:xfrm>
        <a:graphic>
          <a:graphicData uri="http://schemas.openxmlformats.org/drawingml/2006/table">
            <a:tbl>
              <a:tblPr firstRow="1" bandRow="1">
                <a:tableStyleId>{5C22544A-7EE6-4342-B048-85BDC9FD1C3A}</a:tableStyleId>
              </a:tblPr>
              <a:tblGrid>
                <a:gridCol w="1479021">
                  <a:extLst>
                    <a:ext uri="{9D8B030D-6E8A-4147-A177-3AD203B41FA5}">
                      <a16:colId xmlns:a16="http://schemas.microsoft.com/office/drawing/2014/main" val="174602329"/>
                    </a:ext>
                  </a:extLst>
                </a:gridCol>
                <a:gridCol w="1479021">
                  <a:extLst>
                    <a:ext uri="{9D8B030D-6E8A-4147-A177-3AD203B41FA5}">
                      <a16:colId xmlns:a16="http://schemas.microsoft.com/office/drawing/2014/main" val="415875327"/>
                    </a:ext>
                  </a:extLst>
                </a:gridCol>
                <a:gridCol w="1479021">
                  <a:extLst>
                    <a:ext uri="{9D8B030D-6E8A-4147-A177-3AD203B41FA5}">
                      <a16:colId xmlns:a16="http://schemas.microsoft.com/office/drawing/2014/main" val="1372109583"/>
                    </a:ext>
                  </a:extLst>
                </a:gridCol>
              </a:tblGrid>
              <a:tr h="404382">
                <a:tc>
                  <a:txBody>
                    <a:bodyPr/>
                    <a:lstStyle/>
                    <a:p>
                      <a:pPr algn="ctr"/>
                      <a:r>
                        <a:rPr lang="en-US" sz="1000" dirty="0">
                          <a:solidFill>
                            <a:schemeClr val="tx1"/>
                          </a:solidFill>
                        </a:rPr>
                        <a:t>Year</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Reported cases in Ohio</a:t>
                      </a:r>
                      <a:r>
                        <a:rPr lang="en-US" sz="1000" baseline="30000" dirty="0">
                          <a:solidFill>
                            <a:schemeClr val="tx1"/>
                          </a:solidFill>
                        </a:rPr>
                        <a:t>2</a:t>
                      </a:r>
                      <a:endParaRPr lang="en-US" sz="1000" dirty="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National confirmed and probable cases</a:t>
                      </a:r>
                      <a:r>
                        <a:rPr lang="en-US" sz="1000" baseline="30000" dirty="0">
                          <a:solidFill>
                            <a:schemeClr val="tx1"/>
                          </a:solidFill>
                        </a:rPr>
                        <a:t>1</a:t>
                      </a:r>
                      <a:endParaRPr lang="en-US" sz="1000" dirty="0">
                        <a:solidFill>
                          <a:schemeClr val="tx1"/>
                        </a:solidFill>
                      </a:endParaRP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553925"/>
                  </a:ext>
                </a:extLst>
              </a:tr>
              <a:tr h="252556">
                <a:tc>
                  <a:txBody>
                    <a:bodyPr/>
                    <a:lstStyle/>
                    <a:p>
                      <a:pPr algn="ctr"/>
                      <a:r>
                        <a:rPr lang="en-US" sz="1000" b="0" dirty="0">
                          <a:solidFill>
                            <a:schemeClr val="tx1"/>
                          </a:solidFill>
                        </a:rPr>
                        <a:t>2009</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58</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38,468</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9621441"/>
                  </a:ext>
                </a:extLst>
              </a:tr>
              <a:tr h="252556">
                <a:tc>
                  <a:txBody>
                    <a:bodyPr/>
                    <a:lstStyle/>
                    <a:p>
                      <a:pPr algn="ctr"/>
                      <a:r>
                        <a:rPr lang="en-US" sz="1000" b="0" dirty="0">
                          <a:solidFill>
                            <a:schemeClr val="tx1"/>
                          </a:solidFill>
                        </a:rPr>
                        <a:t>2014</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119</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33,461</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8106680"/>
                  </a:ext>
                </a:extLst>
              </a:tr>
              <a:tr h="252556">
                <a:tc>
                  <a:txBody>
                    <a:bodyPr/>
                    <a:lstStyle/>
                    <a:p>
                      <a:pPr algn="ctr"/>
                      <a:r>
                        <a:rPr lang="en-US" sz="1000" b="0" dirty="0">
                          <a:solidFill>
                            <a:schemeClr val="tx1"/>
                          </a:solidFill>
                        </a:rPr>
                        <a:t>2017</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270</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rPr>
                        <a:t>42,743</a:t>
                      </a:r>
                    </a:p>
                  </a:txBody>
                  <a:tcPr marL="91438" marR="91438" marT="45748" marB="457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1118280"/>
                  </a:ext>
                </a:extLst>
              </a:tr>
            </a:tbl>
          </a:graphicData>
        </a:graphic>
      </p:graphicFrame>
      <p:sp>
        <p:nvSpPr>
          <p:cNvPr id="46" name="TextBox 45">
            <a:extLst>
              <a:ext uri="{FF2B5EF4-FFF2-40B4-BE49-F238E27FC236}">
                <a16:creationId xmlns:a16="http://schemas.microsoft.com/office/drawing/2014/main" id="{CC831A84-03F6-E64F-9302-C04C87E62184}"/>
              </a:ext>
            </a:extLst>
          </p:cNvPr>
          <p:cNvSpPr txBox="1"/>
          <p:nvPr/>
        </p:nvSpPr>
        <p:spPr>
          <a:xfrm>
            <a:off x="10806113" y="9440951"/>
            <a:ext cx="5424487" cy="900113"/>
          </a:xfrm>
          <a:prstGeom prst="rect">
            <a:avLst/>
          </a:prstGeom>
          <a:noFill/>
        </p:spPr>
        <p:txBody>
          <a:bodyPr>
            <a:spAutoFit/>
          </a:bodyPr>
          <a:lstStyle/>
          <a:p>
            <a:pPr>
              <a:defRPr/>
            </a:pPr>
            <a:r>
              <a:rPr lang="en-US" sz="750" dirty="0"/>
              <a:t>1.Cdc.gov. (2019). </a:t>
            </a:r>
            <a:r>
              <a:rPr lang="en-US" sz="750" i="1" dirty="0"/>
              <a:t>Data and Surveillance | Lyme Disease | CDC</a:t>
            </a:r>
            <a:r>
              <a:rPr lang="en-US" sz="750" dirty="0"/>
              <a:t>. [online] Available at: https://</a:t>
            </a:r>
            <a:r>
              <a:rPr lang="en-US" sz="750" dirty="0" err="1"/>
              <a:t>www.cdc.gov</a:t>
            </a:r>
            <a:r>
              <a:rPr lang="en-US" sz="750" dirty="0"/>
              <a:t>/</a:t>
            </a:r>
          </a:p>
          <a:p>
            <a:pPr>
              <a:defRPr/>
            </a:pPr>
            <a:r>
              <a:rPr lang="en-US" sz="750" dirty="0" err="1"/>
              <a:t>lyme</a:t>
            </a:r>
            <a:r>
              <a:rPr lang="en-US" sz="750" dirty="0"/>
              <a:t>/datasurveillance/index.html.</a:t>
            </a:r>
          </a:p>
          <a:p>
            <a:pPr>
              <a:defRPr/>
            </a:pPr>
            <a:r>
              <a:rPr lang="en-US" sz="750" dirty="0"/>
              <a:t>2. </a:t>
            </a:r>
            <a:r>
              <a:rPr lang="en-US" sz="750" dirty="0" err="1"/>
              <a:t>Odh.ohio.gov</a:t>
            </a:r>
            <a:r>
              <a:rPr lang="en-US" sz="750" dirty="0"/>
              <a:t>. (2019). </a:t>
            </a:r>
            <a:r>
              <a:rPr lang="en-US" sz="750" i="1" dirty="0"/>
              <a:t>Lyme Disease</a:t>
            </a:r>
            <a:r>
              <a:rPr lang="en-US" sz="750" dirty="0"/>
              <a:t>. [online] Available at: https://</a:t>
            </a:r>
            <a:r>
              <a:rPr lang="en-US" sz="750" dirty="0" err="1"/>
              <a:t>odh.ohio.gov</a:t>
            </a:r>
            <a:r>
              <a:rPr lang="en-US" sz="750" dirty="0"/>
              <a:t>/</a:t>
            </a:r>
            <a:r>
              <a:rPr lang="en-US" sz="750" dirty="0" err="1"/>
              <a:t>wps</a:t>
            </a:r>
            <a:r>
              <a:rPr lang="en-US" sz="750" dirty="0"/>
              <a:t>/portal/gov/</a:t>
            </a:r>
          </a:p>
          <a:p>
            <a:pPr>
              <a:defRPr/>
            </a:pPr>
            <a:r>
              <a:rPr lang="en-US" sz="750" dirty="0" err="1"/>
              <a:t>odh</a:t>
            </a:r>
            <a:r>
              <a:rPr lang="en-US" sz="750" dirty="0"/>
              <a:t>/know-our-programs/zoonotic-disease-program/resources/</a:t>
            </a:r>
            <a:r>
              <a:rPr lang="en-US" sz="750" dirty="0" err="1"/>
              <a:t>lyme</a:t>
            </a:r>
            <a:r>
              <a:rPr lang="en-US" sz="750" dirty="0"/>
              <a:t>-disease.</a:t>
            </a:r>
          </a:p>
          <a:p>
            <a:pPr>
              <a:defRPr/>
            </a:pPr>
            <a:r>
              <a:rPr lang="en-US" sz="750" dirty="0"/>
              <a:t>3. </a:t>
            </a:r>
            <a:r>
              <a:rPr lang="en-US" sz="750" dirty="0" err="1"/>
              <a:t>In.gov</a:t>
            </a:r>
            <a:r>
              <a:rPr lang="en-US" sz="750" dirty="0"/>
              <a:t>. (2019). </a:t>
            </a:r>
            <a:r>
              <a:rPr lang="en-US" sz="750" i="1" dirty="0"/>
              <a:t>ISDH: Lyme Disease: Data and Statistics</a:t>
            </a:r>
            <a:r>
              <a:rPr lang="en-US" sz="750" dirty="0"/>
              <a:t>. [online] Available at: https://</a:t>
            </a:r>
            <a:r>
              <a:rPr lang="en-US" sz="750" dirty="0" err="1"/>
              <a:t>www.in.gov</a:t>
            </a:r>
            <a:r>
              <a:rPr lang="en-US" sz="750" dirty="0"/>
              <a:t>/</a:t>
            </a:r>
            <a:r>
              <a:rPr lang="en-US" sz="750" dirty="0" err="1"/>
              <a:t>isdh</a:t>
            </a:r>
            <a:r>
              <a:rPr lang="en-US" sz="750" dirty="0"/>
              <a:t>/28006.htm.</a:t>
            </a:r>
          </a:p>
          <a:p>
            <a:pPr>
              <a:defRPr/>
            </a:pPr>
            <a:r>
              <a:rPr lang="en-US" sz="750" dirty="0"/>
              <a:t>4. Beard, C.B., et al. 2016: Ch. 5: </a:t>
            </a:r>
            <a:r>
              <a:rPr lang="en-US" sz="750" dirty="0" err="1"/>
              <a:t>Vectorborne</a:t>
            </a:r>
            <a:r>
              <a:rPr lang="en-US" sz="750" dirty="0"/>
              <a:t> Diseases. </a:t>
            </a:r>
            <a:r>
              <a:rPr lang="en-US" sz="750" i="1" dirty="0"/>
              <a:t>The Impacts of Climate Change on Human Health in the United States: A Scientific Assessment</a:t>
            </a:r>
            <a:r>
              <a:rPr lang="en-US" sz="750" dirty="0"/>
              <a:t>. U.S. Global Change Research Program, Washington, DC, 129–156. </a:t>
            </a:r>
          </a:p>
        </p:txBody>
      </p:sp>
    </p:spTree>
    <p:extLst>
      <p:ext uri="{BB962C8B-B14F-4D97-AF65-F5344CB8AC3E}">
        <p14:creationId xmlns:p14="http://schemas.microsoft.com/office/powerpoint/2010/main" val="2199027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876</Words>
  <Application>Microsoft Office PowerPoint</Application>
  <PresentationFormat>Custom</PresentationFormat>
  <Paragraphs>101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Nienaber, Bill (nienabwl)</dc:creator>
  <cp:lastModifiedBy>Nienaber, Bill (nienabwl)</cp:lastModifiedBy>
  <cp:revision>10</cp:revision>
  <dcterms:created xsi:type="dcterms:W3CDTF">2017-02-01T19:09:24Z</dcterms:created>
  <dcterms:modified xsi:type="dcterms:W3CDTF">2019-09-09T11:34:51Z</dcterms:modified>
</cp:coreProperties>
</file>