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7"/>
  </p:notesMasterIdLst>
  <p:sldIdLst>
    <p:sldId id="256" r:id="rId5"/>
    <p:sldId id="267" r:id="rId6"/>
    <p:sldId id="268" r:id="rId7"/>
    <p:sldId id="269" r:id="rId8"/>
    <p:sldId id="274" r:id="rId9"/>
    <p:sldId id="270" r:id="rId10"/>
    <p:sldId id="275" r:id="rId11"/>
    <p:sldId id="272" r:id="rId12"/>
    <p:sldId id="271" r:id="rId13"/>
    <p:sldId id="276" r:id="rId14"/>
    <p:sldId id="273" r:id="rId15"/>
    <p:sldId id="259" r:id="rId16"/>
    <p:sldId id="257" r:id="rId17"/>
    <p:sldId id="261" r:id="rId18"/>
    <p:sldId id="260" r:id="rId19"/>
    <p:sldId id="264" r:id="rId20"/>
    <p:sldId id="262" r:id="rId21"/>
    <p:sldId id="265" r:id="rId22"/>
    <p:sldId id="266" r:id="rId23"/>
    <p:sldId id="258" r:id="rId24"/>
    <p:sldId id="279" r:id="rId25"/>
    <p:sldId id="27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95025" autoAdjust="0"/>
  </p:normalViewPr>
  <p:slideViewPr>
    <p:cSldViewPr snapToGrid="0" snapToObjects="1">
      <p:cViewPr varScale="1">
        <p:scale>
          <a:sx n="88" d="100"/>
          <a:sy n="88" d="100"/>
        </p:scale>
        <p:origin x="-576" y="-104"/>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C9E7F-A1B4-2744-A13F-C05B42BFE6D7}" type="datetimeFigureOut">
              <a:rPr lang="en-US" smtClean="0"/>
              <a:t>2/23/18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ADB8C2-FD6C-8E4B-A92E-FB5FE3A9C88B}" type="slidenum">
              <a:rPr lang="en-US" smtClean="0"/>
              <a:t>‹#›</a:t>
            </a:fld>
            <a:endParaRPr lang="en-US"/>
          </a:p>
        </p:txBody>
      </p:sp>
    </p:spTree>
    <p:extLst>
      <p:ext uri="{BB962C8B-B14F-4D97-AF65-F5344CB8AC3E}">
        <p14:creationId xmlns:p14="http://schemas.microsoft.com/office/powerpoint/2010/main" val="2428685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loss of public trust in higher education, signaled by the perception of a college education as a private commodity rather than a public good, has intensified calls for a demonstrated return on investment measured solely in terms of employability. Meanwhile disinvestments in public higher education, including cuts to the budgets of federal agencies that have provided crucial research funding on college and university campuses, mean that institutions are increasingly doing more with less. These trends threaten to undermine the implementation of educational practices and professional development programs critical to student success at every level and at all types of institutions. The result is a growing economic and racial segregation within the academy. Yet, efforts to restore public trust in the promise of liberal education and inclusive excellence are hampered by a prevailing national rhetoric that attempts to decouple higher education from the American dream. In response, those of us who believe that higher education is inextricably linked to our nation’s historic mission of educating for democracy must make visible the transformative power of colleges and universities, ensuring that we are effective communicators of, and participants in, the events of our time.</a:t>
            </a:r>
          </a:p>
          <a:p>
            <a:endParaRPr lang="en-US" dirty="0"/>
          </a:p>
        </p:txBody>
      </p:sp>
      <p:sp>
        <p:nvSpPr>
          <p:cNvPr id="4" name="Slide Number Placeholder 3"/>
          <p:cNvSpPr>
            <a:spLocks noGrp="1"/>
          </p:cNvSpPr>
          <p:nvPr>
            <p:ph type="sldNum" sz="quarter" idx="10"/>
          </p:nvPr>
        </p:nvSpPr>
        <p:spPr/>
        <p:txBody>
          <a:bodyPr/>
          <a:lstStyle/>
          <a:p>
            <a:fld id="{55ADB8C2-FD6C-8E4B-A92E-FB5FE3A9C88B}" type="slidenum">
              <a:rPr lang="en-US" smtClean="0"/>
              <a:t>4</a:t>
            </a:fld>
            <a:endParaRPr lang="en-US"/>
          </a:p>
        </p:txBody>
      </p:sp>
    </p:spTree>
    <p:extLst>
      <p:ext uri="{BB962C8B-B14F-4D97-AF65-F5344CB8AC3E}">
        <p14:creationId xmlns:p14="http://schemas.microsoft.com/office/powerpoint/2010/main" val="1009328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*Asian American and Pacific Islander students </a:t>
            </a:r>
          </a:p>
          <a:p>
            <a:r>
              <a:rPr lang="en-US" dirty="0"/>
              <a:t>are more likely to enroll at a community college than a selective four-year university</a:t>
            </a:r>
          </a:p>
          <a:p>
            <a:r>
              <a:rPr lang="en-US" dirty="0"/>
              <a:t> (</a:t>
            </a:r>
            <a:r>
              <a:rPr lang="en-US" dirty="0" err="1"/>
              <a:t>Teranishi</a:t>
            </a:r>
            <a:r>
              <a:rPr lang="en-US" dirty="0"/>
              <a:t>, 2008-; Campaign for College Opportunity, 2015)</a:t>
            </a:r>
          </a:p>
          <a:p>
            <a:endParaRPr lang="en-US" dirty="0"/>
          </a:p>
        </p:txBody>
      </p:sp>
      <p:sp>
        <p:nvSpPr>
          <p:cNvPr id="4" name="Slide Number Placeholder 3"/>
          <p:cNvSpPr>
            <a:spLocks noGrp="1"/>
          </p:cNvSpPr>
          <p:nvPr>
            <p:ph type="sldNum" sz="quarter" idx="10"/>
          </p:nvPr>
        </p:nvSpPr>
        <p:spPr/>
        <p:txBody>
          <a:bodyPr/>
          <a:lstStyle/>
          <a:p>
            <a:fld id="{084ACCD1-6A07-4099-ACBF-2EA3310362E9}" type="slidenum">
              <a:rPr lang="en-US" smtClean="0"/>
              <a:t>5</a:t>
            </a:fld>
            <a:endParaRPr lang="en-US"/>
          </a:p>
        </p:txBody>
      </p:sp>
    </p:spTree>
    <p:extLst>
      <p:ext uri="{BB962C8B-B14F-4D97-AF65-F5344CB8AC3E}">
        <p14:creationId xmlns:p14="http://schemas.microsoft.com/office/powerpoint/2010/main" val="392101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5ADB8C2-FD6C-8E4B-A92E-FB5FE3A9C88B}" type="slidenum">
              <a:rPr lang="en-US" smtClean="0"/>
              <a:t>6</a:t>
            </a:fld>
            <a:endParaRPr lang="en-US"/>
          </a:p>
        </p:txBody>
      </p:sp>
    </p:spTree>
    <p:extLst>
      <p:ext uri="{BB962C8B-B14F-4D97-AF65-F5344CB8AC3E}">
        <p14:creationId xmlns:p14="http://schemas.microsoft.com/office/powerpoint/2010/main" val="4123676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ask us why</a:t>
            </a:r>
            <a:r>
              <a:rPr lang="en-US" baseline="0" dirty="0" smtClean="0"/>
              <a:t> we are here today</a:t>
            </a:r>
            <a:r>
              <a:rPr lang="mr-IN" baseline="0" dirty="0" smtClean="0"/>
              <a:t>…</a:t>
            </a:r>
            <a:r>
              <a:rPr lang="en-US" baseline="0" dirty="0" smtClean="0"/>
              <a:t>THIS IS IT.</a:t>
            </a:r>
            <a:endParaRPr lang="en-US" dirty="0"/>
          </a:p>
        </p:txBody>
      </p:sp>
      <p:sp>
        <p:nvSpPr>
          <p:cNvPr id="4" name="Slide Number Placeholder 3"/>
          <p:cNvSpPr>
            <a:spLocks noGrp="1"/>
          </p:cNvSpPr>
          <p:nvPr>
            <p:ph type="sldNum" sz="quarter" idx="10"/>
          </p:nvPr>
        </p:nvSpPr>
        <p:spPr/>
        <p:txBody>
          <a:bodyPr/>
          <a:lstStyle/>
          <a:p>
            <a:fld id="{084ACCD1-6A07-4099-ACBF-2EA3310362E9}" type="slidenum">
              <a:rPr lang="en-US" smtClean="0"/>
              <a:t>7</a:t>
            </a:fld>
            <a:endParaRPr lang="en-US"/>
          </a:p>
        </p:txBody>
      </p:sp>
    </p:spTree>
    <p:extLst>
      <p:ext uri="{BB962C8B-B14F-4D97-AF65-F5344CB8AC3E}">
        <p14:creationId xmlns:p14="http://schemas.microsoft.com/office/powerpoint/2010/main" val="3815258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5ADB8C2-FD6C-8E4B-A92E-FB5FE3A9C88B}" type="slidenum">
              <a:rPr lang="en-US" smtClean="0"/>
              <a:t>9</a:t>
            </a:fld>
            <a:endParaRPr lang="en-US"/>
          </a:p>
        </p:txBody>
      </p:sp>
    </p:spTree>
    <p:extLst>
      <p:ext uri="{BB962C8B-B14F-4D97-AF65-F5344CB8AC3E}">
        <p14:creationId xmlns:p14="http://schemas.microsoft.com/office/powerpoint/2010/main" val="4123676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4ACCD1-6A07-4099-ACBF-2EA3310362E9}" type="slidenum">
              <a:rPr lang="en-US" smtClean="0"/>
              <a:t>10</a:t>
            </a:fld>
            <a:endParaRPr lang="en-US"/>
          </a:p>
        </p:txBody>
      </p:sp>
    </p:spTree>
    <p:extLst>
      <p:ext uri="{BB962C8B-B14F-4D97-AF65-F5344CB8AC3E}">
        <p14:creationId xmlns:p14="http://schemas.microsoft.com/office/powerpoint/2010/main" val="3074601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go into the day together</a:t>
            </a:r>
            <a:r>
              <a:rPr lang="mr-IN" dirty="0" smtClean="0"/>
              <a:t>…</a:t>
            </a:r>
            <a:r>
              <a:rPr lang="en-US" dirty="0" smtClean="0"/>
              <a:t>.with a spirit of selflessness and generosity.</a:t>
            </a:r>
            <a:endParaRPr lang="en-US" dirty="0"/>
          </a:p>
        </p:txBody>
      </p:sp>
      <p:sp>
        <p:nvSpPr>
          <p:cNvPr id="4" name="Slide Number Placeholder 3"/>
          <p:cNvSpPr>
            <a:spLocks noGrp="1"/>
          </p:cNvSpPr>
          <p:nvPr>
            <p:ph type="sldNum" sz="quarter" idx="10"/>
          </p:nvPr>
        </p:nvSpPr>
        <p:spPr/>
        <p:txBody>
          <a:bodyPr/>
          <a:lstStyle/>
          <a:p>
            <a:fld id="{55ADB8C2-FD6C-8E4B-A92E-FB5FE3A9C88B}" type="slidenum">
              <a:rPr lang="en-US" smtClean="0"/>
              <a:t>11</a:t>
            </a:fld>
            <a:endParaRPr lang="en-US"/>
          </a:p>
        </p:txBody>
      </p:sp>
    </p:spTree>
    <p:extLst>
      <p:ext uri="{BB962C8B-B14F-4D97-AF65-F5344CB8AC3E}">
        <p14:creationId xmlns:p14="http://schemas.microsoft.com/office/powerpoint/2010/main" val="2791150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2/23/18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2/23/18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2/23/18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2/23/18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2/23/18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2/23/18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2/23/18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2/23/18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2/23/18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2/23/18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2/23/18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17638"/>
            <a:ext cx="8229600" cy="85553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2743200"/>
            <a:ext cx="8229600" cy="338769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2/23/18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mailto:strempel@uc.edu" TargetMode="External"/><Relationship Id="rId3" Type="http://schemas.openxmlformats.org/officeDocument/2006/relationships/image" Target="../media/image3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4474" y="4867562"/>
            <a:ext cx="7139708" cy="1205345"/>
          </a:xfrm>
        </p:spPr>
        <p:txBody>
          <a:bodyPr/>
          <a:lstStyle/>
          <a:p>
            <a:r>
              <a:rPr lang="en-US" dirty="0" smtClean="0">
                <a:solidFill>
                  <a:schemeClr val="tx1"/>
                </a:solidFill>
              </a:rPr>
              <a:t>Eileen </a:t>
            </a:r>
            <a:r>
              <a:rPr lang="en-US" dirty="0" smtClean="0">
                <a:solidFill>
                  <a:schemeClr val="tx1"/>
                </a:solidFill>
              </a:rPr>
              <a:t>Strempel</a:t>
            </a:r>
            <a:br>
              <a:rPr lang="en-US" dirty="0" smtClean="0">
                <a:solidFill>
                  <a:schemeClr val="tx1"/>
                </a:solidFill>
              </a:rPr>
            </a:br>
            <a:r>
              <a:rPr lang="en-US" dirty="0" smtClean="0">
                <a:solidFill>
                  <a:schemeClr val="tx1"/>
                </a:solidFill>
              </a:rPr>
              <a:t>Senior Vice Provost for Academic Affairs</a:t>
            </a:r>
            <a:endParaRPr lang="en-US" dirty="0">
              <a:solidFill>
                <a:schemeClr val="tx1"/>
              </a:solidFill>
            </a:endParaRPr>
          </a:p>
        </p:txBody>
      </p:sp>
      <p:sp>
        <p:nvSpPr>
          <p:cNvPr id="4" name="Rectangle 1"/>
          <p:cNvSpPr>
            <a:spLocks noGrp="1" noChangeArrowheads="1"/>
          </p:cNvSpPr>
          <p:nvPr>
            <p:ph type="ctrTitle"/>
          </p:nvPr>
        </p:nvSpPr>
        <p:spPr bwMode="auto">
          <a:xfrm>
            <a:off x="434109" y="1987992"/>
            <a:ext cx="8340437"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47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Transition &amp; Transformation: </a:t>
            </a:r>
            <a:r>
              <a:rPr kumimoji="0" lang="en-US" altLang="en-US" sz="50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r>
            <a:br>
              <a:rPr kumimoji="0" lang="en-US" altLang="en-US" sz="50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50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Fostering Student Success</a:t>
            </a:r>
            <a:endParaRPr kumimoji="0" lang="en-US" altLang="en-US" sz="5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397251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9564" y="1378398"/>
            <a:ext cx="6761018" cy="3485868"/>
          </a:xfrm>
          <a:prstGeom prst="rect">
            <a:avLst/>
          </a:prstGeom>
          <a:noFill/>
        </p:spPr>
        <p:txBody>
          <a:bodyPr wrap="square" lIns="38396" tIns="19198" rIns="38396" bIns="19198" rtlCol="0">
            <a:spAutoFit/>
          </a:bodyPr>
          <a:lstStyle/>
          <a:p>
            <a:endParaRPr lang="en-US" sz="2800" b="1" dirty="0"/>
          </a:p>
          <a:p>
            <a:endParaRPr lang="en-US" sz="2800" b="1" dirty="0"/>
          </a:p>
          <a:p>
            <a:r>
              <a:rPr lang="en-US" sz="2800" b="1" smtClean="0"/>
              <a:t>A </a:t>
            </a:r>
            <a:r>
              <a:rPr lang="en-US" sz="2800" b="1" dirty="0"/>
              <a:t>cross-institutional “transfer-receptive ecosystem” is a powerful catalyst for individual and societal economic mobility and heightened lifetime earnings for low-income students.</a:t>
            </a:r>
          </a:p>
          <a:p>
            <a:endParaRPr lang="en-US" sz="2800" b="1" dirty="0"/>
          </a:p>
        </p:txBody>
      </p:sp>
      <p:pic>
        <p:nvPicPr>
          <p:cNvPr id="2" name="Picture 1" descr="UC Serve Beyo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0029" y="4509120"/>
            <a:ext cx="3809504" cy="2032000"/>
          </a:xfrm>
          <a:prstGeom prst="rect">
            <a:avLst/>
          </a:prstGeom>
        </p:spPr>
      </p:pic>
      <p:pic>
        <p:nvPicPr>
          <p:cNvPr id="5" name="Picture 4" descr="Emerging Ethnic Leader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109" y="220234"/>
            <a:ext cx="3948895" cy="1957246"/>
          </a:xfrm>
          <a:prstGeom prst="rect">
            <a:avLst/>
          </a:prstGeom>
        </p:spPr>
      </p:pic>
    </p:spTree>
    <p:extLst>
      <p:ext uri="{BB962C8B-B14F-4D97-AF65-F5344CB8AC3E}">
        <p14:creationId xmlns:p14="http://schemas.microsoft.com/office/powerpoint/2010/main" val="27135087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2437"/>
            <a:ext cx="8229600" cy="855538"/>
          </a:xfrm>
        </p:spPr>
        <p:txBody>
          <a:bodyPr>
            <a:normAutofit fontScale="90000"/>
          </a:bodyPr>
          <a:lstStyle/>
          <a:p>
            <a:r>
              <a:rPr lang="en-US" dirty="0" smtClean="0"/>
              <a:t/>
            </a:r>
            <a:br>
              <a:rPr lang="en-US" dirty="0" smtClean="0"/>
            </a:br>
            <a:r>
              <a:rPr lang="en-US" dirty="0"/>
              <a:t/>
            </a:r>
            <a:br>
              <a:rPr lang="en-US" dirty="0"/>
            </a:br>
            <a:r>
              <a:rPr lang="en-US" dirty="0" smtClean="0"/>
              <a:t>Thought for the day as we together forge a “cross-institutional transfer student receptive ecosystem”</a:t>
            </a:r>
            <a:r>
              <a:rPr lang="mr-IN" dirty="0" smtClean="0"/>
              <a:t>…</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sz="4400" dirty="0" smtClean="0"/>
          </a:p>
          <a:p>
            <a:pPr marL="0" indent="0">
              <a:buNone/>
            </a:pPr>
            <a:endParaRPr lang="en-US" sz="4400" dirty="0"/>
          </a:p>
          <a:p>
            <a:pPr marL="0" indent="0">
              <a:buNone/>
            </a:pPr>
            <a:r>
              <a:rPr lang="en-US" sz="4400" i="1" dirty="0" smtClean="0"/>
              <a:t>“Thankfulness is a soil in which pride does not easily grow.”  -Michael Ramsey</a:t>
            </a:r>
            <a:endParaRPr lang="en-US" sz="4400" i="1" dirty="0"/>
          </a:p>
        </p:txBody>
      </p:sp>
    </p:spTree>
    <p:extLst>
      <p:ext uri="{BB962C8B-B14F-4D97-AF65-F5344CB8AC3E}">
        <p14:creationId xmlns:p14="http://schemas.microsoft.com/office/powerpoint/2010/main" val="8131606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63"/>
            <a:ext cx="8229600" cy="4518663"/>
          </a:xfrm>
        </p:spPr>
        <p:txBody>
          <a:bodyPr>
            <a:normAutofit/>
          </a:bodyPr>
          <a:lstStyle/>
          <a:p>
            <a:pPr marL="0" indent="0">
              <a:buNone/>
            </a:pPr>
            <a:r>
              <a:rPr lang="en-US" sz="3000" dirty="0" smtClean="0"/>
              <a:t>Miami University</a:t>
            </a:r>
            <a:endParaRPr lang="en-US" sz="3000" dirty="0"/>
          </a:p>
        </p:txBody>
      </p:sp>
      <p:pic>
        <p:nvPicPr>
          <p:cNvPr id="1026" name="Picture 2" descr="Students laugh and talk while standing outside on Miami's camp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86384"/>
            <a:ext cx="4921117" cy="1929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udents using Anatomage table in KNH c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255894"/>
            <a:ext cx="4031714" cy="15810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ree Students work on their GoBabyGo! cart for developmentally disabled childr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636" y="4255894"/>
            <a:ext cx="4031714" cy="158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0014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63"/>
            <a:ext cx="8229600" cy="4518663"/>
          </a:xfrm>
        </p:spPr>
        <p:txBody>
          <a:bodyPr>
            <a:normAutofit/>
          </a:bodyPr>
          <a:lstStyle/>
          <a:p>
            <a:pPr marL="0" indent="0">
              <a:buNone/>
            </a:pPr>
            <a:r>
              <a:rPr lang="en-US" sz="3000" dirty="0" smtClean="0"/>
              <a:t>UC </a:t>
            </a:r>
            <a:r>
              <a:rPr lang="en-US" sz="3000" dirty="0" smtClean="0"/>
              <a:t>Clifton</a:t>
            </a:r>
            <a:endParaRPr lang="en-US" sz="3000" dirty="0"/>
          </a:p>
        </p:txBody>
      </p:sp>
      <p:pic>
        <p:nvPicPr>
          <p:cNvPr id="3074" name="Picture 2" descr="Students and professors in a chemistry lab"/>
          <p:cNvPicPr>
            <a:picLocks noChangeAspect="1" noChangeArrowheads="1"/>
          </p:cNvPicPr>
          <p:nvPr/>
        </p:nvPicPr>
        <p:blipFill rotWithShape="1">
          <a:blip r:embed="rId2">
            <a:extLst>
              <a:ext uri="{28A0092B-C50C-407E-A947-70E740481C1C}">
                <a14:useLocalDpi xmlns:a14="http://schemas.microsoft.com/office/drawing/2010/main" val="0"/>
              </a:ext>
            </a:extLst>
          </a:blip>
          <a:srcRect r="6709"/>
          <a:stretch/>
        </p:blipFill>
        <p:spPr bwMode="auto">
          <a:xfrm>
            <a:off x="4627682" y="4369805"/>
            <a:ext cx="3993130" cy="21045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ursing students pose for a selfie with President Ono"/>
          <p:cNvPicPr>
            <a:picLocks noChangeAspect="1" noChangeArrowheads="1"/>
          </p:cNvPicPr>
          <p:nvPr/>
        </p:nvPicPr>
        <p:blipFill rotWithShape="1">
          <a:blip r:embed="rId3">
            <a:extLst>
              <a:ext uri="{28A0092B-C50C-407E-A947-70E740481C1C}">
                <a14:useLocalDpi xmlns:a14="http://schemas.microsoft.com/office/drawing/2010/main" val="0"/>
              </a:ext>
            </a:extLst>
          </a:blip>
          <a:srcRect l="31129"/>
          <a:stretch/>
        </p:blipFill>
        <p:spPr bwMode="auto">
          <a:xfrm>
            <a:off x="457196" y="4299520"/>
            <a:ext cx="3865686" cy="224516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university of cincinnati stud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37490"/>
            <a:ext cx="5260374" cy="210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839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63"/>
            <a:ext cx="8229600" cy="4518663"/>
          </a:xfrm>
        </p:spPr>
        <p:txBody>
          <a:bodyPr>
            <a:normAutofit/>
          </a:bodyPr>
          <a:lstStyle/>
          <a:p>
            <a:pPr marL="0" indent="0">
              <a:buNone/>
            </a:pPr>
            <a:r>
              <a:rPr lang="en-US" sz="3000" dirty="0" smtClean="0"/>
              <a:t>Miami Hamilton</a:t>
            </a:r>
            <a:endParaRPr lang="en-US" sz="3000" dirty="0"/>
          </a:p>
        </p:txBody>
      </p:sp>
      <p:pic>
        <p:nvPicPr>
          <p:cNvPr id="4098" name="Picture 2" descr="Students attending Regionals Exploration Day. Text: Regionals Exploration Day"/>
          <p:cNvPicPr>
            <a:picLocks noChangeAspect="1" noChangeArrowheads="1"/>
          </p:cNvPicPr>
          <p:nvPr/>
        </p:nvPicPr>
        <p:blipFill rotWithShape="1">
          <a:blip r:embed="rId2">
            <a:extLst>
              <a:ext uri="{28A0092B-C50C-407E-A947-70E740481C1C}">
                <a14:useLocalDpi xmlns:a14="http://schemas.microsoft.com/office/drawing/2010/main" val="0"/>
              </a:ext>
            </a:extLst>
          </a:blip>
          <a:srcRect l="43287" r="-1"/>
          <a:stretch/>
        </p:blipFill>
        <p:spPr bwMode="auto">
          <a:xfrm>
            <a:off x="457200" y="2132468"/>
            <a:ext cx="4076184" cy="211389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ree panels showing students in classroom, lab and student activities off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13363"/>
            <a:ext cx="6868685" cy="202693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tudents at volunteerism table at spring picnic"/>
          <p:cNvPicPr>
            <a:picLocks noChangeAspect="1" noChangeArrowheads="1"/>
          </p:cNvPicPr>
          <p:nvPr/>
        </p:nvPicPr>
        <p:blipFill rotWithShape="1">
          <a:blip r:embed="rId4">
            <a:extLst>
              <a:ext uri="{28A0092B-C50C-407E-A947-70E740481C1C}">
                <a14:useLocalDpi xmlns:a14="http://schemas.microsoft.com/office/drawing/2010/main" val="0"/>
              </a:ext>
            </a:extLst>
          </a:blip>
          <a:srcRect l="17624"/>
          <a:stretch/>
        </p:blipFill>
        <p:spPr bwMode="auto">
          <a:xfrm>
            <a:off x="4650031" y="2117991"/>
            <a:ext cx="4056520" cy="212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368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63"/>
            <a:ext cx="8229600" cy="4518663"/>
          </a:xfrm>
        </p:spPr>
        <p:txBody>
          <a:bodyPr>
            <a:normAutofit/>
          </a:bodyPr>
          <a:lstStyle/>
          <a:p>
            <a:pPr marL="0" indent="0">
              <a:buNone/>
            </a:pPr>
            <a:r>
              <a:rPr lang="en-US" sz="3000" dirty="0" smtClean="0"/>
              <a:t>UC Blue Ash</a:t>
            </a:r>
            <a:endParaRPr lang="en-US" sz="3000" dirty="0"/>
          </a:p>
        </p:txBody>
      </p:sp>
      <p:pic>
        <p:nvPicPr>
          <p:cNvPr id="1026" name="Picture 2" descr="http://www.ucblueash.edu/content/dam/ucblueash/images/rotators/FullWidthRotator/D1394-0694-Brandon-980-300-newbuilding-outsid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23351"/>
            <a:ext cx="6919450" cy="21181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slice for imag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4474723"/>
            <a:ext cx="3939308" cy="1867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slice for imag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7491" y="4474723"/>
            <a:ext cx="3939309" cy="186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1290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63"/>
            <a:ext cx="8229600" cy="4518663"/>
          </a:xfrm>
        </p:spPr>
        <p:txBody>
          <a:bodyPr>
            <a:normAutofit/>
          </a:bodyPr>
          <a:lstStyle/>
          <a:p>
            <a:pPr marL="0" indent="0">
              <a:buNone/>
            </a:pPr>
            <a:r>
              <a:rPr lang="en-US" sz="3000" dirty="0" smtClean="0"/>
              <a:t>Cincinnati State Technical and Community College</a:t>
            </a:r>
            <a:endParaRPr lang="en-US" sz="3000" dirty="0"/>
          </a:p>
        </p:txBody>
      </p:sp>
      <p:pic>
        <p:nvPicPr>
          <p:cNvPr id="5124" name="Picture 4" descr="Health &amp; Well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8857" y="4456810"/>
            <a:ext cx="3213725" cy="212739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may contain: 2 people, people smiling, food and ind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710" y="2762318"/>
            <a:ext cx="3897510" cy="284193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s://scontent.fosu1-1.fna.fbcdn.net/v/t31.0-8/27913015_1702268159795648_593983609635038500_o.jpg?oh=fbb32563cdd77cb505381d5eda3030b6&amp;oe=5B1DAC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8857" y="2151739"/>
            <a:ext cx="3213725" cy="2141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6725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63"/>
            <a:ext cx="8229600" cy="4518663"/>
          </a:xfrm>
        </p:spPr>
        <p:txBody>
          <a:bodyPr>
            <a:normAutofit/>
          </a:bodyPr>
          <a:lstStyle/>
          <a:p>
            <a:pPr marL="0" indent="0">
              <a:buNone/>
            </a:pPr>
            <a:r>
              <a:rPr lang="en-US" sz="3000" dirty="0" smtClean="0"/>
              <a:t>UC Clermont</a:t>
            </a:r>
            <a:endParaRPr lang="en-US" sz="3000" dirty="0"/>
          </a:p>
        </p:txBody>
      </p:sp>
      <p:pic>
        <p:nvPicPr>
          <p:cNvPr id="2052" name="Picture 4" descr="Don't Miss Your Mo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6217" y="2030395"/>
            <a:ext cx="3648388" cy="21014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C Bearcat with UC Clermont Stud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4338960"/>
            <a:ext cx="5786582" cy="231463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tudent Ambassadors 20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30395"/>
            <a:ext cx="4114800" cy="2101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800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63"/>
            <a:ext cx="8229600" cy="4518663"/>
          </a:xfrm>
        </p:spPr>
        <p:txBody>
          <a:bodyPr>
            <a:normAutofit/>
          </a:bodyPr>
          <a:lstStyle/>
          <a:p>
            <a:pPr marL="0" indent="0">
              <a:buNone/>
            </a:pPr>
            <a:r>
              <a:rPr lang="en-US" sz="3000" dirty="0" smtClean="0"/>
              <a:t>Cincinnati State-Hamilton</a:t>
            </a:r>
            <a:endParaRPr lang="en-US" sz="3000" dirty="0"/>
          </a:p>
        </p:txBody>
      </p:sp>
      <p:pic>
        <p:nvPicPr>
          <p:cNvPr id="6146" name="Picture 2" descr="Image may contain: 10 people, people smiling, people standing and out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929" y="4415828"/>
            <a:ext cx="5714135" cy="211510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lin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14341"/>
            <a:ext cx="3345469" cy="222638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Online Degre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6434" y="2014341"/>
            <a:ext cx="3326927" cy="2202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5955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63"/>
            <a:ext cx="8229600" cy="4518663"/>
          </a:xfrm>
        </p:spPr>
        <p:txBody>
          <a:bodyPr>
            <a:normAutofit/>
          </a:bodyPr>
          <a:lstStyle/>
          <a:p>
            <a:pPr marL="0" indent="0">
              <a:buNone/>
            </a:pPr>
            <a:r>
              <a:rPr lang="en-US" sz="3000" dirty="0" smtClean="0"/>
              <a:t>Southern State Community College</a:t>
            </a:r>
            <a:endParaRPr lang="en-US" sz="3000" dirty="0"/>
          </a:p>
        </p:txBody>
      </p:sp>
      <p:pic>
        <p:nvPicPr>
          <p:cNvPr id="7172" name="Picture 4" descr="Image result for Southern State Community College"/>
          <p:cNvPicPr>
            <a:picLocks noChangeAspect="1" noChangeArrowheads="1"/>
          </p:cNvPicPr>
          <p:nvPr/>
        </p:nvPicPr>
        <p:blipFill rotWithShape="1">
          <a:blip r:embed="rId2">
            <a:extLst>
              <a:ext uri="{28A0092B-C50C-407E-A947-70E740481C1C}">
                <a14:useLocalDpi xmlns:a14="http://schemas.microsoft.com/office/drawing/2010/main" val="0"/>
              </a:ext>
            </a:extLst>
          </a:blip>
          <a:srcRect l="5683" t="6448" r="5451" b="6198"/>
          <a:stretch/>
        </p:blipFill>
        <p:spPr bwMode="auto">
          <a:xfrm>
            <a:off x="573932" y="2101173"/>
            <a:ext cx="4376650" cy="227627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Southern State Community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195" y="3163501"/>
            <a:ext cx="3297677" cy="280302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may contain: 3 people, people sitting"/>
          <p:cNvPicPr>
            <a:picLocks noChangeAspect="1" noChangeArrowheads="1"/>
          </p:cNvPicPr>
          <p:nvPr/>
        </p:nvPicPr>
        <p:blipFill rotWithShape="1">
          <a:blip r:embed="rId4">
            <a:extLst>
              <a:ext uri="{28A0092B-C50C-407E-A947-70E740481C1C}">
                <a14:useLocalDpi xmlns:a14="http://schemas.microsoft.com/office/drawing/2010/main" val="0"/>
              </a:ext>
            </a:extLst>
          </a:blip>
          <a:srcRect t="3055" b="6291"/>
          <a:stretch/>
        </p:blipFill>
        <p:spPr bwMode="auto">
          <a:xfrm>
            <a:off x="1036190" y="4565013"/>
            <a:ext cx="3452134" cy="1994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4012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77456" y="1475817"/>
            <a:ext cx="7315200" cy="5178176"/>
          </a:xfrm>
          <a:prstGeom prst="rect">
            <a:avLst/>
          </a:prstGeom>
          <a:ln>
            <a:noFill/>
          </a:ln>
          <a:effectLst>
            <a:reflection blurRad="6350" endPos="0" dist="101600" dir="5400000" sy="-100000" algn="bl" rotWithShape="0"/>
            <a:softEdge rad="112500"/>
          </a:effectLst>
          <a:scene3d>
            <a:camera prst="orthographicFront">
              <a:rot lat="0" lon="0" rev="0"/>
            </a:camera>
            <a:lightRig rig="threePt" dir="t"/>
          </a:scene3d>
        </p:spPr>
      </p:pic>
      <p:sp>
        <p:nvSpPr>
          <p:cNvPr id="3" name="Subtitle 2"/>
          <p:cNvSpPr>
            <a:spLocks noGrp="1"/>
          </p:cNvSpPr>
          <p:nvPr>
            <p:ph type="subTitle" idx="1"/>
          </p:nvPr>
        </p:nvSpPr>
        <p:spPr>
          <a:xfrm>
            <a:off x="1328349" y="1687553"/>
            <a:ext cx="6610306" cy="2738258"/>
          </a:xfrm>
        </p:spPr>
        <p:txBody>
          <a:bodyPr>
            <a:normAutofit/>
          </a:bodyPr>
          <a:lstStyle/>
          <a:p>
            <a:r>
              <a:rPr lang="en-US" b="1" dirty="0">
                <a:solidFill>
                  <a:schemeClr val="tx1"/>
                </a:solidFill>
              </a:rPr>
              <a:t>T</a:t>
            </a:r>
            <a:r>
              <a:rPr lang="en-US" b="1" dirty="0" smtClean="0">
                <a:solidFill>
                  <a:schemeClr val="tx1"/>
                </a:solidFill>
              </a:rPr>
              <a:t>he </a:t>
            </a:r>
            <a:r>
              <a:rPr lang="en-US" b="1" dirty="0">
                <a:solidFill>
                  <a:schemeClr val="tx1"/>
                </a:solidFill>
              </a:rPr>
              <a:t>vast majority of students who begin </a:t>
            </a:r>
            <a:r>
              <a:rPr lang="en-US" b="1" dirty="0" smtClean="0">
                <a:solidFill>
                  <a:schemeClr val="tx1"/>
                </a:solidFill>
              </a:rPr>
              <a:t>at a 2-year school </a:t>
            </a:r>
            <a:r>
              <a:rPr lang="en-US" b="1" dirty="0">
                <a:solidFill>
                  <a:schemeClr val="tx1"/>
                </a:solidFill>
              </a:rPr>
              <a:t>aim to earn a bachelor’s degree, but fewer than 15 percent achieve that goal within six years of community college </a:t>
            </a:r>
            <a:r>
              <a:rPr lang="en-US" b="1" dirty="0" smtClean="0">
                <a:solidFill>
                  <a:schemeClr val="tx1"/>
                </a:solidFill>
              </a:rPr>
              <a:t>entry. </a:t>
            </a:r>
            <a:endParaRPr lang="en-US" b="1" dirty="0">
              <a:solidFill>
                <a:schemeClr val="tx1"/>
              </a:solidFill>
            </a:endParaRPr>
          </a:p>
          <a:p>
            <a:endParaRPr lang="en-US" b="1" dirty="0">
              <a:solidFill>
                <a:schemeClr val="tx1"/>
              </a:solidFill>
            </a:endParaRPr>
          </a:p>
        </p:txBody>
      </p:sp>
    </p:spTree>
    <p:extLst>
      <p:ext uri="{BB962C8B-B14F-4D97-AF65-F5344CB8AC3E}">
        <p14:creationId xmlns:p14="http://schemas.microsoft.com/office/powerpoint/2010/main" val="21977464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298" y="1400874"/>
            <a:ext cx="8639975" cy="4232784"/>
          </a:xfrm>
        </p:spPr>
        <p:txBody>
          <a:bodyPr>
            <a:normAutofit/>
          </a:bodyPr>
          <a:lstStyle/>
          <a:p>
            <a:pPr marL="0" indent="0">
              <a:buNone/>
            </a:pPr>
            <a:r>
              <a:rPr lang="en-US" sz="3000" dirty="0" smtClean="0"/>
              <a:t>   Chatfield College</a:t>
            </a:r>
            <a:endParaRPr lang="en-US" sz="3000" dirty="0"/>
          </a:p>
        </p:txBody>
      </p:sp>
      <p:pic>
        <p:nvPicPr>
          <p:cNvPr id="2050" name="Picture 2" descr="http://jwbh7238w6n10fl70172z9n1.wpengine.netdna-cdn.com/wp-content/uploads/2016/08/3B3A9097-crop-2000x6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462" y="2116122"/>
            <a:ext cx="3998230" cy="18091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0238" y="1694842"/>
            <a:ext cx="3063240" cy="2651760"/>
          </a:xfrm>
          <a:prstGeom prst="rect">
            <a:avLst/>
          </a:prstGeom>
        </p:spPr>
      </p:pic>
      <p:pic>
        <p:nvPicPr>
          <p:cNvPr id="2054" name="Picture 6" descr="http://jwbh7238w6n10fl70172z9n1.wpengine.netdna-cdn.com/wp-content/uploads/2016/01/IMG_4051crop-2000x65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462" y="4543503"/>
            <a:ext cx="5647176" cy="173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3094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194" y="1403927"/>
            <a:ext cx="8543299" cy="4756727"/>
          </a:xfrm>
        </p:spPr>
        <p:txBody>
          <a:bodyPr>
            <a:normAutofit fontScale="90000"/>
          </a:bodyPr>
          <a:lstStyle/>
          <a:p>
            <a:r>
              <a:rPr lang="en-US" b="1" baseline="30000" dirty="0" smtClean="0"/>
              <a:t/>
            </a:r>
            <a:br>
              <a:rPr lang="en-US" b="1" baseline="30000" dirty="0" smtClean="0"/>
            </a:br>
            <a:r>
              <a:rPr lang="en-US" b="1" baseline="30000" dirty="0"/>
              <a:t/>
            </a:r>
            <a:br>
              <a:rPr lang="en-US" b="1" baseline="30000" dirty="0"/>
            </a:br>
            <a:r>
              <a:rPr lang="en-US" sz="2900" b="1" dirty="0" smtClean="0"/>
              <a:t>The </a:t>
            </a:r>
            <a:r>
              <a:rPr lang="en-US" sz="2900" b="1" dirty="0"/>
              <a:t>challenge for higher education in America is to provide access to all talented students, regardless of their socio-economic status. Fixing the transfer process is absolutely essential. </a:t>
            </a:r>
            <a:r>
              <a:rPr lang="en-US" sz="2900" b="1" dirty="0" smtClean="0"/>
              <a:t>There </a:t>
            </a:r>
            <a:r>
              <a:rPr lang="en-US" sz="2900" b="1" dirty="0"/>
              <a:t>is too much at stake, for our students and our country. As a nation, if we recruit, admit, enroll, and support more community college students, ensuring their successful transfer and baccalaureate degree completion, we will positively impact the growing economic disparity in our country. </a:t>
            </a:r>
            <a:r>
              <a:rPr lang="en-US" sz="2900" b="1" dirty="0" smtClean="0"/>
              <a:t/>
            </a:r>
            <a:br>
              <a:rPr lang="en-US" sz="2900" b="1" dirty="0" smtClean="0"/>
            </a:br>
            <a:r>
              <a:rPr lang="en-US" sz="4000" i="1" baseline="30000" dirty="0"/>
              <a:t/>
            </a:r>
            <a:br>
              <a:rPr lang="en-US" sz="4000" i="1" baseline="30000" dirty="0"/>
            </a:br>
            <a:r>
              <a:rPr lang="en-US" sz="4000" i="1" baseline="30000" dirty="0"/>
              <a:t>Transition and Transformation: Fostering Transfer Student Success, </a:t>
            </a:r>
            <a:r>
              <a:rPr lang="en-US" sz="4000" i="1" baseline="30000" dirty="0" err="1"/>
              <a:t>v</a:t>
            </a:r>
            <a:r>
              <a:rPr lang="en-US" sz="4000" i="1" baseline="30000" dirty="0" err="1" smtClean="0"/>
              <a:t>lm</a:t>
            </a:r>
            <a:r>
              <a:rPr lang="en-US" sz="4000" i="1" baseline="30000" dirty="0" smtClean="0"/>
              <a:t> </a:t>
            </a:r>
            <a:r>
              <a:rPr lang="en-US" sz="4000" i="1" baseline="30000" dirty="0"/>
              <a:t>2 (February 2018) Strempel &amp; Handel</a:t>
            </a:r>
            <a:r>
              <a:rPr lang="en-US" sz="4000" i="1" baseline="30000" dirty="0" smtClean="0"/>
              <a:t/>
            </a:r>
            <a:br>
              <a:rPr lang="en-US" sz="4000" i="1" baseline="30000" dirty="0" smtClean="0"/>
            </a:br>
            <a:endParaRPr lang="en-US" sz="2800" i="1" dirty="0"/>
          </a:p>
        </p:txBody>
      </p:sp>
    </p:spTree>
    <p:extLst>
      <p:ext uri="{BB962C8B-B14F-4D97-AF65-F5344CB8AC3E}">
        <p14:creationId xmlns:p14="http://schemas.microsoft.com/office/powerpoint/2010/main" val="19401092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86" y="274639"/>
            <a:ext cx="8623714" cy="1143000"/>
          </a:xfrm>
        </p:spPr>
        <p:txBody>
          <a:bodyPr/>
          <a:lstStyle/>
          <a:p>
            <a:r>
              <a:rPr lang="en-US" b="1" dirty="0" smtClean="0"/>
              <a:t>Thank you!</a:t>
            </a:r>
            <a:endParaRPr lang="en-US" b="1" dirty="0"/>
          </a:p>
        </p:txBody>
      </p:sp>
      <p:sp>
        <p:nvSpPr>
          <p:cNvPr id="3" name="TextBox 2"/>
          <p:cNvSpPr txBox="1"/>
          <p:nvPr/>
        </p:nvSpPr>
        <p:spPr>
          <a:xfrm>
            <a:off x="279082" y="1556793"/>
            <a:ext cx="4805908" cy="2901093"/>
          </a:xfrm>
          <a:prstGeom prst="rect">
            <a:avLst/>
          </a:prstGeom>
          <a:noFill/>
        </p:spPr>
        <p:txBody>
          <a:bodyPr wrap="square" lIns="38396" tIns="19198" rIns="38396" bIns="19198" rtlCol="0">
            <a:spAutoFit/>
          </a:bodyPr>
          <a:lstStyle/>
          <a:p>
            <a:r>
              <a:rPr lang="en-US" sz="3000" dirty="0"/>
              <a:t>Eileen Strempel</a:t>
            </a:r>
          </a:p>
          <a:p>
            <a:r>
              <a:rPr lang="en-US" sz="3000" dirty="0"/>
              <a:t>Senior Vice Provost for Academic Affairs </a:t>
            </a:r>
          </a:p>
          <a:p>
            <a:r>
              <a:rPr lang="en-US" sz="3000" dirty="0"/>
              <a:t>University of Cincinnati</a:t>
            </a:r>
          </a:p>
          <a:p>
            <a:r>
              <a:rPr lang="en-US" sz="3000" dirty="0">
                <a:hlinkClick r:id="rId2"/>
              </a:rPr>
              <a:t>strempel@uc.edu</a:t>
            </a:r>
            <a:endParaRPr lang="en-US" sz="3000" dirty="0"/>
          </a:p>
          <a:p>
            <a:endParaRPr lang="en-US" dirty="0"/>
          </a:p>
          <a:p>
            <a:endParaRPr lang="en-US" dirty="0"/>
          </a:p>
        </p:txBody>
      </p:sp>
      <p:pic>
        <p:nvPicPr>
          <p:cNvPr id="5" name="Picture 4" descr="diversity_sm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1979" y="1520788"/>
            <a:ext cx="3050942" cy="3780420"/>
          </a:xfrm>
          <a:prstGeom prst="rect">
            <a:avLst/>
          </a:prstGeom>
        </p:spPr>
      </p:pic>
    </p:spTree>
    <p:extLst>
      <p:ext uri="{BB962C8B-B14F-4D97-AF65-F5344CB8AC3E}">
        <p14:creationId xmlns:p14="http://schemas.microsoft.com/office/powerpoint/2010/main" val="30070540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6619" y="1804160"/>
            <a:ext cx="7490692" cy="3942023"/>
          </a:xfrm>
        </p:spPr>
        <p:txBody>
          <a:bodyPr>
            <a:normAutofit/>
          </a:bodyPr>
          <a:lstStyle/>
          <a:p>
            <a:r>
              <a:rPr lang="en-US" b="1" dirty="0">
                <a:solidFill>
                  <a:srgbClr val="000000"/>
                </a:solidFill>
              </a:rPr>
              <a:t>For the more than one million degree-seeking </a:t>
            </a:r>
            <a:r>
              <a:rPr lang="en-US" b="1" dirty="0" smtClean="0">
                <a:solidFill>
                  <a:srgbClr val="000000"/>
                </a:solidFill>
              </a:rPr>
              <a:t>students who </a:t>
            </a:r>
            <a:r>
              <a:rPr lang="en-US" b="1" dirty="0">
                <a:solidFill>
                  <a:srgbClr val="000000"/>
                </a:solidFill>
              </a:rPr>
              <a:t>start their education in </a:t>
            </a:r>
            <a:r>
              <a:rPr lang="en-US" b="1" dirty="0" smtClean="0">
                <a:solidFill>
                  <a:srgbClr val="000000"/>
                </a:solidFill>
              </a:rPr>
              <a:t>a community </a:t>
            </a:r>
            <a:r>
              <a:rPr lang="en-US" b="1" dirty="0">
                <a:solidFill>
                  <a:srgbClr val="000000"/>
                </a:solidFill>
              </a:rPr>
              <a:t>college each year, successful transfer is an indispensable means to achieve that goal. </a:t>
            </a:r>
          </a:p>
          <a:p>
            <a:endParaRPr lang="en-US" b="1"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28" y="4362704"/>
            <a:ext cx="2706254" cy="1686644"/>
          </a:xfrm>
          <a:prstGeom prst="rect">
            <a:avLst/>
          </a:prstGeom>
        </p:spPr>
      </p:pic>
    </p:spTree>
    <p:extLst>
      <p:ext uri="{BB962C8B-B14F-4D97-AF65-F5344CB8AC3E}">
        <p14:creationId xmlns:p14="http://schemas.microsoft.com/office/powerpoint/2010/main" val="3322092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62094" y="1701395"/>
            <a:ext cx="6610306" cy="3937405"/>
          </a:xfrm>
        </p:spPr>
        <p:txBody>
          <a:bodyPr>
            <a:normAutofit/>
          </a:bodyPr>
          <a:lstStyle/>
          <a:p>
            <a:r>
              <a:rPr lang="en-US" b="1" dirty="0">
                <a:solidFill>
                  <a:srgbClr val="000000"/>
                </a:solidFill>
              </a:rPr>
              <a:t>IMPROVING TRANSFER WITH AN EQUITY </a:t>
            </a:r>
            <a:r>
              <a:rPr lang="en-US" b="1" dirty="0" smtClean="0">
                <a:solidFill>
                  <a:srgbClr val="000000"/>
                </a:solidFill>
              </a:rPr>
              <a:t>MINDSET</a:t>
            </a:r>
          </a:p>
          <a:p>
            <a:endParaRPr lang="en-US" b="1" dirty="0">
              <a:solidFill>
                <a:srgbClr val="000000"/>
              </a:solidFill>
            </a:endParaRPr>
          </a:p>
          <a:p>
            <a:r>
              <a:rPr lang="en-US" b="1" dirty="0" smtClean="0">
                <a:solidFill>
                  <a:srgbClr val="000000"/>
                </a:solidFill>
              </a:rPr>
              <a:t>What does this mean to YOU? </a:t>
            </a:r>
            <a:endParaRPr lang="en-US" b="1" dirty="0">
              <a:solidFill>
                <a:srgbClr val="000000"/>
              </a:solidFill>
            </a:endParaRPr>
          </a:p>
        </p:txBody>
      </p:sp>
    </p:spTree>
    <p:extLst>
      <p:ext uri="{BB962C8B-B14F-4D97-AF65-F5344CB8AC3E}">
        <p14:creationId xmlns:p14="http://schemas.microsoft.com/office/powerpoint/2010/main" val="13115539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84" y="878877"/>
            <a:ext cx="8542716" cy="1931894"/>
          </a:xfrm>
        </p:spPr>
        <p:txBody>
          <a:bodyPr>
            <a:normAutofit fontScale="90000"/>
          </a:bodyPr>
          <a:lstStyle/>
          <a:p>
            <a:r>
              <a:rPr lang="en-US" dirty="0" smtClean="0"/>
              <a:t/>
            </a:r>
            <a:br>
              <a:rPr lang="en-US" dirty="0" smtClean="0"/>
            </a:br>
            <a:r>
              <a:rPr lang="en-US" dirty="0"/>
              <a:t/>
            </a:r>
            <a:br>
              <a:rPr lang="en-US" dirty="0"/>
            </a:br>
            <a:r>
              <a:rPr lang="en-US" dirty="0" smtClean="0"/>
              <a:t>National Demographics of Students</a:t>
            </a:r>
            <a:br>
              <a:rPr lang="en-US" dirty="0" smtClean="0"/>
            </a:br>
            <a:r>
              <a:rPr lang="en-US" dirty="0" smtClean="0"/>
              <a:t>at 2-year Institutions </a:t>
            </a:r>
            <a:r>
              <a:rPr lang="en-US" dirty="0"/>
              <a:t>(AACC, </a:t>
            </a:r>
            <a:r>
              <a:rPr lang="en-US" dirty="0" smtClean="0"/>
              <a:t>2016) </a:t>
            </a:r>
            <a:r>
              <a:rPr lang="en-US" dirty="0"/>
              <a:t/>
            </a:r>
            <a:br>
              <a:rPr lang="en-US" dirty="0"/>
            </a:br>
            <a:endParaRPr lang="en-US" dirty="0"/>
          </a:p>
        </p:txBody>
      </p:sp>
      <p:sp>
        <p:nvSpPr>
          <p:cNvPr id="3" name="TextBox 2"/>
          <p:cNvSpPr txBox="1"/>
          <p:nvPr/>
        </p:nvSpPr>
        <p:spPr>
          <a:xfrm>
            <a:off x="292231" y="2140995"/>
            <a:ext cx="12811605" cy="4547698"/>
          </a:xfrm>
          <a:prstGeom prst="rect">
            <a:avLst/>
          </a:prstGeom>
          <a:noFill/>
        </p:spPr>
        <p:txBody>
          <a:bodyPr wrap="square" lIns="38396" tIns="19198" rIns="38396" bIns="19198" rtlCol="0">
            <a:spAutoFit/>
          </a:bodyPr>
          <a:lstStyle/>
          <a:p>
            <a:endParaRPr lang="en-US" sz="2500" b="1" dirty="0" smtClean="0"/>
          </a:p>
          <a:p>
            <a:endParaRPr lang="en-US" sz="2500" b="1" dirty="0"/>
          </a:p>
          <a:p>
            <a:r>
              <a:rPr lang="en-US" sz="2500" b="1" dirty="0" smtClean="0"/>
              <a:t>For </a:t>
            </a:r>
            <a:r>
              <a:rPr lang="en-US" sz="2500" b="1" dirty="0"/>
              <a:t>all students in higher </a:t>
            </a:r>
            <a:endParaRPr lang="en-US" sz="2500" b="1" dirty="0" smtClean="0"/>
          </a:p>
          <a:p>
            <a:r>
              <a:rPr lang="en-US" sz="2500" b="1" dirty="0" smtClean="0"/>
              <a:t>educational </a:t>
            </a:r>
            <a:r>
              <a:rPr lang="en-US" sz="2500" b="1" dirty="0"/>
              <a:t>institutions in America:</a:t>
            </a:r>
          </a:p>
          <a:p>
            <a:endParaRPr lang="en-US" sz="2500" b="1" dirty="0"/>
          </a:p>
          <a:p>
            <a:r>
              <a:rPr lang="en-US" sz="2500" b="1" dirty="0"/>
              <a:t>57% of all Hispanics and</a:t>
            </a:r>
          </a:p>
          <a:p>
            <a:r>
              <a:rPr lang="en-US" sz="2500" b="1" dirty="0"/>
              <a:t>52% of all African Americans and</a:t>
            </a:r>
          </a:p>
          <a:p>
            <a:r>
              <a:rPr lang="en-US" sz="2500" b="1" dirty="0"/>
              <a:t>62% percent of Native Americans </a:t>
            </a:r>
          </a:p>
          <a:p>
            <a:r>
              <a:rPr lang="en-US" sz="2500" b="1" i="1" dirty="0"/>
              <a:t>45% of all American Undergraduates</a:t>
            </a:r>
          </a:p>
          <a:p>
            <a:endParaRPr lang="en-US" sz="2500" b="1" dirty="0"/>
          </a:p>
          <a:p>
            <a:r>
              <a:rPr lang="en-US" sz="2500" b="1" dirty="0"/>
              <a:t>attend a two-year school</a:t>
            </a:r>
          </a:p>
          <a:p>
            <a:endParaRPr lang="en-US" dirty="0" smtClean="0"/>
          </a:p>
        </p:txBody>
      </p:sp>
      <p:pic>
        <p:nvPicPr>
          <p:cNvPr id="4" name="Picture 3" descr="Business Fellows Graduati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8996" y="2935627"/>
            <a:ext cx="3327804" cy="2958433"/>
          </a:xfrm>
          <a:prstGeom prst="rect">
            <a:avLst/>
          </a:prstGeom>
        </p:spPr>
      </p:pic>
    </p:spTree>
    <p:extLst>
      <p:ext uri="{BB962C8B-B14F-4D97-AF65-F5344CB8AC3E}">
        <p14:creationId xmlns:p14="http://schemas.microsoft.com/office/powerpoint/2010/main" val="42445071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3334" y="1608667"/>
            <a:ext cx="8449734" cy="5249333"/>
          </a:xfrm>
        </p:spPr>
        <p:txBody>
          <a:bodyPr>
            <a:noAutofit/>
          </a:bodyPr>
          <a:lstStyle/>
          <a:p>
            <a:r>
              <a:rPr lang="en-US" sz="3800" b="1" dirty="0" smtClean="0">
                <a:solidFill>
                  <a:srgbClr val="000000"/>
                </a:solidFill>
              </a:rPr>
              <a:t>“Democracy cannot flourish in a nation divided into haves and have-nots, and education plays a critical role in improving social mobility, carrying the potential to undermine the perpetuation of intergenerational inequality.” </a:t>
            </a:r>
            <a:br>
              <a:rPr lang="en-US" sz="3800" b="1" dirty="0" smtClean="0">
                <a:solidFill>
                  <a:srgbClr val="000000"/>
                </a:solidFill>
              </a:rPr>
            </a:br>
            <a:r>
              <a:rPr lang="en-US" sz="3800" b="1" dirty="0" smtClean="0">
                <a:solidFill>
                  <a:srgbClr val="000000"/>
                </a:solidFill>
              </a:rPr>
              <a:t>--Lynn </a:t>
            </a:r>
            <a:r>
              <a:rPr lang="en-US" sz="3800" b="1" dirty="0" err="1" smtClean="0">
                <a:solidFill>
                  <a:srgbClr val="000000"/>
                </a:solidFill>
              </a:rPr>
              <a:t>Pasquerella</a:t>
            </a:r>
            <a:endParaRPr lang="en-US" sz="3800" b="1" dirty="0">
              <a:solidFill>
                <a:srgbClr val="000000"/>
              </a:solidFill>
            </a:endParaRPr>
          </a:p>
        </p:txBody>
      </p:sp>
    </p:spTree>
    <p:extLst>
      <p:ext uri="{BB962C8B-B14F-4D97-AF65-F5344CB8AC3E}">
        <p14:creationId xmlns:p14="http://schemas.microsoft.com/office/powerpoint/2010/main" val="3305899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0018553" flipH="1" flipV="1">
            <a:off x="737789" y="766952"/>
            <a:ext cx="6987651" cy="2747205"/>
          </a:xfrm>
          <a:prstGeom prst="rect">
            <a:avLst/>
          </a:prstGeom>
          <a:noFill/>
        </p:spPr>
        <p:txBody>
          <a:bodyPr wrap="square" lIns="38396" tIns="19198" rIns="38396" bIns="19198" rtlCol="0">
            <a:spAutoFit/>
          </a:bodyPr>
          <a:lstStyle/>
          <a:p>
            <a:r>
              <a:rPr lang="en-US" sz="3700" b="1" dirty="0"/>
              <a:t>“It’s as if our society were deliberately trying to restrict opportunities and worsen income inequality.” </a:t>
            </a:r>
            <a:r>
              <a:rPr lang="en-US" sz="2800" b="1" dirty="0"/>
              <a:t>David </a:t>
            </a:r>
            <a:r>
              <a:rPr lang="en-US" sz="2800" b="1" dirty="0" err="1"/>
              <a:t>Leonhardt</a:t>
            </a:r>
            <a:r>
              <a:rPr lang="en-US" sz="2800" b="1" dirty="0"/>
              <a:t>, New York Times on May 25, 2017</a:t>
            </a:r>
          </a:p>
        </p:txBody>
      </p:sp>
      <p:pic>
        <p:nvPicPr>
          <p:cNvPr id="6" name="Picture 5" descr="C:\Users\kreagat\Desktop\Study-Abroad-2013 _ UC Blue Ash _ Flickr_files\9343876666_9e994ee7fa_b.jpg"/>
          <p:cNvPicPr/>
          <p:nvPr/>
        </p:nvPicPr>
        <p:blipFill>
          <a:blip r:embed="rId3">
            <a:extLst>
              <a:ext uri="{28A0092B-C50C-407E-A947-70E740481C1C}">
                <a14:useLocalDpi xmlns:a14="http://schemas.microsoft.com/office/drawing/2010/main" val="0"/>
              </a:ext>
            </a:extLst>
          </a:blip>
          <a:srcRect/>
          <a:stretch>
            <a:fillRect/>
          </a:stretch>
        </p:blipFill>
        <p:spPr bwMode="auto">
          <a:xfrm>
            <a:off x="4922993" y="3356992"/>
            <a:ext cx="3779928" cy="3096344"/>
          </a:xfrm>
          <a:prstGeom prst="rect">
            <a:avLst/>
          </a:prstGeom>
          <a:noFill/>
          <a:ln>
            <a:noFill/>
          </a:ln>
        </p:spPr>
      </p:pic>
    </p:spTree>
    <p:extLst>
      <p:ext uri="{BB962C8B-B14F-4D97-AF65-F5344CB8AC3E}">
        <p14:creationId xmlns:p14="http://schemas.microsoft.com/office/powerpoint/2010/main" val="4988487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Opportunity</a:t>
            </a:r>
            <a:endParaRPr lang="en-US" dirty="0"/>
          </a:p>
        </p:txBody>
      </p:sp>
      <p:sp>
        <p:nvSpPr>
          <p:cNvPr id="3" name="Content Placeholder 2"/>
          <p:cNvSpPr>
            <a:spLocks noGrp="1"/>
          </p:cNvSpPr>
          <p:nvPr>
            <p:ph idx="1"/>
          </p:nvPr>
        </p:nvSpPr>
        <p:spPr/>
        <p:txBody>
          <a:bodyPr/>
          <a:lstStyle/>
          <a:p>
            <a:pPr marL="0" indent="0">
              <a:buNone/>
            </a:pPr>
            <a:r>
              <a:rPr lang="en-US" dirty="0" smtClean="0"/>
              <a:t>National data shows vastly different outcomes for different institutions</a:t>
            </a:r>
            <a:r>
              <a:rPr lang="mr-IN" dirty="0" smtClean="0"/>
              <a:t>…</a:t>
            </a:r>
            <a:r>
              <a:rPr lang="en-US" dirty="0" smtClean="0"/>
              <a:t>..</a:t>
            </a:r>
          </a:p>
          <a:p>
            <a:pPr marL="0" indent="0">
              <a:buNone/>
            </a:pPr>
            <a:endParaRPr lang="en-US" dirty="0"/>
          </a:p>
          <a:p>
            <a:pPr marL="0" indent="0">
              <a:buNone/>
            </a:pPr>
            <a:r>
              <a:rPr lang="mr-IN" dirty="0" smtClean="0"/>
              <a:t>…</a:t>
            </a:r>
            <a:r>
              <a:rPr lang="en-US" dirty="0" smtClean="0"/>
              <a:t>.So, what we improve on our campuses DOES make a difference.</a:t>
            </a:r>
            <a:endParaRPr lang="en-US" dirty="0"/>
          </a:p>
        </p:txBody>
      </p:sp>
    </p:spTree>
    <p:extLst>
      <p:ext uri="{BB962C8B-B14F-4D97-AF65-F5344CB8AC3E}">
        <p14:creationId xmlns:p14="http://schemas.microsoft.com/office/powerpoint/2010/main" val="41623512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5868" y="1371601"/>
            <a:ext cx="7350606" cy="5181600"/>
          </a:xfrm>
        </p:spPr>
        <p:txBody>
          <a:bodyPr>
            <a:normAutofit fontScale="85000" lnSpcReduction="10000"/>
          </a:bodyPr>
          <a:lstStyle/>
          <a:p>
            <a:r>
              <a:rPr lang="en-US" sz="3500" b="1" dirty="0">
                <a:solidFill>
                  <a:srgbClr val="000000"/>
                </a:solidFill>
              </a:rPr>
              <a:t>“If we are to make strides toward an equity-minded approach to higher education, we need to reject, once and for all, a ‘deficit perspective’ that focuses on what students are missing and instead offer evidence-based interventions through the targeting of cognitive, </a:t>
            </a:r>
            <a:r>
              <a:rPr lang="en-US" sz="3500" b="1" dirty="0" err="1">
                <a:solidFill>
                  <a:srgbClr val="000000"/>
                </a:solidFill>
              </a:rPr>
              <a:t>noncognitive</a:t>
            </a:r>
            <a:r>
              <a:rPr lang="en-US" sz="3500" b="1" dirty="0">
                <a:solidFill>
                  <a:srgbClr val="000000"/>
                </a:solidFill>
              </a:rPr>
              <a:t>, and psychosocial factors showcasing students’ assets. These strategies must span the curricular and </a:t>
            </a:r>
            <a:r>
              <a:rPr lang="en-US" sz="3500" b="1" dirty="0" err="1">
                <a:solidFill>
                  <a:srgbClr val="000000"/>
                </a:solidFill>
              </a:rPr>
              <a:t>cocurricular</a:t>
            </a:r>
            <a:r>
              <a:rPr lang="en-US" sz="3500" b="1" dirty="0">
                <a:solidFill>
                  <a:srgbClr val="000000"/>
                </a:solidFill>
              </a:rPr>
              <a:t> and extend throughout the college experience.</a:t>
            </a:r>
            <a:r>
              <a:rPr lang="en-US" sz="3500" b="1" dirty="0" smtClean="0">
                <a:solidFill>
                  <a:srgbClr val="000000"/>
                </a:solidFill>
              </a:rPr>
              <a:t>”</a:t>
            </a:r>
          </a:p>
          <a:p>
            <a:r>
              <a:rPr lang="en-US" b="1" dirty="0" smtClean="0">
                <a:solidFill>
                  <a:srgbClr val="000000"/>
                </a:solidFill>
              </a:rPr>
              <a:t>--Lynn </a:t>
            </a:r>
            <a:r>
              <a:rPr lang="en-US" b="1" dirty="0" err="1">
                <a:solidFill>
                  <a:srgbClr val="000000"/>
                </a:solidFill>
              </a:rPr>
              <a:t>Pasquerella</a:t>
            </a:r>
            <a:endParaRPr lang="en-US" b="1" dirty="0">
              <a:solidFill>
                <a:srgbClr val="000000"/>
              </a:solidFill>
            </a:endParaRPr>
          </a:p>
          <a:p>
            <a:endParaRPr lang="en-US" b="1" dirty="0">
              <a:solidFill>
                <a:srgbClr val="000000"/>
              </a:solidFill>
            </a:endParaRPr>
          </a:p>
        </p:txBody>
      </p:sp>
    </p:spTree>
    <p:extLst>
      <p:ext uri="{BB962C8B-B14F-4D97-AF65-F5344CB8AC3E}">
        <p14:creationId xmlns:p14="http://schemas.microsoft.com/office/powerpoint/2010/main" val="8940179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documentManagement/types"/>
    <ds:schemaRef ds:uri="http://schemas.microsoft.com/sharepoint/v3/fields"/>
    <ds:schemaRef ds:uri="http://www.w3.org/XML/1998/namespace"/>
    <ds:schemaRef ds:uri="http://purl.org/dc/elements/1.1/"/>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375</TotalTime>
  <Words>678</Words>
  <Application>Microsoft Macintosh PowerPoint</Application>
  <PresentationFormat>On-screen Show (4:3)</PresentationFormat>
  <Paragraphs>62</Paragraphs>
  <Slides>22</Slides>
  <Notes>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Transition &amp; Transformation:  Fostering Student Success</vt:lpstr>
      <vt:lpstr>PowerPoint Presentation</vt:lpstr>
      <vt:lpstr>PowerPoint Presentation</vt:lpstr>
      <vt:lpstr>PowerPoint Presentation</vt:lpstr>
      <vt:lpstr>  National Demographics of Students at 2-year Institutions (AACC, 2016)  </vt:lpstr>
      <vt:lpstr>PowerPoint Presentation</vt:lpstr>
      <vt:lpstr>PowerPoint Presentation</vt:lpstr>
      <vt:lpstr>Today’s Opportunity</vt:lpstr>
      <vt:lpstr>PowerPoint Presentation</vt:lpstr>
      <vt:lpstr>PowerPoint Presentation</vt:lpstr>
      <vt:lpstr>  Thought for the day as we together forge a “cross-institutional transfer student receptive ecosystem”…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challenge for higher education in America is to provide access to all talented students, regardless of their socio-economic status. Fixing the transfer process is absolutely essential. There is too much at stake, for our students and our country. As a nation, if we recruit, admit, enroll, and support more community college students, ensuring their successful transfer and baccalaureate degree completion, we will positively impact the growing economic disparity in our country.   Transition and Transformation: Fostering Transfer Student Success, vlm 2 (February 2018) Strempel &amp; Handel </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Eileen Strempel</cp:lastModifiedBy>
  <cp:revision>68</cp:revision>
  <dcterms:created xsi:type="dcterms:W3CDTF">2010-04-12T23:12:02Z</dcterms:created>
  <dcterms:modified xsi:type="dcterms:W3CDTF">2018-02-23T17:19:38Z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