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2"/>
  </p:notesMasterIdLst>
  <p:sldIdLst>
    <p:sldId id="258" r:id="rId2"/>
    <p:sldId id="262" r:id="rId3"/>
    <p:sldId id="293" r:id="rId4"/>
    <p:sldId id="345" r:id="rId5"/>
    <p:sldId id="294" r:id="rId6"/>
    <p:sldId id="346" r:id="rId7"/>
    <p:sldId id="347" r:id="rId8"/>
    <p:sldId id="348" r:id="rId9"/>
    <p:sldId id="349" r:id="rId10"/>
    <p:sldId id="350" r:id="rId11"/>
    <p:sldId id="351" r:id="rId12"/>
    <p:sldId id="352" r:id="rId13"/>
    <p:sldId id="353" r:id="rId14"/>
    <p:sldId id="354" r:id="rId15"/>
    <p:sldId id="355" r:id="rId16"/>
    <p:sldId id="356" r:id="rId17"/>
    <p:sldId id="357" r:id="rId18"/>
    <p:sldId id="289" r:id="rId19"/>
    <p:sldId id="290" r:id="rId20"/>
    <p:sldId id="28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42" autoAdjust="0"/>
  </p:normalViewPr>
  <p:slideViewPr>
    <p:cSldViewPr>
      <p:cViewPr varScale="1">
        <p:scale>
          <a:sx n="62" d="100"/>
          <a:sy n="62" d="100"/>
        </p:scale>
        <p:origin x="5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B30DDB-941F-493E-8CAD-BA0011309AF5}" type="datetimeFigureOut">
              <a:rPr lang="en-US" smtClean="0"/>
              <a:t>2/26/2018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91E886-8E0C-4743-8B98-D975FE03D7DB}" type="slidenum">
              <a:rPr lang="en-US" smtClean="0"/>
              <a:t>‹#›</a:t>
            </a:fld>
            <a:endParaRPr lang="en-US"/>
          </a:p>
        </p:txBody>
      </p:sp>
    </p:spTree>
    <p:extLst>
      <p:ext uri="{BB962C8B-B14F-4D97-AF65-F5344CB8AC3E}">
        <p14:creationId xmlns:p14="http://schemas.microsoft.com/office/powerpoint/2010/main" val="178560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1E886-8E0C-4743-8B98-D975FE03D7DB}" type="slidenum">
              <a:rPr lang="en-US" smtClean="0"/>
              <a:t>1</a:t>
            </a:fld>
            <a:endParaRPr lang="en-US"/>
          </a:p>
        </p:txBody>
      </p:sp>
    </p:spTree>
    <p:extLst>
      <p:ext uri="{BB962C8B-B14F-4D97-AF65-F5344CB8AC3E}">
        <p14:creationId xmlns:p14="http://schemas.microsoft.com/office/powerpoint/2010/main" val="94779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4344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4185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2760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934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4466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5303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1724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0262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1E886-8E0C-4743-8B98-D975FE03D7DB}" type="slidenum">
              <a:rPr lang="en-US" smtClean="0"/>
              <a:t>18</a:t>
            </a:fld>
            <a:endParaRPr lang="en-US"/>
          </a:p>
        </p:txBody>
      </p:sp>
    </p:spTree>
    <p:extLst>
      <p:ext uri="{BB962C8B-B14F-4D97-AF65-F5344CB8AC3E}">
        <p14:creationId xmlns:p14="http://schemas.microsoft.com/office/powerpoint/2010/main" val="14959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1E886-8E0C-4743-8B98-D975FE03D7DB}" type="slidenum">
              <a:rPr lang="en-US" smtClean="0"/>
              <a:t>19</a:t>
            </a:fld>
            <a:endParaRPr lang="en-US"/>
          </a:p>
        </p:txBody>
      </p:sp>
    </p:spTree>
    <p:extLst>
      <p:ext uri="{BB962C8B-B14F-4D97-AF65-F5344CB8AC3E}">
        <p14:creationId xmlns:p14="http://schemas.microsoft.com/office/powerpoint/2010/main" val="159615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thanks to you</a:t>
            </a:r>
            <a:r>
              <a:rPr lang="en-US" baseline="0" dirty="0" smtClean="0"/>
              <a:t> and your colleagues.</a:t>
            </a:r>
            <a:endParaRPr lang="en-US" dirty="0"/>
          </a:p>
        </p:txBody>
      </p:sp>
      <p:sp>
        <p:nvSpPr>
          <p:cNvPr id="4" name="Slide Number Placeholder 3"/>
          <p:cNvSpPr>
            <a:spLocks noGrp="1"/>
          </p:cNvSpPr>
          <p:nvPr>
            <p:ph type="sldNum" sz="quarter" idx="10"/>
          </p:nvPr>
        </p:nvSpPr>
        <p:spPr/>
        <p:txBody>
          <a:bodyPr/>
          <a:lstStyle/>
          <a:p>
            <a:fld id="{FE91E886-8E0C-4743-8B98-D975FE03D7DB}" type="slidenum">
              <a:rPr lang="en-US" smtClean="0"/>
              <a:t>2</a:t>
            </a:fld>
            <a:endParaRPr lang="en-US"/>
          </a:p>
        </p:txBody>
      </p:sp>
    </p:spTree>
    <p:extLst>
      <p:ext uri="{BB962C8B-B14F-4D97-AF65-F5344CB8AC3E}">
        <p14:creationId xmlns:p14="http://schemas.microsoft.com/office/powerpoint/2010/main" val="183320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63066-362E-4D3F-B38D-4EF5E5CD228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0466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1E886-8E0C-4743-8B98-D975FE03D7DB}" type="slidenum">
              <a:rPr lang="en-US" smtClean="0"/>
              <a:t>3</a:t>
            </a:fld>
            <a:endParaRPr lang="en-US"/>
          </a:p>
        </p:txBody>
      </p:sp>
    </p:spTree>
    <p:extLst>
      <p:ext uri="{BB962C8B-B14F-4D97-AF65-F5344CB8AC3E}">
        <p14:creationId xmlns:p14="http://schemas.microsoft.com/office/powerpoint/2010/main" val="28192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1E886-8E0C-4743-8B98-D975FE03D7DB}" type="slidenum">
              <a:rPr lang="en-US" smtClean="0"/>
              <a:t>4</a:t>
            </a:fld>
            <a:endParaRPr lang="en-US"/>
          </a:p>
        </p:txBody>
      </p:sp>
    </p:spTree>
    <p:extLst>
      <p:ext uri="{BB962C8B-B14F-4D97-AF65-F5344CB8AC3E}">
        <p14:creationId xmlns:p14="http://schemas.microsoft.com/office/powerpoint/2010/main" val="328607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812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1096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0219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5865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FE3A2-122A-482D-8BF6-7B3025EA03A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6323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90376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1167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74104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8513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1013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6043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558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653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92680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473200"/>
            <a:ext cx="82296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457200" y="2819400"/>
            <a:ext cx="82296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1064584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1pPr>
      <a:lvl2pPr marL="704850" indent="-28575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ohiohighered.org/transfer/research"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609600" y="3657600"/>
            <a:ext cx="8001000" cy="635000"/>
          </a:xfrm>
        </p:spPr>
        <p:txBody>
          <a:bodyPr anchor="b"/>
          <a:lstStyle/>
          <a:p>
            <a:pPr algn="ctr" eaLnBrk="1" hangingPunct="1">
              <a:defRPr/>
            </a:pPr>
            <a:r>
              <a:rPr lang="en-US" dirty="0" smtClean="0"/>
              <a:t>Ohio Department of Higher Education/</a:t>
            </a:r>
            <a:br>
              <a:rPr lang="en-US" dirty="0" smtClean="0"/>
            </a:br>
            <a:r>
              <a:rPr lang="en-US" dirty="0" smtClean="0"/>
              <a:t>Ohio Articulation and Transfer Network </a:t>
            </a:r>
            <a:br>
              <a:rPr lang="en-US" dirty="0" smtClean="0"/>
            </a:br>
            <a:r>
              <a:rPr lang="en-US" dirty="0" smtClean="0"/>
              <a:t/>
            </a:r>
            <a:br>
              <a:rPr lang="en-US" dirty="0" smtClean="0"/>
            </a:br>
            <a:r>
              <a:rPr lang="en-US" dirty="0" smtClean="0"/>
              <a:t/>
            </a:r>
            <a:br>
              <a:rPr lang="en-US" dirty="0" smtClean="0"/>
            </a:br>
            <a:r>
              <a:rPr lang="en-US" dirty="0" smtClean="0"/>
              <a:t>Articulation &amp; Transfer Initiatives</a:t>
            </a:r>
            <a:endParaRPr lang="en-US" i="1" dirty="0" smtClean="0">
              <a:solidFill>
                <a:srgbClr val="700017"/>
              </a:solidFill>
              <a:latin typeface="Calibri" pitchFamily="34" charset="0"/>
              <a:ea typeface="ヒラギノ角ゴ ProN W3" charset="-128"/>
              <a:cs typeface="Calibri" pitchFamily="34" charset="0"/>
              <a:sym typeface="Arial" pitchFamily="34" charset="0"/>
            </a:endParaRPr>
          </a:p>
        </p:txBody>
      </p:sp>
      <p:pic>
        <p:nvPicPr>
          <p:cNvPr id="2" name="Picture 1"/>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6728214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College-Level Examination Program</a:t>
            </a:r>
            <a:endParaRPr lang="en-US" sz="3600" kern="0" dirty="0"/>
          </a:p>
        </p:txBody>
      </p:sp>
      <p:sp>
        <p:nvSpPr>
          <p:cNvPr id="2" name="TextBox 1"/>
          <p:cNvSpPr txBox="1"/>
          <p:nvPr/>
        </p:nvSpPr>
        <p:spPr>
          <a:xfrm>
            <a:off x="267354" y="1981200"/>
            <a:ext cx="8190846" cy="3970318"/>
          </a:xfrm>
          <a:prstGeom prst="rect">
            <a:avLst/>
          </a:prstGeom>
          <a:noFill/>
        </p:spPr>
        <p:txBody>
          <a:bodyPr wrap="square" rtlCol="0">
            <a:spAutoFit/>
          </a:bodyPr>
          <a:lstStyle/>
          <a:p>
            <a:r>
              <a:rPr lang="en-US" dirty="0" smtClean="0"/>
              <a:t>Full Implementation May 1 2018  (Phase I &amp; II already in effect)</a:t>
            </a:r>
          </a:p>
          <a:p>
            <a:endParaRPr lang="en-US" dirty="0" smtClean="0"/>
          </a:p>
          <a:p>
            <a:endParaRPr lang="en-US" dirty="0"/>
          </a:p>
          <a:p>
            <a:r>
              <a:rPr lang="en-US" dirty="0" smtClean="0"/>
              <a:t>Guarantees college credit for most of the 33 CLEP tests</a:t>
            </a:r>
          </a:p>
          <a:p>
            <a:r>
              <a:rPr lang="en-US" dirty="0"/>
              <a:t>	</a:t>
            </a:r>
            <a:r>
              <a:rPr lang="en-US" dirty="0" smtClean="0"/>
              <a:t>Faculty panels decided appropriate test scores</a:t>
            </a:r>
          </a:p>
          <a:p>
            <a:endParaRPr lang="en-US" dirty="0" smtClean="0"/>
          </a:p>
          <a:p>
            <a:endParaRPr lang="en-US" dirty="0" smtClean="0"/>
          </a:p>
          <a:p>
            <a:r>
              <a:rPr lang="en-US" dirty="0" smtClean="0"/>
              <a:t>Typically counts toward OTM or TAG credit</a:t>
            </a:r>
          </a:p>
          <a:p>
            <a:r>
              <a:rPr lang="en-US" dirty="0"/>
              <a:t>	</a:t>
            </a:r>
            <a:r>
              <a:rPr lang="en-US" dirty="0" smtClean="0"/>
              <a:t>Some are general electives and some are placement levels</a:t>
            </a:r>
          </a:p>
          <a:p>
            <a:endParaRPr lang="en-US" dirty="0"/>
          </a:p>
          <a:p>
            <a:endParaRPr lang="en-US" dirty="0" smtClean="0"/>
          </a:p>
          <a:p>
            <a:r>
              <a:rPr lang="en-US" dirty="0" smtClean="0"/>
              <a:t>*Largely used by Seniors (missing a graduation requirement) and the Military</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19348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Credit When It’s Due (CWID)</a:t>
            </a:r>
            <a:endParaRPr lang="en-US" sz="3600" kern="0" dirty="0"/>
          </a:p>
        </p:txBody>
      </p:sp>
      <p:sp>
        <p:nvSpPr>
          <p:cNvPr id="2" name="TextBox 1"/>
          <p:cNvSpPr txBox="1"/>
          <p:nvPr/>
        </p:nvSpPr>
        <p:spPr>
          <a:xfrm>
            <a:off x="267354" y="1981200"/>
            <a:ext cx="8190846" cy="4247317"/>
          </a:xfrm>
          <a:prstGeom prst="rect">
            <a:avLst/>
          </a:prstGeom>
          <a:noFill/>
        </p:spPr>
        <p:txBody>
          <a:bodyPr wrap="square" rtlCol="0">
            <a:spAutoFit/>
          </a:bodyPr>
          <a:lstStyle/>
          <a:p>
            <a:r>
              <a:rPr lang="en-US" dirty="0"/>
              <a:t>S</a:t>
            </a:r>
            <a:r>
              <a:rPr lang="en-US" dirty="0" smtClean="0"/>
              <a:t>tarted </a:t>
            </a:r>
            <a:r>
              <a:rPr lang="en-US" dirty="0"/>
              <a:t>in 2013 to assist eligible students with obtaining an associate degree through collaboration between Ohio’s public institutions.</a:t>
            </a:r>
            <a:endParaRPr lang="en-US" dirty="0" smtClean="0"/>
          </a:p>
          <a:p>
            <a:endParaRPr lang="en-US" dirty="0"/>
          </a:p>
          <a:p>
            <a:r>
              <a:rPr lang="en-US" dirty="0" smtClean="0"/>
              <a:t>Focused on the concept of “Reverse Transfer”</a:t>
            </a:r>
          </a:p>
          <a:p>
            <a:endParaRPr lang="en-US" dirty="0"/>
          </a:p>
          <a:p>
            <a:r>
              <a:rPr lang="en-US" dirty="0" smtClean="0"/>
              <a:t>2013-2016   3,750 associate degrees awarded (waiting on 2017 data)</a:t>
            </a:r>
          </a:p>
          <a:p>
            <a:endParaRPr lang="en-US" dirty="0"/>
          </a:p>
          <a:p>
            <a:endParaRPr lang="en-US" dirty="0" smtClean="0"/>
          </a:p>
          <a:p>
            <a:r>
              <a:rPr lang="en-US" dirty="0" smtClean="0"/>
              <a:t>Eligible Students are those who:</a:t>
            </a:r>
          </a:p>
          <a:p>
            <a:r>
              <a:rPr lang="en-US" dirty="0" smtClean="0"/>
              <a:t>-Have at least 45 college-level semester hours from an Ohio public institution</a:t>
            </a:r>
          </a:p>
          <a:p>
            <a:r>
              <a:rPr lang="en-US" dirty="0" smtClean="0"/>
              <a:t>-Have at least 20 college-level semester hours from a community college</a:t>
            </a:r>
          </a:p>
          <a:p>
            <a:r>
              <a:rPr lang="en-US" dirty="0" smtClean="0"/>
              <a:t>-Minimum cumulative GPA of 2.0 at current university</a:t>
            </a:r>
          </a:p>
          <a:p>
            <a:r>
              <a:rPr lang="en-US" dirty="0" smtClean="0"/>
              <a:t>-Do not already hold an associate or bachelor’s degree</a:t>
            </a:r>
          </a:p>
          <a:p>
            <a:endParaRPr lang="en-US" dirty="0" smtClean="0"/>
          </a:p>
          <a:p>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16042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General Education Initiative</a:t>
            </a:r>
            <a:endParaRPr lang="en-US" sz="3600" kern="0" dirty="0"/>
          </a:p>
        </p:txBody>
      </p:sp>
      <p:sp>
        <p:nvSpPr>
          <p:cNvPr id="2" name="TextBox 1"/>
          <p:cNvSpPr txBox="1"/>
          <p:nvPr/>
        </p:nvSpPr>
        <p:spPr>
          <a:xfrm>
            <a:off x="267354" y="1981200"/>
            <a:ext cx="8190846" cy="3416320"/>
          </a:xfrm>
          <a:prstGeom prst="rect">
            <a:avLst/>
          </a:prstGeom>
          <a:noFill/>
        </p:spPr>
        <p:txBody>
          <a:bodyPr wrap="square" rtlCol="0">
            <a:spAutoFit/>
          </a:bodyPr>
          <a:lstStyle/>
          <a:p>
            <a:endParaRPr lang="en-US" dirty="0" smtClean="0"/>
          </a:p>
          <a:p>
            <a:r>
              <a:rPr lang="en-US" dirty="0" smtClean="0"/>
              <a:t>Active discussion involving public institutions in Ohio regarding general education. (April 2 discussion)</a:t>
            </a:r>
          </a:p>
          <a:p>
            <a:endParaRPr lang="en-US" dirty="0" smtClean="0"/>
          </a:p>
          <a:p>
            <a:endParaRPr lang="en-US" dirty="0" smtClean="0"/>
          </a:p>
          <a:p>
            <a:r>
              <a:rPr lang="en-US" dirty="0" smtClean="0"/>
              <a:t>Survey of institutions to get their thoughts</a:t>
            </a:r>
          </a:p>
          <a:p>
            <a:endParaRPr lang="en-US" dirty="0"/>
          </a:p>
          <a:p>
            <a:endParaRPr lang="en-US" dirty="0"/>
          </a:p>
          <a:p>
            <a:r>
              <a:rPr lang="en-US" dirty="0" smtClean="0"/>
              <a:t>Do we need to change GE? </a:t>
            </a:r>
          </a:p>
          <a:p>
            <a:endParaRPr lang="en-US" dirty="0" smtClean="0"/>
          </a:p>
          <a:p>
            <a:endParaRPr lang="en-US" dirty="0"/>
          </a:p>
          <a:p>
            <a:r>
              <a:rPr lang="en-US" dirty="0" smtClean="0"/>
              <a:t>Do we need to change the Ohio Transfer Module? </a:t>
            </a:r>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96508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 Guaranteed Transfer Pathways</a:t>
            </a:r>
            <a:endParaRPr lang="en-US" sz="3600" kern="0" dirty="0"/>
          </a:p>
        </p:txBody>
      </p:sp>
      <p:sp>
        <p:nvSpPr>
          <p:cNvPr id="2" name="TextBox 1"/>
          <p:cNvSpPr txBox="1"/>
          <p:nvPr/>
        </p:nvSpPr>
        <p:spPr>
          <a:xfrm>
            <a:off x="267354" y="1981200"/>
            <a:ext cx="8190846" cy="4247317"/>
          </a:xfrm>
          <a:prstGeom prst="rect">
            <a:avLst/>
          </a:prstGeom>
          <a:noFill/>
        </p:spPr>
        <p:txBody>
          <a:bodyPr wrap="square" rtlCol="0">
            <a:spAutoFit/>
          </a:bodyPr>
          <a:lstStyle/>
          <a:p>
            <a:r>
              <a:rPr lang="en-US" dirty="0" smtClean="0"/>
              <a:t>The goal is </a:t>
            </a:r>
            <a:r>
              <a:rPr lang="en-US" dirty="0"/>
              <a:t>to establish statewide guaranteed transfer pathways from two-year to four-year degree programs in an equivalent field.</a:t>
            </a:r>
            <a:endParaRPr lang="en-US" dirty="0" smtClean="0"/>
          </a:p>
          <a:p>
            <a:endParaRPr lang="en-US" dirty="0" smtClean="0"/>
          </a:p>
          <a:p>
            <a:r>
              <a:rPr lang="en-US" dirty="0" smtClean="0"/>
              <a:t>Looked at promising transfer practices</a:t>
            </a:r>
          </a:p>
          <a:p>
            <a:endParaRPr lang="en-US" dirty="0"/>
          </a:p>
          <a:p>
            <a:r>
              <a:rPr lang="en-US" dirty="0" smtClean="0"/>
              <a:t>Developing pathways via cluster areas (meta-majors)</a:t>
            </a:r>
          </a:p>
          <a:p>
            <a:endParaRPr lang="en-US" dirty="0"/>
          </a:p>
          <a:p>
            <a:r>
              <a:rPr lang="en-US" dirty="0" smtClean="0"/>
              <a:t>Meet with focus groups and institutional representatives (regional approach)</a:t>
            </a:r>
          </a:p>
          <a:p>
            <a:endParaRPr lang="en-US" dirty="0"/>
          </a:p>
          <a:p>
            <a:r>
              <a:rPr lang="en-US" dirty="0" smtClean="0"/>
              <a:t>Build upon OTM &amp; TAG foundations</a:t>
            </a:r>
          </a:p>
          <a:p>
            <a:endParaRPr lang="en-US" dirty="0"/>
          </a:p>
          <a:p>
            <a:r>
              <a:rPr lang="en-US" dirty="0" smtClean="0"/>
              <a:t>First area out for endorsement was Business </a:t>
            </a:r>
          </a:p>
          <a:p>
            <a:endParaRPr lang="en-US" dirty="0"/>
          </a:p>
          <a:p>
            <a:r>
              <a:rPr lang="en-US" dirty="0" smtClean="0"/>
              <a:t>Institutions then submit their pathway (Business was due Feb 14</a:t>
            </a:r>
            <a:r>
              <a:rPr lang="en-US" baseline="30000" dirty="0" smtClean="0"/>
              <a:t>th</a:t>
            </a:r>
            <a:r>
              <a:rPr lang="en-US" dirty="0"/>
              <a:t>)</a:t>
            </a:r>
          </a:p>
          <a:p>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16528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 Math Initiative</a:t>
            </a:r>
            <a:endParaRPr lang="en-US" sz="3600" kern="0" dirty="0"/>
          </a:p>
        </p:txBody>
      </p:sp>
      <p:sp>
        <p:nvSpPr>
          <p:cNvPr id="2" name="TextBox 1"/>
          <p:cNvSpPr txBox="1"/>
          <p:nvPr/>
        </p:nvSpPr>
        <p:spPr>
          <a:xfrm>
            <a:off x="267354" y="1981200"/>
            <a:ext cx="8190846" cy="3693319"/>
          </a:xfrm>
          <a:prstGeom prst="rect">
            <a:avLst/>
          </a:prstGeom>
          <a:noFill/>
        </p:spPr>
        <p:txBody>
          <a:bodyPr wrap="square" rtlCol="0">
            <a:spAutoFit/>
          </a:bodyPr>
          <a:lstStyle/>
          <a:p>
            <a:r>
              <a:rPr lang="en-US" dirty="0"/>
              <a:t>The Ohio Mathematics Initiative (OMI) is a collaborative effort of mathematics faculty members from the state’s public colleges and universities and Ohio high schools that is revisiting and rethinking mathematics courses and curricula and the relationship of mathematics to other </a:t>
            </a:r>
            <a:r>
              <a:rPr lang="en-US" dirty="0" smtClean="0"/>
              <a:t>disciplines</a:t>
            </a:r>
          </a:p>
          <a:p>
            <a:endParaRPr lang="en-US" dirty="0"/>
          </a:p>
          <a:p>
            <a:endParaRPr lang="en-US" dirty="0" smtClean="0"/>
          </a:p>
          <a:p>
            <a:r>
              <a:rPr lang="en-US" dirty="0" smtClean="0"/>
              <a:t>5 subgroups:  New &amp; Alternative Pathways, Revision of OTM Criteria, Communication &amp; Outreach, Data Collection &amp; Analysis, and Alignment Between Secondary &amp; Postsecondary Content</a:t>
            </a:r>
          </a:p>
          <a:p>
            <a:endParaRPr lang="en-US" dirty="0" smtClean="0"/>
          </a:p>
          <a:p>
            <a:endParaRPr lang="en-US" dirty="0"/>
          </a:p>
          <a:p>
            <a:r>
              <a:rPr lang="en-US" dirty="0" smtClean="0"/>
              <a:t>3 Main Pathways:  STEM (Algebra), Quantitative Reasoning, Statistics, (Maybe education) </a:t>
            </a:r>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43516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One Year Option</a:t>
            </a:r>
            <a:endParaRPr lang="en-US" sz="3600" kern="0" dirty="0"/>
          </a:p>
        </p:txBody>
      </p:sp>
      <p:sp>
        <p:nvSpPr>
          <p:cNvPr id="2" name="TextBox 1"/>
          <p:cNvSpPr txBox="1"/>
          <p:nvPr/>
        </p:nvSpPr>
        <p:spPr>
          <a:xfrm>
            <a:off x="267354" y="1981200"/>
            <a:ext cx="8190846" cy="3139321"/>
          </a:xfrm>
          <a:prstGeom prst="rect">
            <a:avLst/>
          </a:prstGeom>
          <a:noFill/>
        </p:spPr>
        <p:txBody>
          <a:bodyPr wrap="square" rtlCol="0">
            <a:spAutoFit/>
          </a:bodyPr>
          <a:lstStyle/>
          <a:p>
            <a:r>
              <a:rPr lang="en-US" dirty="0"/>
              <a:t>T</a:t>
            </a:r>
            <a:r>
              <a:rPr lang="en-US" dirty="0" smtClean="0"/>
              <a:t>o </a:t>
            </a:r>
            <a:r>
              <a:rPr lang="en-US" dirty="0"/>
              <a:t>establish a One-Year Option credit articulation system by no later than June 30, 2014. This Option will allow graduates of </a:t>
            </a:r>
            <a:r>
              <a:rPr lang="en-US" dirty="0" smtClean="0"/>
              <a:t>Ohio Technical Centers who </a:t>
            </a:r>
            <a:r>
              <a:rPr lang="en-US" dirty="0"/>
              <a:t>complete a 900-hour program of study and obtain an industry-recognized credential approved by the Chancellor to receive 30 college technical credit hours toward a technical degree upon enrollment in an institution of higher education</a:t>
            </a:r>
            <a:r>
              <a:rPr lang="en-US" dirty="0" smtClean="0"/>
              <a:t>.</a:t>
            </a:r>
          </a:p>
          <a:p>
            <a:endParaRPr lang="en-US" dirty="0"/>
          </a:p>
          <a:p>
            <a:endParaRPr lang="en-US" dirty="0" smtClean="0"/>
          </a:p>
          <a:p>
            <a:r>
              <a:rPr lang="en-US" dirty="0" smtClean="0"/>
              <a:t>To award block credit – ODHE has created 4 credit affirmation teams (Business &amp; IT, Health, Agriculture &amp; Services, and  Trades).  Those teams are reviewing 900+ hour programs (will eventually do 600-899 hour programs)</a:t>
            </a:r>
            <a:endParaRPr lang="en-US"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40607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3 + 1 Model Pathways</a:t>
            </a:r>
            <a:endParaRPr lang="en-US" sz="3600" kern="0" dirty="0"/>
          </a:p>
        </p:txBody>
      </p:sp>
      <p:sp>
        <p:nvSpPr>
          <p:cNvPr id="3" name="TextBox 2"/>
          <p:cNvSpPr txBox="1"/>
          <p:nvPr/>
        </p:nvSpPr>
        <p:spPr>
          <a:xfrm>
            <a:off x="267354" y="1981200"/>
            <a:ext cx="8190846" cy="369332"/>
          </a:xfrm>
          <a:prstGeom prst="rect">
            <a:avLst/>
          </a:prstGeom>
          <a:noFill/>
        </p:spPr>
        <p:txBody>
          <a:bodyPr wrap="square" rtlCol="0">
            <a:spAutoFit/>
          </a:bodyPr>
          <a:lstStyle/>
          <a:p>
            <a:endParaRPr lang="en-US" dirty="0"/>
          </a:p>
        </p:txBody>
      </p:sp>
      <p:sp>
        <p:nvSpPr>
          <p:cNvPr id="6" name="TextBox 5"/>
          <p:cNvSpPr txBox="1"/>
          <p:nvPr/>
        </p:nvSpPr>
        <p:spPr>
          <a:xfrm>
            <a:off x="228600" y="1981200"/>
            <a:ext cx="8190846" cy="2308324"/>
          </a:xfrm>
          <a:prstGeom prst="rect">
            <a:avLst/>
          </a:prstGeom>
          <a:noFill/>
        </p:spPr>
        <p:txBody>
          <a:bodyPr wrap="square" rtlCol="0">
            <a:spAutoFit/>
          </a:bodyPr>
          <a:lstStyle/>
          <a:p>
            <a:r>
              <a:rPr lang="en-US" dirty="0" smtClean="0"/>
              <a:t>HB49 – (Sec 381.570)Requires </a:t>
            </a:r>
            <a:r>
              <a:rPr lang="en-US" dirty="0"/>
              <a:t>the chancellor, in consultation with IUC and OACC, to develop a model for piloting 3+1 agreements, where a student can attend a community college for the first 3 years of a bachelor's degree, and then complete the degree at a university with 1 additional year of study.  </a:t>
            </a:r>
            <a:endParaRPr lang="en-US" dirty="0" smtClean="0"/>
          </a:p>
          <a:p>
            <a:endParaRPr lang="en-US" dirty="0"/>
          </a:p>
          <a:p>
            <a:endParaRPr lang="en-US" dirty="0" smtClean="0"/>
          </a:p>
          <a:p>
            <a:r>
              <a:rPr lang="en-US" dirty="0" smtClean="0"/>
              <a:t>Upcoming meetings to feature presentations of successful 3+1 programs across Ohio.</a:t>
            </a:r>
            <a:endParaRPr lang="en-US" dirty="0"/>
          </a:p>
        </p:txBody>
      </p:sp>
      <p:pic>
        <p:nvPicPr>
          <p:cNvPr id="7" name="Picture 6"/>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27448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Transferology</a:t>
            </a:r>
            <a:endParaRPr lang="en-US" sz="3600" kern="0" dirty="0"/>
          </a:p>
        </p:txBody>
      </p:sp>
      <p:sp>
        <p:nvSpPr>
          <p:cNvPr id="5" name="TextBox 4"/>
          <p:cNvSpPr txBox="1"/>
          <p:nvPr/>
        </p:nvSpPr>
        <p:spPr>
          <a:xfrm>
            <a:off x="267354" y="1981200"/>
            <a:ext cx="8190846" cy="3693319"/>
          </a:xfrm>
          <a:prstGeom prst="rect">
            <a:avLst/>
          </a:prstGeom>
          <a:noFill/>
        </p:spPr>
        <p:txBody>
          <a:bodyPr wrap="square" rtlCol="0">
            <a:spAutoFit/>
          </a:bodyPr>
          <a:lstStyle/>
          <a:p>
            <a:r>
              <a:rPr lang="en-US" dirty="0" err="1" smtClean="0"/>
              <a:t>CollegeSource</a:t>
            </a:r>
            <a:r>
              <a:rPr lang="en-US" dirty="0" smtClean="0"/>
              <a:t> </a:t>
            </a:r>
            <a:r>
              <a:rPr lang="en-US" dirty="0"/>
              <a:t>product that allows students to enter their prior college courses and learning experiences to find out in advance how they would transfer and apply toward a degree program at various colleges and universities</a:t>
            </a:r>
            <a:r>
              <a:rPr lang="en-US" dirty="0" smtClean="0"/>
              <a:t>.</a:t>
            </a:r>
          </a:p>
          <a:p>
            <a:r>
              <a:rPr lang="en-US" dirty="0" smtClean="0"/>
              <a:t>(CAS to </a:t>
            </a:r>
            <a:r>
              <a:rPr lang="en-US" dirty="0" err="1" smtClean="0"/>
              <a:t>U.Select</a:t>
            </a:r>
            <a:r>
              <a:rPr lang="en-US" dirty="0" smtClean="0"/>
              <a:t> to Transferology)</a:t>
            </a:r>
            <a:endParaRPr lang="en-US" dirty="0"/>
          </a:p>
          <a:p>
            <a:r>
              <a:rPr lang="en-US" dirty="0" smtClean="0"/>
              <a:t>*Participation fees covered by ODHE</a:t>
            </a:r>
          </a:p>
          <a:p>
            <a:endParaRPr lang="en-US" dirty="0"/>
          </a:p>
          <a:p>
            <a:r>
              <a:rPr lang="en-US" dirty="0" smtClean="0"/>
              <a:t>Transferology – Student Facing</a:t>
            </a:r>
          </a:p>
          <a:p>
            <a:endParaRPr lang="en-US" dirty="0"/>
          </a:p>
          <a:p>
            <a:r>
              <a:rPr lang="en-US" dirty="0" smtClean="0"/>
              <a:t>Transferology Lab – Faculty/Staff Facing</a:t>
            </a:r>
          </a:p>
          <a:p>
            <a:r>
              <a:rPr lang="en-US" dirty="0"/>
              <a:t>	</a:t>
            </a:r>
            <a:r>
              <a:rPr lang="en-US" dirty="0" smtClean="0"/>
              <a:t>-Look for equivalencies</a:t>
            </a:r>
          </a:p>
          <a:p>
            <a:r>
              <a:rPr lang="en-US" dirty="0"/>
              <a:t>	</a:t>
            </a:r>
            <a:r>
              <a:rPr lang="en-US" dirty="0" smtClean="0"/>
              <a:t>-”Test” Articulation Agreements</a:t>
            </a:r>
          </a:p>
          <a:p>
            <a:endParaRPr lang="en-US" dirty="0"/>
          </a:p>
          <a:p>
            <a:r>
              <a:rPr lang="en-US" dirty="0" smtClean="0"/>
              <a:t>2017 stats – 48,153 Ohio students created NEW accounts, 144,740 sessions</a:t>
            </a:r>
            <a:endParaRPr lang="en-US" dirty="0"/>
          </a:p>
        </p:txBody>
      </p:sp>
      <p:pic>
        <p:nvPicPr>
          <p:cNvPr id="6" name="Picture 5"/>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67432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229600" cy="3048000"/>
          </a:xfrm>
        </p:spPr>
        <p:txBody>
          <a:bodyPr/>
          <a:lstStyle/>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endParaRPr lang="en-US" dirty="0" smtClean="0"/>
          </a:p>
          <a:p>
            <a:pPr marL="0" indent="0" algn="ctr">
              <a:buNone/>
            </a:pPr>
            <a:r>
              <a:rPr lang="en-US" sz="3600" dirty="0" smtClean="0"/>
              <a:t>Thank you for your great work and commitment to the work in Articulation and Transfer!!</a:t>
            </a:r>
          </a:p>
        </p:txBody>
      </p:sp>
      <p:pic>
        <p:nvPicPr>
          <p:cNvPr id="1026" name="Picture 2" descr="C:\Users\htsuchida\AppData\Local\Microsoft\Windows\Temporary Internet Files\Content.IE5\GMS1XXVX\Thumbs%20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80457"/>
            <a:ext cx="2644140" cy="2636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25531693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054100"/>
          </a:xfrm>
        </p:spPr>
        <p:txBody>
          <a:bodyPr/>
          <a:lstStyle/>
          <a:p>
            <a:pPr algn="ctr"/>
            <a:r>
              <a:rPr lang="en-US" sz="4000" dirty="0" smtClean="0"/>
              <a:t>Questions?</a:t>
            </a:r>
            <a:endParaRPr lang="en-US" sz="4000" dirty="0"/>
          </a:p>
        </p:txBody>
      </p:sp>
      <p:pic>
        <p:nvPicPr>
          <p:cNvPr id="3" name="Picture 2"/>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7081166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4294967295"/>
          </p:nvPr>
        </p:nvSpPr>
        <p:spPr>
          <a:xfrm>
            <a:off x="457200" y="1371600"/>
            <a:ext cx="8229600" cy="762000"/>
          </a:xfrm>
        </p:spPr>
        <p:txBody>
          <a:bodyPr/>
          <a:lstStyle/>
          <a:p>
            <a:pPr marL="0" indent="0" algn="ctr">
              <a:buNone/>
            </a:pPr>
            <a:r>
              <a:rPr lang="en-US" sz="3600" b="1" dirty="0" smtClean="0"/>
              <a:t>Overview</a:t>
            </a:r>
          </a:p>
        </p:txBody>
      </p:sp>
      <p:sp>
        <p:nvSpPr>
          <p:cNvPr id="2" name="TextBox 1"/>
          <p:cNvSpPr txBox="1"/>
          <p:nvPr/>
        </p:nvSpPr>
        <p:spPr>
          <a:xfrm>
            <a:off x="457200" y="1981200"/>
            <a:ext cx="8229600" cy="5355312"/>
          </a:xfrm>
          <a:prstGeom prst="rect">
            <a:avLst/>
          </a:prstGeom>
          <a:noFill/>
        </p:spPr>
        <p:txBody>
          <a:bodyPr wrap="square" numCol="2" rtlCol="0">
            <a:spAutoFit/>
          </a:bodyPr>
          <a:lstStyle/>
          <a:p>
            <a:r>
              <a:rPr lang="en-US" sz="2000" dirty="0" smtClean="0"/>
              <a:t>Statewide Attainment Goal</a:t>
            </a:r>
          </a:p>
          <a:p>
            <a:r>
              <a:rPr lang="en-US" sz="2000" dirty="0" smtClean="0"/>
              <a:t>Ohio’s Transfer Guarantees	</a:t>
            </a:r>
          </a:p>
          <a:p>
            <a:r>
              <a:rPr lang="en-US" sz="2000" dirty="0" smtClean="0"/>
              <a:t>Advanced Placement</a:t>
            </a:r>
          </a:p>
          <a:p>
            <a:r>
              <a:rPr lang="en-US" sz="2000" dirty="0" smtClean="0"/>
              <a:t>CLEP</a:t>
            </a:r>
          </a:p>
          <a:p>
            <a:r>
              <a:rPr lang="en-US" sz="2000" dirty="0" smtClean="0"/>
              <a:t>Credit When It’s Due</a:t>
            </a:r>
          </a:p>
          <a:p>
            <a:r>
              <a:rPr lang="en-US" sz="2000" dirty="0" smtClean="0"/>
              <a:t>General Education Initiative</a:t>
            </a:r>
          </a:p>
          <a:p>
            <a:r>
              <a:rPr lang="en-US" sz="2000" dirty="0" smtClean="0"/>
              <a:t>Ohio Guaranteed Transfer Pathways</a:t>
            </a:r>
          </a:p>
          <a:p>
            <a:r>
              <a:rPr lang="en-US" sz="2000" dirty="0" smtClean="0"/>
              <a:t>Ohio Math Initiative</a:t>
            </a:r>
          </a:p>
          <a:p>
            <a:r>
              <a:rPr lang="en-US" sz="2000" dirty="0" smtClean="0"/>
              <a:t>One Year Option</a:t>
            </a:r>
          </a:p>
          <a:p>
            <a:r>
              <a:rPr lang="en-US" sz="2000" dirty="0" smtClean="0"/>
              <a:t>3 + 1 Model Pathways</a:t>
            </a:r>
          </a:p>
          <a:p>
            <a:r>
              <a:rPr lang="en-US" sz="2000" dirty="0" smtClean="0"/>
              <a:t>Transferology</a:t>
            </a:r>
            <a:endParaRPr lang="en-US" sz="20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53060271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838200"/>
            <a:ext cx="8229600" cy="1054100"/>
          </a:xfrm>
        </p:spPr>
        <p:txBody>
          <a:bodyPr/>
          <a:lstStyle/>
          <a:p>
            <a:r>
              <a:rPr lang="en-US" dirty="0" smtClean="0"/>
              <a:t>Contact Info</a:t>
            </a:r>
            <a:endParaRPr lang="en-US" dirty="0"/>
          </a:p>
        </p:txBody>
      </p:sp>
      <p:sp>
        <p:nvSpPr>
          <p:cNvPr id="5" name="Content Placeholder 2"/>
          <p:cNvSpPr>
            <a:spLocks noGrp="1"/>
          </p:cNvSpPr>
          <p:nvPr>
            <p:ph idx="1"/>
          </p:nvPr>
        </p:nvSpPr>
        <p:spPr>
          <a:xfrm>
            <a:off x="381000" y="2057400"/>
            <a:ext cx="8229600" cy="3962400"/>
          </a:xfrm>
        </p:spPr>
        <p:txBody>
          <a:bodyPr/>
          <a:lstStyle/>
          <a:p>
            <a:pPr marL="0" indent="0">
              <a:spcBef>
                <a:spcPts val="0"/>
              </a:spcBef>
              <a:buNone/>
            </a:pPr>
            <a:r>
              <a:rPr lang="en-US" sz="2400" dirty="0" smtClean="0"/>
              <a:t>Jared Shank</a:t>
            </a:r>
          </a:p>
          <a:p>
            <a:pPr marL="0" indent="0">
              <a:spcBef>
                <a:spcPts val="0"/>
              </a:spcBef>
              <a:buNone/>
            </a:pPr>
            <a:r>
              <a:rPr lang="en-US" sz="2400" dirty="0" smtClean="0"/>
              <a:t>Director, Military and Apprenticeship Initiatives </a:t>
            </a:r>
          </a:p>
          <a:p>
            <a:pPr marL="0" indent="0">
              <a:spcBef>
                <a:spcPts val="0"/>
              </a:spcBef>
              <a:buNone/>
            </a:pPr>
            <a:r>
              <a:rPr lang="en-US" sz="2400" dirty="0" smtClean="0"/>
              <a:t>and Special Projects</a:t>
            </a:r>
          </a:p>
          <a:p>
            <a:pPr marL="0" indent="0">
              <a:spcBef>
                <a:spcPts val="0"/>
              </a:spcBef>
              <a:buNone/>
            </a:pPr>
            <a:r>
              <a:rPr lang="en-US" sz="2400" dirty="0" smtClean="0"/>
              <a:t>Ohio Articulation and Transfer Network</a:t>
            </a:r>
          </a:p>
          <a:p>
            <a:pPr marL="0" indent="0">
              <a:spcBef>
                <a:spcPts val="0"/>
              </a:spcBef>
              <a:buNone/>
            </a:pPr>
            <a:r>
              <a:rPr lang="en-US" sz="2400" dirty="0" smtClean="0"/>
              <a:t>Ohio Department of Higher Education</a:t>
            </a:r>
          </a:p>
          <a:p>
            <a:pPr marL="0" indent="0">
              <a:spcBef>
                <a:spcPts val="0"/>
              </a:spcBef>
              <a:buNone/>
            </a:pPr>
            <a:r>
              <a:rPr lang="en-US" sz="2400" dirty="0" smtClean="0"/>
              <a:t>(614) 466-5812</a:t>
            </a:r>
          </a:p>
          <a:p>
            <a:pPr marL="0" indent="0">
              <a:spcBef>
                <a:spcPts val="0"/>
              </a:spcBef>
              <a:buNone/>
            </a:pPr>
            <a:r>
              <a:rPr lang="en-US" sz="2400" dirty="0" smtClean="0"/>
              <a:t>jshank@highered.ohio.gov</a:t>
            </a:r>
          </a:p>
          <a:p>
            <a:pPr marL="0" indent="0">
              <a:spcBef>
                <a:spcPts val="0"/>
              </a:spcBef>
              <a:buNone/>
            </a:pPr>
            <a:endParaRPr lang="en-US" sz="2400" dirty="0" smtClean="0"/>
          </a:p>
          <a:p>
            <a:endParaRPr lang="en-US" dirty="0"/>
          </a:p>
        </p:txBody>
      </p:sp>
      <p:pic>
        <p:nvPicPr>
          <p:cNvPr id="6" name="Picture 5"/>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6034386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447800"/>
            <a:ext cx="8686800" cy="673100"/>
          </a:xfrm>
        </p:spPr>
        <p:txBody>
          <a:bodyPr/>
          <a:lstStyle/>
          <a:p>
            <a:r>
              <a:rPr lang="en-US" sz="3600" dirty="0" smtClean="0"/>
              <a:t>Statewide Attainment Goal</a:t>
            </a:r>
            <a:endParaRPr lang="en-US" sz="3600" dirty="0"/>
          </a:p>
        </p:txBody>
      </p:sp>
      <p:sp>
        <p:nvSpPr>
          <p:cNvPr id="2" name="TextBox 1"/>
          <p:cNvSpPr txBox="1"/>
          <p:nvPr/>
        </p:nvSpPr>
        <p:spPr>
          <a:xfrm>
            <a:off x="381000" y="2299384"/>
            <a:ext cx="8153400" cy="646331"/>
          </a:xfrm>
          <a:prstGeom prst="rect">
            <a:avLst/>
          </a:prstGeom>
          <a:noFill/>
        </p:spPr>
        <p:txBody>
          <a:bodyPr wrap="square" rtlCol="0">
            <a:spAutoFit/>
          </a:bodyPr>
          <a:lstStyle/>
          <a:p>
            <a:r>
              <a:rPr lang="en-US" dirty="0" smtClean="0"/>
              <a:t>65% of Ohioans (ages 25-64), will have a degree, certificate, or other postsecondary workforce credential by 2025</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828800" y="3668370"/>
            <a:ext cx="4914900" cy="1781175"/>
          </a:xfrm>
          <a:prstGeom prst="rect">
            <a:avLst/>
          </a:prstGeom>
        </p:spPr>
      </p:pic>
      <p:pic>
        <p:nvPicPr>
          <p:cNvPr id="5" name="Picture 4"/>
          <p:cNvPicPr>
            <a:picLocks noChangeAspect="1"/>
          </p:cNvPicPr>
          <p:nvPr/>
        </p:nvPicPr>
        <p:blipFill>
          <a:blip r:embed="rId4"/>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7791834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EFEFE"/>
              </a:clrFrom>
              <a:clrTo>
                <a:srgbClr val="FEFEFE">
                  <a:alpha val="0"/>
                </a:srgbClr>
              </a:clrTo>
            </a:clrChange>
          </a:blip>
          <a:stretch>
            <a:fillRect/>
          </a:stretch>
        </p:blipFill>
        <p:spPr>
          <a:xfrm>
            <a:off x="1295400" y="1728331"/>
            <a:ext cx="5715000" cy="4488155"/>
          </a:xfrm>
          <a:prstGeom prst="rect">
            <a:avLst/>
          </a:prstGeom>
        </p:spPr>
      </p:pic>
      <p:sp>
        <p:nvSpPr>
          <p:cNvPr id="4" name="Title 3"/>
          <p:cNvSpPr>
            <a:spLocks noGrp="1"/>
          </p:cNvSpPr>
          <p:nvPr>
            <p:ph type="title"/>
          </p:nvPr>
        </p:nvSpPr>
        <p:spPr>
          <a:xfrm>
            <a:off x="267354" y="1219200"/>
            <a:ext cx="8686800" cy="673100"/>
          </a:xfrm>
        </p:spPr>
        <p:txBody>
          <a:bodyPr/>
          <a:lstStyle/>
          <a:p>
            <a:pPr algn="ctr"/>
            <a:r>
              <a:rPr lang="en-US" sz="3600" dirty="0" smtClean="0"/>
              <a:t>Statewide Attainment Goal</a:t>
            </a:r>
            <a:endParaRPr lang="en-US" sz="3600" dirty="0"/>
          </a:p>
        </p:txBody>
      </p:sp>
      <p:pic>
        <p:nvPicPr>
          <p:cNvPr id="6" name="Picture 5"/>
          <p:cNvPicPr>
            <a:picLocks noChangeAspect="1"/>
          </p:cNvPicPr>
          <p:nvPr/>
        </p:nvPicPr>
        <p:blipFill>
          <a:blip r:embed="rId4"/>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1391138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Ohio’s Transfer Guarantees</a:t>
            </a:r>
            <a:endParaRPr lang="en-US" sz="3600" kern="0" dirty="0"/>
          </a:p>
        </p:txBody>
      </p:sp>
      <p:sp>
        <p:nvSpPr>
          <p:cNvPr id="2" name="TextBox 1"/>
          <p:cNvSpPr txBox="1"/>
          <p:nvPr/>
        </p:nvSpPr>
        <p:spPr>
          <a:xfrm>
            <a:off x="267354" y="1981200"/>
            <a:ext cx="8190846" cy="4185761"/>
          </a:xfrm>
          <a:prstGeom prst="rect">
            <a:avLst/>
          </a:prstGeom>
          <a:noFill/>
        </p:spPr>
        <p:txBody>
          <a:bodyPr wrap="square" rtlCol="0">
            <a:spAutoFit/>
          </a:bodyPr>
          <a:lstStyle/>
          <a:p>
            <a:r>
              <a:rPr lang="en-US" b="1" dirty="0"/>
              <a:t>Ohio Transfer Module (OTM) </a:t>
            </a:r>
            <a:r>
              <a:rPr lang="en-US" dirty="0"/>
              <a:t>- </a:t>
            </a:r>
            <a:r>
              <a:rPr lang="en-US" dirty="0">
                <a:solidFill>
                  <a:srgbClr val="333333"/>
                </a:solidFill>
              </a:rPr>
              <a:t> </a:t>
            </a:r>
            <a:r>
              <a:rPr lang="en-US" dirty="0"/>
              <a:t>is defined as either a subset or the complete set of an institution’s general education requirements. </a:t>
            </a:r>
            <a:r>
              <a:rPr lang="en-US" dirty="0" smtClean="0"/>
              <a:t>36-40 semester hours (1990)</a:t>
            </a:r>
            <a:r>
              <a:rPr lang="en-US" dirty="0"/>
              <a:t/>
            </a:r>
            <a:br>
              <a:rPr lang="en-US" dirty="0"/>
            </a:br>
            <a:r>
              <a:rPr lang="en-US" dirty="0"/>
              <a:t/>
            </a:r>
            <a:br>
              <a:rPr lang="en-US" dirty="0"/>
            </a:br>
            <a:r>
              <a:rPr lang="en-US" u="sng" dirty="0"/>
              <a:t>OTM Areas:</a:t>
            </a:r>
            <a:br>
              <a:rPr lang="en-US" u="sng" dirty="0"/>
            </a:br>
            <a:r>
              <a:rPr lang="en-US" sz="1600" dirty="0"/>
              <a:t>English </a:t>
            </a:r>
            <a:r>
              <a:rPr lang="en-US" sz="1600" dirty="0" smtClean="0"/>
              <a:t>Composition/Oral Communication</a:t>
            </a:r>
            <a:r>
              <a:rPr lang="en-US" sz="1600" dirty="0"/>
              <a:t/>
            </a:r>
            <a:br>
              <a:rPr lang="en-US" sz="1600" dirty="0"/>
            </a:br>
            <a:r>
              <a:rPr lang="en-US" sz="1600" dirty="0"/>
              <a:t>Math, Stats, &amp; Logic</a:t>
            </a:r>
            <a:br>
              <a:rPr lang="en-US" sz="1600" dirty="0"/>
            </a:br>
            <a:r>
              <a:rPr lang="en-US" sz="1600" dirty="0"/>
              <a:t>Arts &amp; Humanities</a:t>
            </a:r>
            <a:br>
              <a:rPr lang="en-US" sz="1600" dirty="0"/>
            </a:br>
            <a:r>
              <a:rPr lang="en-US" sz="1600" dirty="0"/>
              <a:t>Social &amp; Behavioral Sciences</a:t>
            </a:r>
            <a:br>
              <a:rPr lang="en-US" sz="1600" dirty="0"/>
            </a:br>
            <a:r>
              <a:rPr lang="en-US" sz="1600" dirty="0"/>
              <a:t>Natural </a:t>
            </a:r>
            <a:r>
              <a:rPr lang="en-US" sz="1600" dirty="0" smtClean="0"/>
              <a:t>Sciences</a:t>
            </a:r>
          </a:p>
          <a:p>
            <a:endParaRPr lang="en-US" sz="1600" dirty="0"/>
          </a:p>
          <a:p>
            <a:r>
              <a:rPr lang="en-US" sz="1600" u="sng" dirty="0" smtClean="0"/>
              <a:t>How this works:</a:t>
            </a:r>
          </a:p>
          <a:p>
            <a:r>
              <a:rPr lang="en-US" sz="1600" dirty="0" smtClean="0"/>
              <a:t>Block of transfer credit</a:t>
            </a:r>
          </a:p>
          <a:p>
            <a:r>
              <a:rPr lang="en-US" sz="1600" dirty="0" smtClean="0"/>
              <a:t>Course to course equivalency</a:t>
            </a:r>
          </a:p>
          <a:p>
            <a:r>
              <a:rPr lang="en-US" sz="1600" dirty="0" smtClean="0"/>
              <a:t>Matched to appropriate OTM area</a:t>
            </a:r>
          </a:p>
          <a:p>
            <a:endParaRPr lang="en-US" sz="1600"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240436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Ohio’s Transfer Guarantees</a:t>
            </a:r>
            <a:endParaRPr lang="en-US" sz="3600" kern="0" dirty="0"/>
          </a:p>
        </p:txBody>
      </p:sp>
      <p:sp>
        <p:nvSpPr>
          <p:cNvPr id="2" name="TextBox 1"/>
          <p:cNvSpPr txBox="1"/>
          <p:nvPr/>
        </p:nvSpPr>
        <p:spPr>
          <a:xfrm>
            <a:off x="267354" y="1981200"/>
            <a:ext cx="8190846" cy="3600986"/>
          </a:xfrm>
          <a:prstGeom prst="rect">
            <a:avLst/>
          </a:prstGeom>
          <a:noFill/>
        </p:spPr>
        <p:txBody>
          <a:bodyPr wrap="square" rtlCol="0">
            <a:spAutoFit/>
          </a:bodyPr>
          <a:lstStyle/>
          <a:p>
            <a:r>
              <a:rPr lang="en-US" b="1" dirty="0" smtClean="0"/>
              <a:t>Transfer Assurance Guides (TAGs) </a:t>
            </a:r>
            <a:r>
              <a:rPr lang="en-US" dirty="0"/>
              <a:t>- </a:t>
            </a:r>
            <a:r>
              <a:rPr lang="en-US" dirty="0">
                <a:solidFill>
                  <a:srgbClr val="333333"/>
                </a:solidFill>
                <a:latin typeface="Helvetica" panose="020B0604020202020204" pitchFamily="34" charset="0"/>
              </a:rPr>
              <a:t>statewide transfer initiative that guarantees </a:t>
            </a:r>
            <a:r>
              <a:rPr lang="en-US" dirty="0" smtClean="0">
                <a:solidFill>
                  <a:srgbClr val="333333"/>
                </a:solidFill>
                <a:latin typeface="Helvetica" panose="020B0604020202020204" pitchFamily="34" charset="0"/>
              </a:rPr>
              <a:t>the </a:t>
            </a:r>
            <a:r>
              <a:rPr lang="en-US" dirty="0">
                <a:solidFill>
                  <a:srgbClr val="333333"/>
                </a:solidFill>
                <a:latin typeface="Helvetica" panose="020B0604020202020204" pitchFamily="34" charset="0"/>
              </a:rPr>
              <a:t>course equivalency and applicability of pre-major/beginning major courses within the degree pathways </a:t>
            </a:r>
            <a:r>
              <a:rPr lang="en-US" dirty="0">
                <a:solidFill>
                  <a:srgbClr val="333333"/>
                </a:solidFill>
              </a:rPr>
              <a:t> </a:t>
            </a:r>
            <a:r>
              <a:rPr lang="en-US" dirty="0" smtClean="0">
                <a:solidFill>
                  <a:srgbClr val="333333"/>
                </a:solidFill>
              </a:rPr>
              <a:t>(2005)</a:t>
            </a:r>
            <a:r>
              <a:rPr lang="en-US" dirty="0"/>
              <a:t/>
            </a:r>
            <a:br>
              <a:rPr lang="en-US" dirty="0"/>
            </a:br>
            <a:endParaRPr lang="en-US" dirty="0" smtClean="0"/>
          </a:p>
          <a:p>
            <a:endParaRPr lang="en-US" dirty="0" smtClean="0"/>
          </a:p>
          <a:p>
            <a:r>
              <a:rPr lang="en-US" dirty="0" smtClean="0"/>
              <a:t>Currently 52 TAG pathways in 13 discipline specific areas (close to 5,000 matches statewide)</a:t>
            </a:r>
          </a:p>
          <a:p>
            <a:endParaRPr lang="en-US" dirty="0"/>
          </a:p>
          <a:p>
            <a:r>
              <a:rPr lang="en-US" dirty="0"/>
              <a:t/>
            </a:r>
            <a:br>
              <a:rPr lang="en-US" dirty="0"/>
            </a:br>
            <a:r>
              <a:rPr lang="en-US" dirty="0" smtClean="0"/>
              <a:t>Course X                       Submitted to Faculty Panel                       Course Y</a:t>
            </a:r>
          </a:p>
          <a:p>
            <a:r>
              <a:rPr lang="en-US" sz="1600" dirty="0"/>
              <a:t> </a:t>
            </a:r>
            <a:r>
              <a:rPr lang="en-US" sz="1600" dirty="0" smtClean="0"/>
              <a:t>                                        Ohio Articulation Number (OAN)</a:t>
            </a:r>
          </a:p>
          <a:p>
            <a:r>
              <a:rPr lang="en-US" sz="1600" dirty="0" smtClean="0"/>
              <a:t> 		           Course X = OAN = Course Y</a:t>
            </a:r>
            <a:endParaRPr lang="en-US" sz="1600" dirty="0"/>
          </a:p>
          <a:p>
            <a:endParaRPr lang="en-US" sz="1600" dirty="0"/>
          </a:p>
        </p:txBody>
      </p:sp>
      <p:cxnSp>
        <p:nvCxnSpPr>
          <p:cNvPr id="5" name="Straight Arrow Connector 4"/>
          <p:cNvCxnSpPr/>
          <p:nvPr/>
        </p:nvCxnSpPr>
        <p:spPr bwMode="auto">
          <a:xfrm>
            <a:off x="1447800" y="4648200"/>
            <a:ext cx="1295400" cy="0"/>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flipH="1">
            <a:off x="5562600" y="4648200"/>
            <a:ext cx="1371600" cy="0"/>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 name="Picture 5"/>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401518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Ohio’s Transfer Guarantees</a:t>
            </a:r>
            <a:endParaRPr lang="en-US" sz="3600" kern="0" dirty="0"/>
          </a:p>
        </p:txBody>
      </p:sp>
      <p:sp>
        <p:nvSpPr>
          <p:cNvPr id="2" name="TextBox 1"/>
          <p:cNvSpPr txBox="1"/>
          <p:nvPr/>
        </p:nvSpPr>
        <p:spPr>
          <a:xfrm>
            <a:off x="267354" y="1981200"/>
            <a:ext cx="8190846" cy="4462760"/>
          </a:xfrm>
          <a:prstGeom prst="rect">
            <a:avLst/>
          </a:prstGeom>
          <a:noFill/>
        </p:spPr>
        <p:txBody>
          <a:bodyPr wrap="square" rtlCol="0">
            <a:spAutoFit/>
          </a:bodyPr>
          <a:lstStyle/>
          <a:p>
            <a:r>
              <a:rPr lang="en-US" b="1" dirty="0" smtClean="0"/>
              <a:t>Career-Technical Assurance Guides (CTAGs) </a:t>
            </a:r>
            <a:r>
              <a:rPr lang="en-US" dirty="0"/>
              <a:t>- advising tools that assist students moving from Ohio secondary and adult career-technical institutions to Ohio public institutions of higher education.</a:t>
            </a:r>
            <a:r>
              <a:rPr lang="en-US" dirty="0">
                <a:solidFill>
                  <a:srgbClr val="333333"/>
                </a:solidFill>
                <a:latin typeface="Helvetica" panose="020B0604020202020204" pitchFamily="34" charset="0"/>
              </a:rPr>
              <a:t> </a:t>
            </a:r>
            <a:r>
              <a:rPr lang="en-US" dirty="0">
                <a:solidFill>
                  <a:srgbClr val="333333"/>
                </a:solidFill>
              </a:rPr>
              <a:t> </a:t>
            </a:r>
            <a:r>
              <a:rPr lang="en-US" dirty="0" smtClean="0">
                <a:solidFill>
                  <a:srgbClr val="333333"/>
                </a:solidFill>
              </a:rPr>
              <a:t>(2007)</a:t>
            </a:r>
            <a:r>
              <a:rPr lang="en-US" dirty="0"/>
              <a:t/>
            </a:r>
            <a:br>
              <a:rPr lang="en-US" dirty="0"/>
            </a:br>
            <a:endParaRPr lang="en-US" dirty="0" smtClean="0"/>
          </a:p>
          <a:p>
            <a:endParaRPr lang="en-US" dirty="0"/>
          </a:p>
          <a:p>
            <a:r>
              <a:rPr lang="en-US" dirty="0" smtClean="0"/>
              <a:t>*20-24% of High School students are career-tech students</a:t>
            </a:r>
          </a:p>
          <a:p>
            <a:r>
              <a:rPr lang="en-US" dirty="0" smtClean="0"/>
              <a:t>Some Fields Include : Air Transportation, Arts &amp; Communication, Biotechnology, Business, Construction Tech, Education, Engineering &amp; Science, Health Sciences, Hospitality, Human Services, Information Tech, Law &amp; Public Safety, Manufacturing Tech, Marketing, &amp; Transportation Systems</a:t>
            </a:r>
          </a:p>
          <a:p>
            <a:endParaRPr lang="en-US" dirty="0" smtClean="0"/>
          </a:p>
          <a:p>
            <a:r>
              <a:rPr lang="en-US" dirty="0" smtClean="0">
                <a:solidFill>
                  <a:srgbClr val="000000"/>
                </a:solidFill>
              </a:rPr>
              <a:t>OTC/ Secondary		Submitted </a:t>
            </a:r>
            <a:r>
              <a:rPr lang="en-US" dirty="0">
                <a:solidFill>
                  <a:srgbClr val="000000"/>
                </a:solidFill>
              </a:rPr>
              <a:t>to Faculty Panel                   Course Y</a:t>
            </a:r>
          </a:p>
          <a:p>
            <a:pPr lvl="0"/>
            <a:r>
              <a:rPr lang="en-US" dirty="0" smtClean="0">
                <a:solidFill>
                  <a:srgbClr val="000000"/>
                </a:solidFill>
              </a:rPr>
              <a:t> Course </a:t>
            </a:r>
            <a:r>
              <a:rPr lang="en-US" dirty="0">
                <a:solidFill>
                  <a:srgbClr val="000000"/>
                </a:solidFill>
              </a:rPr>
              <a:t>X </a:t>
            </a:r>
            <a:r>
              <a:rPr lang="en-US" dirty="0" smtClean="0">
                <a:solidFill>
                  <a:srgbClr val="000000"/>
                </a:solidFill>
              </a:rPr>
              <a:t>                  </a:t>
            </a:r>
            <a:r>
              <a:rPr lang="en-US" sz="1600" dirty="0" smtClean="0">
                <a:solidFill>
                  <a:srgbClr val="000000"/>
                </a:solidFill>
              </a:rPr>
              <a:t>Career-Tech </a:t>
            </a:r>
            <a:r>
              <a:rPr lang="en-US" sz="1600" dirty="0">
                <a:solidFill>
                  <a:srgbClr val="000000"/>
                </a:solidFill>
              </a:rPr>
              <a:t>Articulation Number </a:t>
            </a:r>
            <a:r>
              <a:rPr lang="en-US" sz="1600" dirty="0" smtClean="0">
                <a:solidFill>
                  <a:srgbClr val="000000"/>
                </a:solidFill>
              </a:rPr>
              <a:t>(CTAN</a:t>
            </a:r>
            <a:r>
              <a:rPr lang="en-US" sz="1600" dirty="0">
                <a:solidFill>
                  <a:srgbClr val="000000"/>
                </a:solidFill>
              </a:rPr>
              <a:t>)</a:t>
            </a:r>
          </a:p>
          <a:p>
            <a:pPr lvl="0"/>
            <a:r>
              <a:rPr lang="en-US" sz="1600" dirty="0">
                <a:solidFill>
                  <a:srgbClr val="000000"/>
                </a:solidFill>
              </a:rPr>
              <a:t> 		           </a:t>
            </a:r>
            <a:r>
              <a:rPr lang="en-US" sz="1600" dirty="0" smtClean="0">
                <a:solidFill>
                  <a:srgbClr val="000000"/>
                </a:solidFill>
              </a:rPr>
              <a:t>      Course </a:t>
            </a:r>
            <a:r>
              <a:rPr lang="en-US" sz="1600" dirty="0">
                <a:solidFill>
                  <a:srgbClr val="000000"/>
                </a:solidFill>
              </a:rPr>
              <a:t>X = </a:t>
            </a:r>
            <a:r>
              <a:rPr lang="en-US" sz="1600" dirty="0" smtClean="0">
                <a:solidFill>
                  <a:srgbClr val="000000"/>
                </a:solidFill>
              </a:rPr>
              <a:t>CTAN </a:t>
            </a:r>
            <a:r>
              <a:rPr lang="en-US" sz="1600" dirty="0">
                <a:solidFill>
                  <a:srgbClr val="000000"/>
                </a:solidFill>
              </a:rPr>
              <a:t>= Course Y</a:t>
            </a:r>
          </a:p>
          <a:p>
            <a:endParaRPr lang="en-US" dirty="0" smtClean="0"/>
          </a:p>
          <a:p>
            <a:endParaRPr lang="en-US" sz="1600" dirty="0"/>
          </a:p>
        </p:txBody>
      </p:sp>
      <p:cxnSp>
        <p:nvCxnSpPr>
          <p:cNvPr id="6" name="Straight Arrow Connector 5"/>
          <p:cNvCxnSpPr/>
          <p:nvPr/>
        </p:nvCxnSpPr>
        <p:spPr bwMode="auto">
          <a:xfrm>
            <a:off x="2133600" y="5181600"/>
            <a:ext cx="914400" cy="0"/>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H="1">
            <a:off x="5867400" y="5181600"/>
            <a:ext cx="1143000" cy="0"/>
          </a:xfrm>
          <a:prstGeom prst="straightConnector1">
            <a:avLst/>
          </a:prstGeom>
          <a:solidFill>
            <a:schemeClr val="accent1"/>
          </a:solid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92964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Ohio’s Transfer Guarantees</a:t>
            </a:r>
            <a:endParaRPr lang="en-US" sz="3600" kern="0" dirty="0"/>
          </a:p>
        </p:txBody>
      </p:sp>
      <p:sp>
        <p:nvSpPr>
          <p:cNvPr id="2" name="TextBox 1"/>
          <p:cNvSpPr txBox="1"/>
          <p:nvPr/>
        </p:nvSpPr>
        <p:spPr>
          <a:xfrm>
            <a:off x="267354" y="1981200"/>
            <a:ext cx="8190846" cy="3939540"/>
          </a:xfrm>
          <a:prstGeom prst="rect">
            <a:avLst/>
          </a:prstGeom>
          <a:noFill/>
        </p:spPr>
        <p:txBody>
          <a:bodyPr wrap="square" rtlCol="0">
            <a:spAutoFit/>
          </a:bodyPr>
          <a:lstStyle/>
          <a:p>
            <a:r>
              <a:rPr lang="en-US" b="1" dirty="0" smtClean="0"/>
              <a:t>Military Transfer Assurance Guides (MTAGs) </a:t>
            </a:r>
            <a:r>
              <a:rPr lang="en-US" dirty="0"/>
              <a:t>- streamline the awarding of college credit for military training, experience, and </a:t>
            </a:r>
            <a:r>
              <a:rPr lang="en-US" dirty="0" smtClean="0"/>
              <a:t>coursework.</a:t>
            </a:r>
            <a:r>
              <a:rPr lang="en-US" dirty="0" smtClean="0">
                <a:solidFill>
                  <a:srgbClr val="333333"/>
                </a:solidFill>
                <a:latin typeface="Helvetica" panose="020B0604020202020204" pitchFamily="34" charset="0"/>
              </a:rPr>
              <a:t>  </a:t>
            </a:r>
            <a:r>
              <a:rPr lang="en-US" dirty="0"/>
              <a:t>Incorporate into Ohio’s Transfer Guarantees where possible (2014</a:t>
            </a:r>
            <a:r>
              <a:rPr lang="en-US" dirty="0" smtClean="0"/>
              <a:t>)</a:t>
            </a:r>
          </a:p>
          <a:p>
            <a:endParaRPr lang="en-US" dirty="0"/>
          </a:p>
          <a:p>
            <a:r>
              <a:rPr lang="en-US" dirty="0" smtClean="0"/>
              <a:t>*Currently 143 unique military courses matched to 317 guarantees (180 TAG matches, &amp; 137 CTAG matches)</a:t>
            </a:r>
            <a:r>
              <a:rPr lang="en-US" dirty="0"/>
              <a:t/>
            </a:r>
            <a:br>
              <a:rPr lang="en-US" dirty="0"/>
            </a:br>
            <a:endParaRPr lang="en-US" dirty="0" smtClean="0"/>
          </a:p>
          <a:p>
            <a:r>
              <a:rPr lang="en-US" dirty="0" smtClean="0"/>
              <a:t>The military is treated like a new public institution in Ohio.  OATN Director of Military Initiatives is essentially OTM, TAG, &amp; CTAG coordinator.  Military courses get sent to regular faculty panels.</a:t>
            </a:r>
          </a:p>
          <a:p>
            <a:endParaRPr lang="en-US" dirty="0"/>
          </a:p>
          <a:p>
            <a:r>
              <a:rPr lang="en-US" dirty="0" smtClean="0"/>
              <a:t>Current large projects: Medics to Nursing, Foreign Languages, &amp; Military Gen Ed – Multiculturalism/Diversity </a:t>
            </a:r>
          </a:p>
          <a:p>
            <a:endParaRPr lang="en-US" sz="1600" dirty="0"/>
          </a:p>
        </p:txBody>
      </p:sp>
      <p:pic>
        <p:nvPicPr>
          <p:cNvPr id="5" name="Picture 4"/>
          <p:cNvPicPr>
            <a:picLocks noChangeAspect="1"/>
          </p:cNvPicPr>
          <p:nvPr/>
        </p:nvPicPr>
        <p:blipFill>
          <a:blip r:embed="rId3"/>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396566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67354" y="1219200"/>
            <a:ext cx="8686800" cy="673100"/>
          </a:xfrm>
          <a:prstGeom prst="rect">
            <a:avLst/>
          </a:prstGeom>
        </p:spPr>
        <p:txBody>
          <a:bodyPr/>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a:r>
              <a:rPr lang="en-US" sz="3600" kern="0" dirty="0" smtClean="0"/>
              <a:t>Advanced Placement</a:t>
            </a:r>
            <a:endParaRPr lang="en-US" sz="3600" kern="0" dirty="0"/>
          </a:p>
        </p:txBody>
      </p:sp>
      <p:sp>
        <p:nvSpPr>
          <p:cNvPr id="2" name="TextBox 1"/>
          <p:cNvSpPr txBox="1"/>
          <p:nvPr/>
        </p:nvSpPr>
        <p:spPr>
          <a:xfrm>
            <a:off x="267354" y="1981200"/>
            <a:ext cx="8190846" cy="3693319"/>
          </a:xfrm>
          <a:prstGeom prst="rect">
            <a:avLst/>
          </a:prstGeom>
          <a:noFill/>
        </p:spPr>
        <p:txBody>
          <a:bodyPr wrap="square" rtlCol="0">
            <a:spAutoFit/>
          </a:bodyPr>
          <a:lstStyle/>
          <a:p>
            <a:r>
              <a:rPr lang="en-US" dirty="0" smtClean="0"/>
              <a:t>Effective fall 2009</a:t>
            </a:r>
          </a:p>
          <a:p>
            <a:endParaRPr lang="en-US" dirty="0" smtClean="0"/>
          </a:p>
          <a:p>
            <a:endParaRPr lang="en-US" dirty="0"/>
          </a:p>
          <a:p>
            <a:r>
              <a:rPr lang="en-US" dirty="0" smtClean="0"/>
              <a:t>Guarantees college credit for any of the 36 AP tests</a:t>
            </a:r>
          </a:p>
          <a:p>
            <a:r>
              <a:rPr lang="en-US" dirty="0"/>
              <a:t>	</a:t>
            </a:r>
            <a:r>
              <a:rPr lang="en-US" dirty="0" smtClean="0"/>
              <a:t>Must score a “3” or higher</a:t>
            </a:r>
          </a:p>
          <a:p>
            <a:endParaRPr lang="en-US" dirty="0" smtClean="0"/>
          </a:p>
          <a:p>
            <a:endParaRPr lang="en-US" dirty="0" smtClean="0"/>
          </a:p>
          <a:p>
            <a:r>
              <a:rPr lang="en-US" dirty="0" smtClean="0"/>
              <a:t>Typically counts toward OTM or TAG credit</a:t>
            </a:r>
          </a:p>
          <a:p>
            <a:endParaRPr lang="en-US" dirty="0" smtClean="0"/>
          </a:p>
          <a:p>
            <a:endParaRPr lang="en-US" dirty="0"/>
          </a:p>
          <a:p>
            <a:r>
              <a:rPr lang="en-US" dirty="0" smtClean="0"/>
              <a:t>OATN research supports AP scores of 3-5 are equivalent to the learning outcomes associated with the corresponding college courses</a:t>
            </a:r>
          </a:p>
          <a:p>
            <a:r>
              <a:rPr lang="en-US" dirty="0">
                <a:hlinkClick r:id="rId3"/>
              </a:rPr>
              <a:t>https://</a:t>
            </a:r>
            <a:r>
              <a:rPr lang="en-US" dirty="0" smtClean="0">
                <a:hlinkClick r:id="rId3"/>
              </a:rPr>
              <a:t>www.ohiohighered.org/transfer/research</a:t>
            </a:r>
            <a:r>
              <a:rPr lang="en-US" dirty="0" smtClean="0"/>
              <a:t> </a:t>
            </a:r>
            <a:endParaRPr lang="en-US" dirty="0"/>
          </a:p>
        </p:txBody>
      </p:sp>
      <p:pic>
        <p:nvPicPr>
          <p:cNvPr id="5" name="Picture 4"/>
          <p:cNvPicPr>
            <a:picLocks noChangeAspect="1"/>
          </p:cNvPicPr>
          <p:nvPr/>
        </p:nvPicPr>
        <p:blipFill>
          <a:blip r:embed="rId4"/>
          <a:stretch>
            <a:fillRect/>
          </a:stretch>
        </p:blipFill>
        <p:spPr>
          <a:xfrm>
            <a:off x="304800" y="6172200"/>
            <a:ext cx="2676525" cy="600075"/>
          </a:xfrm>
          <a:prstGeom prst="rect">
            <a:avLst/>
          </a:prstGeom>
        </p:spPr>
      </p:pic>
    </p:spTree>
    <p:extLst>
      <p:ext uri="{BB962C8B-B14F-4D97-AF65-F5344CB8AC3E}">
        <p14:creationId xmlns:p14="http://schemas.microsoft.com/office/powerpoint/2010/main" val="150101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 Custom Layout">
  <a:themeElements>
    <a:clrScheme name="Custom 1">
      <a:dk1>
        <a:srgbClr val="000000"/>
      </a:dk1>
      <a:lt1>
        <a:srgbClr val="FFFFFF"/>
      </a:lt1>
      <a:dk2>
        <a:srgbClr val="000000"/>
      </a:dk2>
      <a:lt2>
        <a:srgbClr val="808080"/>
      </a:lt2>
      <a:accent1>
        <a:srgbClr val="FF1209"/>
      </a:accent1>
      <a:accent2>
        <a:srgbClr val="333399"/>
      </a:accent2>
      <a:accent3>
        <a:srgbClr val="FFFFFF"/>
      </a:accent3>
      <a:accent4>
        <a:srgbClr val="000000"/>
      </a:accent4>
      <a:accent5>
        <a:srgbClr val="FFAAAA"/>
      </a:accent5>
      <a:accent6>
        <a:srgbClr val="2D2D8A"/>
      </a:accent6>
      <a:hlink>
        <a:srgbClr val="0000FF"/>
      </a:hlink>
      <a:folHlink>
        <a:srgbClr val="0000FF"/>
      </a:folHlink>
    </a:clrScheme>
    <a:fontScheme name="Default - Custom Layou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1331</TotalTime>
  <Words>721</Words>
  <Application>Microsoft Office PowerPoint</Application>
  <PresentationFormat>On-screen Show (4:3)</PresentationFormat>
  <Paragraphs>199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Bold</vt:lpstr>
      <vt:lpstr>Calibri</vt:lpstr>
      <vt:lpstr>Helvetica</vt:lpstr>
      <vt:lpstr>ヒラギノ角ゴ ProN W3</vt:lpstr>
      <vt:lpstr>ヒラギノ角ゴ ProN W6</vt:lpstr>
      <vt:lpstr>Default - Custom Layout</vt:lpstr>
      <vt:lpstr>Ohio Department of Higher Education/ Ohio Articulation and Transfer Network    Articulation &amp; Transfer Initiatives</vt:lpstr>
      <vt:lpstr>PowerPoint Presentation</vt:lpstr>
      <vt:lpstr>Statewide Attainment Goal</vt:lpstr>
      <vt:lpstr>Statewide Attainment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 Info</vt:lpstr>
    </vt:vector>
  </TitlesOfParts>
  <Company>Ohio Board of Regents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Board of Regents/ Ohio Articulation and Transfer Network    News and Updates</dc:title>
  <dc:creator>Hideo Tsuchida</dc:creator>
  <cp:lastModifiedBy>Mcgovern, Donnie (mcgoved)</cp:lastModifiedBy>
  <cp:revision>166</cp:revision>
  <cp:lastPrinted>2018-02-23T15:28:42Z</cp:lastPrinted>
  <dcterms:created xsi:type="dcterms:W3CDTF">2014-05-20T16:40:23Z</dcterms:created>
  <dcterms:modified xsi:type="dcterms:W3CDTF">2018-02-26T23:01:14Z</dcterms:modified>
</cp:coreProperties>
</file>