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5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6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71" r:id="rId2"/>
    <p:sldId id="329" r:id="rId3"/>
    <p:sldId id="328" r:id="rId4"/>
    <p:sldId id="326" r:id="rId5"/>
    <p:sldId id="324" r:id="rId6"/>
    <p:sldId id="327" r:id="rId7"/>
    <p:sldId id="31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lch, Kathie" initials="WK" lastIdx="0" clrIdx="0">
    <p:extLst>
      <p:ext uri="{19B8F6BF-5375-455C-9EA6-DF929625EA0E}">
        <p15:presenceInfo xmlns:p15="http://schemas.microsoft.com/office/powerpoint/2012/main" userId="S-1-5-21-149779583-363096731-646672791-344109" providerId="AD"/>
      </p:ext>
    </p:extLst>
  </p:cmAuthor>
  <p:cmAuthor id="2" name="Hinkebein, Laura" initials="HL" lastIdx="1" clrIdx="1">
    <p:extLst>
      <p:ext uri="{19B8F6BF-5375-455C-9EA6-DF929625EA0E}">
        <p15:presenceInfo xmlns:p15="http://schemas.microsoft.com/office/powerpoint/2012/main" userId="S-1-5-21-149779583-363096731-646672791-3346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7" autoAdjust="0"/>
    <p:restoredTop sz="64011" autoAdjust="0"/>
  </p:normalViewPr>
  <p:slideViewPr>
    <p:cSldViewPr snapToGrid="0">
      <p:cViewPr varScale="1">
        <p:scale>
          <a:sx n="69" d="100"/>
          <a:sy n="69" d="100"/>
        </p:scale>
        <p:origin x="102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5T10:32:43.61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5T10:32:43.61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11-15T10:32:43.616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5DF693A-E87B-41E2-A24B-7D4FA835BBA1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587766B-A509-4C5F-A0C5-1C7E7017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7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3C5C55-17D3-44B7-AFC3-366C2CEFB262}" type="datetimeFigureOut">
              <a:rPr lang="en-US" smtClean="0"/>
              <a:t>2/26/2018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9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7DE5F2-D7D9-4792-8BD2-3F99E9915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7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32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52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20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36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195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52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DE5F2-D7D9-4792-8BD2-3F99E9915C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4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027" y="392427"/>
            <a:ext cx="8572043" cy="1596249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8027" y="5865756"/>
            <a:ext cx="4795379" cy="66010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58943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913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59168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877"/>
            <a:ext cx="8229601" cy="82296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6384"/>
            <a:ext cx="8229600" cy="4597861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100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2253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957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9044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9796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8285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45949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2650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24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B3A1E57D-1314-3A4C-A6B6-23FA30E39B1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2/26/2018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342900"/>
            <a:fld id="{26C911BA-8585-8B4E-858B-31FEB0C2E63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342900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48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defTabSz="342900" rtl="0" eaLnBrk="1" latinLnBrk="0" hangingPunct="1">
        <a:spcBef>
          <a:spcPct val="0"/>
        </a:spcBef>
        <a:buNone/>
        <a:defRPr sz="2700" kern="1200">
          <a:solidFill>
            <a:srgbClr val="C00000"/>
          </a:solidFill>
          <a:latin typeface="Arial Black" pitchFamily="34" charset="0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comments" Target="../comments/commen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44021" y="863600"/>
            <a:ext cx="6377579" cy="647492"/>
          </a:xfrm>
        </p:spPr>
        <p:txBody>
          <a:bodyPr/>
          <a:lstStyle/>
          <a:p>
            <a:r>
              <a:rPr lang="en-US" sz="4000" dirty="0" smtClean="0"/>
              <a:t>Transfer Initiatives and University Partnerships</a:t>
            </a:r>
            <a:endParaRPr lang="en-US" sz="4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981151" y="1511092"/>
            <a:ext cx="4993408" cy="730608"/>
          </a:xfrm>
        </p:spPr>
        <p:txBody>
          <a:bodyPr anchor="ctr">
            <a:noAutofit/>
          </a:bodyPr>
          <a:lstStyle/>
          <a:p>
            <a:endParaRPr lang="en-US" dirty="0" smtClean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881320" y="5638800"/>
            <a:ext cx="3995479" cy="1219200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1"/>
                </a:solidFill>
              </a:rPr>
              <a:t>Southwest </a:t>
            </a:r>
            <a:r>
              <a:rPr lang="en-US" sz="2000" dirty="0">
                <a:solidFill>
                  <a:schemeClr val="tx1"/>
                </a:solidFill>
              </a:rPr>
              <a:t>Region </a:t>
            </a:r>
          </a:p>
          <a:p>
            <a:r>
              <a:rPr lang="en-US" sz="2000" dirty="0">
                <a:solidFill>
                  <a:schemeClr val="tx1"/>
                </a:solidFill>
              </a:rPr>
              <a:t>Transfer Student </a:t>
            </a:r>
            <a:r>
              <a:rPr lang="en-US" sz="2000" dirty="0" smtClean="0">
                <a:solidFill>
                  <a:schemeClr val="tx1"/>
                </a:solidFill>
              </a:rPr>
              <a:t>Summit</a:t>
            </a:r>
          </a:p>
          <a:p>
            <a:r>
              <a:rPr lang="en-US" sz="2000" dirty="0" smtClean="0">
                <a:solidFill>
                  <a:schemeClr val="tx1"/>
                </a:solidFill>
              </a:rPr>
              <a:t> 02/27/2018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5920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Prioritizing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Kimberly Collins, Director of University Partnerships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Develop University Partnerships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Coordinate Transfer/Recruitment Events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Assist Chairpersons with Pathway Opportunities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42862" indent="0">
              <a:buNone/>
            </a:pPr>
            <a:r>
              <a:rPr lang="en-US" b="1" i="1" dirty="0" smtClean="0"/>
              <a:t>Laura Hinkebein, Asst. Project Director for Transfer Initiatives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Develops Curriculum </a:t>
            </a:r>
            <a:r>
              <a:rPr lang="en-US" sz="2400" dirty="0"/>
              <a:t>T</a:t>
            </a:r>
            <a:r>
              <a:rPr lang="en-US" sz="2400" dirty="0" smtClean="0"/>
              <a:t>ransfer Agreements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Coordinates Reverse Transfer Process</a:t>
            </a:r>
          </a:p>
          <a:p>
            <a:pPr lvl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Creates Online, Term-by-Term Pathways</a:t>
            </a:r>
          </a:p>
          <a:p>
            <a:pPr marL="342900" lvl="1" indent="0">
              <a:buClr>
                <a:srgbClr val="C00000"/>
              </a:buClr>
              <a:buNone/>
            </a:pPr>
            <a:r>
              <a:rPr lang="en-US" sz="2400" dirty="0" smtClean="0"/>
              <a:t>  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630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a Preferred Partnership with our University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837"/>
            <a:ext cx="8229601" cy="490239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200" b="1" dirty="0" smtClean="0"/>
              <a:t>Identify Transfer Champions from the Community College and University  to make up the Core Team         </a:t>
            </a:r>
            <a:r>
              <a:rPr lang="en-US" sz="5000" b="1" dirty="0" smtClean="0"/>
              <a:t>	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Admissions/Recruitment/Transfer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Registration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IT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Marketing</a:t>
            </a:r>
          </a:p>
          <a:p>
            <a:pPr marL="685800" lvl="2" indent="0">
              <a:buClr>
                <a:srgbClr val="C00000"/>
              </a:buClr>
              <a:buNone/>
            </a:pPr>
            <a:endParaRPr lang="en-US" sz="6400" i="1" dirty="0" smtClean="0"/>
          </a:p>
          <a:p>
            <a:pPr marL="0" indent="0">
              <a:buClr>
                <a:srgbClr val="C00000"/>
              </a:buClr>
              <a:buNone/>
            </a:pPr>
            <a:r>
              <a:rPr lang="en-US" sz="7200" b="1" dirty="0" smtClean="0"/>
              <a:t>Create a vision and plan to improve transfer policies and practices 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Update current articulation agreements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Create Curriculum Transfer Agreements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Determine GPA and admission requirements</a:t>
            </a:r>
          </a:p>
          <a:p>
            <a:pPr lvl="2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Determine enrollment process and management of student database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42862" indent="0">
              <a:buNone/>
            </a:pPr>
            <a:r>
              <a:rPr lang="en-US" sz="8000" b="1" dirty="0" smtClean="0"/>
              <a:t>Create a title for the transfer partnership that students can identify with and determine program benefits</a:t>
            </a:r>
          </a:p>
          <a:p>
            <a:pPr lvl="2"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Summer Orientation session</a:t>
            </a:r>
          </a:p>
          <a:p>
            <a:pPr lvl="2"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Academic Advisor assigned at both institutions</a:t>
            </a:r>
          </a:p>
          <a:p>
            <a:pPr lvl="2"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Participation in various aspects of campus life, clubs, organizations</a:t>
            </a:r>
          </a:p>
          <a:p>
            <a:pPr lvl="2"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Assign partnership ID card</a:t>
            </a:r>
          </a:p>
          <a:p>
            <a:pPr lvl="2">
              <a:buClr>
                <a:srgbClr val="990000"/>
              </a:buClr>
              <a:buFont typeface="Wingdings" panose="05000000000000000000" pitchFamily="2" charset="2"/>
              <a:buChar char="§"/>
            </a:pPr>
            <a:r>
              <a:rPr lang="en-US" sz="6400" i="1" dirty="0" smtClean="0"/>
              <a:t>Develop a financial aid prospectus that highlights tuition savings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en-US" sz="4300" dirty="0" smtClean="0"/>
          </a:p>
          <a:p>
            <a:pPr marL="342900" lvl="1" indent="0">
              <a:buNone/>
            </a:pPr>
            <a:r>
              <a:rPr lang="en-US" sz="4300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86182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5" y="122131"/>
            <a:ext cx="8551718" cy="80693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Transfer Pathway Development</a:t>
            </a:r>
            <a:endParaRPr lang="en-US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141" y="929069"/>
            <a:ext cx="8561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en-US" sz="2400" dirty="0" smtClean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Goals: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6108" y="1706764"/>
            <a:ext cx="7267032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200" dirty="0" smtClean="0"/>
              <a:t>Student Friendly</a:t>
            </a:r>
          </a:p>
          <a:p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Term by Term Information</a:t>
            </a:r>
          </a:p>
          <a:p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Course by Course Equivalencies</a:t>
            </a:r>
          </a:p>
          <a:p>
            <a:pPr marL="285750" indent="-285750">
              <a:buFontTx/>
              <a:buChar char="-"/>
            </a:pPr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Upper Level Course Work</a:t>
            </a:r>
          </a:p>
          <a:p>
            <a:pPr marL="285750" indent="-285750">
              <a:buFontTx/>
              <a:buChar char="-"/>
            </a:pPr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Clear Next Step Information</a:t>
            </a:r>
          </a:p>
          <a:p>
            <a:pPr marL="285750" indent="-285750">
              <a:buFontTx/>
              <a:buChar char="-"/>
            </a:pPr>
            <a:endParaRPr lang="en-US" sz="2200" dirty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Career/ Extracurricular Information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065" y="2657717"/>
            <a:ext cx="187642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86649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5" y="122131"/>
            <a:ext cx="8551718" cy="80693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Transfer Model Development</a:t>
            </a:r>
            <a:endParaRPr lang="en-US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141" y="929069"/>
            <a:ext cx="85617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en-US" sz="2400" dirty="0" smtClean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Transfer Data Review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-1180389" y="2045776"/>
            <a:ext cx="8061636" cy="2800767"/>
            <a:chOff x="-1180389" y="2045776"/>
            <a:chExt cx="8061636" cy="2800767"/>
          </a:xfrm>
        </p:grpSpPr>
        <p:sp>
          <p:nvSpPr>
            <p:cNvPr id="4" name="TextBox 3"/>
            <p:cNvSpPr txBox="1"/>
            <p:nvPr/>
          </p:nvSpPr>
          <p:spPr>
            <a:xfrm>
              <a:off x="1177871" y="2045776"/>
              <a:ext cx="5703376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Tx/>
                <a:buChar char="-"/>
              </a:pPr>
              <a:r>
                <a:rPr lang="en-US" sz="2200" b="1" dirty="0" smtClean="0"/>
                <a:t>TES</a:t>
              </a:r>
            </a:p>
            <a:p>
              <a:endParaRPr lang="en-US" sz="2200" b="1" dirty="0" smtClean="0"/>
            </a:p>
            <a:p>
              <a:pPr marL="285750" indent="-285750">
                <a:buFontTx/>
                <a:buChar char="-"/>
              </a:pPr>
              <a:r>
                <a:rPr lang="en-US" sz="2200" b="1" dirty="0" err="1" smtClean="0"/>
                <a:t>Masterfile</a:t>
              </a:r>
              <a:endParaRPr lang="en-US" sz="2200" b="1" dirty="0" smtClean="0"/>
            </a:p>
            <a:p>
              <a:endParaRPr lang="en-US" sz="2200" b="1" dirty="0" smtClean="0"/>
            </a:p>
            <a:p>
              <a:pPr marL="285750" indent="-285750">
                <a:buFontTx/>
                <a:buChar char="-"/>
              </a:pPr>
              <a:r>
                <a:rPr lang="en-US" sz="2200" b="1" dirty="0" err="1" smtClean="0"/>
                <a:t>Transferology</a:t>
              </a:r>
              <a:endParaRPr lang="en-US" sz="2200" b="1" dirty="0" smtClean="0"/>
            </a:p>
            <a:p>
              <a:pPr marL="285750" indent="-285750">
                <a:buFontTx/>
                <a:buChar char="-"/>
              </a:pPr>
              <a:endParaRPr lang="en-US" sz="2200" b="1" dirty="0" smtClean="0"/>
            </a:p>
            <a:p>
              <a:pPr marL="285750" indent="-285750">
                <a:buFontTx/>
                <a:buChar char="-"/>
              </a:pPr>
              <a:r>
                <a:rPr lang="en-US" sz="2200" b="1" dirty="0" smtClean="0"/>
                <a:t>Reports from 4-Year Partners</a:t>
              </a:r>
            </a:p>
            <a:p>
              <a:pPr marL="285750" indent="-285750">
                <a:buFontTx/>
                <a:buChar char="-"/>
              </a:pPr>
              <a:endParaRPr lang="en-US" sz="2200" dirty="0" smtClean="0"/>
            </a:p>
          </p:txBody>
        </p:sp>
        <p:sp>
          <p:nvSpPr>
            <p:cNvPr id="5" name="Arc 4"/>
            <p:cNvSpPr/>
            <p:nvPr/>
          </p:nvSpPr>
          <p:spPr>
            <a:xfrm>
              <a:off x="1363851" y="2213946"/>
              <a:ext cx="573437" cy="45719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Arc 5"/>
            <p:cNvSpPr/>
            <p:nvPr/>
          </p:nvSpPr>
          <p:spPr>
            <a:xfrm>
              <a:off x="92990" y="2952428"/>
              <a:ext cx="2784660" cy="4649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/>
            <p:cNvSpPr/>
            <p:nvPr/>
          </p:nvSpPr>
          <p:spPr>
            <a:xfrm>
              <a:off x="92990" y="3630717"/>
              <a:ext cx="2851688" cy="77492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Arc 8"/>
            <p:cNvSpPr/>
            <p:nvPr/>
          </p:nvSpPr>
          <p:spPr>
            <a:xfrm>
              <a:off x="-1180389" y="4281584"/>
              <a:ext cx="5783385" cy="163334"/>
            </a:xfrm>
            <a:prstGeom prst="arc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225863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625" y="122131"/>
            <a:ext cx="8551718" cy="80693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/>
              <a:t>Transfer Model Development</a:t>
            </a:r>
            <a:endParaRPr lang="en-US" sz="36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96141" y="929069"/>
            <a:ext cx="85617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spcBef>
                <a:spcPct val="0"/>
              </a:spcBef>
            </a:pPr>
            <a:r>
              <a:rPr lang="en-US" sz="2400" dirty="0" smtClean="0"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Curriculum Transfer Agreement to Curriculum Transfer Pathway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2430" y="1736007"/>
            <a:ext cx="4375088" cy="395627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264" y="1736007"/>
            <a:ext cx="3499757" cy="430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56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2545" y="1939704"/>
            <a:ext cx="5424055" cy="19431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441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138</Words>
  <Application>Microsoft Office PowerPoint</Application>
  <PresentationFormat>On-screen Show (4:3)</PresentationFormat>
  <Paragraphs>86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3_Office Theme</vt:lpstr>
      <vt:lpstr>Transfer Initiatives and University Partnerships</vt:lpstr>
      <vt:lpstr>Prioritizing Transfer</vt:lpstr>
      <vt:lpstr>Creating a Preferred Partnership with our University Partners</vt:lpstr>
      <vt:lpstr>Transfer Pathway Development</vt:lpstr>
      <vt:lpstr>Transfer Model Development</vt:lpstr>
      <vt:lpstr>Transfer Model Development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Cleary, Kathleen</dc:creator>
  <cp:lastModifiedBy>Mcgovern, Donnie (mcgoved)</cp:lastModifiedBy>
  <cp:revision>121</cp:revision>
  <cp:lastPrinted>2016-04-05T22:51:30Z</cp:lastPrinted>
  <dcterms:created xsi:type="dcterms:W3CDTF">2016-01-22T14:25:07Z</dcterms:created>
  <dcterms:modified xsi:type="dcterms:W3CDTF">2018-02-26T23:13:49Z</dcterms:modified>
</cp:coreProperties>
</file>