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2" r:id="rId2"/>
    <p:sldId id="275" r:id="rId3"/>
    <p:sldId id="280" r:id="rId4"/>
    <p:sldId id="281" r:id="rId5"/>
    <p:sldId id="264" r:id="rId6"/>
    <p:sldId id="315" r:id="rId7"/>
    <p:sldId id="266" r:id="rId8"/>
    <p:sldId id="316" r:id="rId9"/>
    <p:sldId id="271" r:id="rId10"/>
    <p:sldId id="284" r:id="rId11"/>
    <p:sldId id="276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 Extrabold" panose="020B060402020202020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0" d="100"/>
          <a:sy n="70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784AA26-9E97-42D0-BAED-5ED661757DB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D605536-FE7D-43DC-BC75-E2BB89153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94478E29-4731-4E84-BF6C-A9DF18FD5F6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32DD2690-2F70-4455-9D92-FF5FD7C6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690-2F70-4455-9D92-FF5FD7C61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690-2F70-4455-9D92-FF5FD7C61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DE85-D7BD-44C0-B059-C79EDB38948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6C44-1B0D-4B2D-A08E-19D7AC92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nee.rivers@uc.edu" TargetMode="External"/><Relationship Id="rId5" Type="http://schemas.openxmlformats.org/officeDocument/2006/relationships/hyperlink" Target="mailto:Kaci.kortis@uc.edu" TargetMode="External"/><Relationship Id="rId4" Type="http://schemas.openxmlformats.org/officeDocument/2006/relationships/hyperlink" Target="http://www.uc.edu/pathway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c.edu/transf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319">
            <a:off x="5469378" y="1215803"/>
            <a:ext cx="2604818" cy="41111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37029"/>
            <a:ext cx="4711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Fostering a </a:t>
            </a:r>
          </a:p>
          <a:p>
            <a:pPr algn="r"/>
            <a:r>
              <a:rPr lang="en-US" sz="3600" b="1" dirty="0" smtClean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Student Ecosystem  </a:t>
            </a:r>
          </a:p>
          <a:p>
            <a:pPr algn="r"/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University of Cincinnati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3500" y="3702381"/>
            <a:ext cx="47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Pathways Advising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</a:t>
            </a:r>
            <a:r>
              <a:rPr lang="en-US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</a:t>
            </a:r>
            <a:endParaRPr lang="en-US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 rot="21352499">
            <a:off x="3481169" y="5538342"/>
            <a:ext cx="20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E00122"/>
                </a:solidFill>
                <a:latin typeface="Rockwell Condensed" panose="020606030504050201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Please download </a:t>
            </a:r>
          </a:p>
          <a:p>
            <a:pPr algn="r"/>
            <a:r>
              <a:rPr lang="en-US" sz="2000" b="1" dirty="0" smtClean="0">
                <a:solidFill>
                  <a:srgbClr val="E00122"/>
                </a:solidFill>
                <a:latin typeface="Rockwell Condensed" panose="020606030504050201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our Transfer App </a:t>
            </a:r>
          </a:p>
          <a:p>
            <a:pPr algn="r"/>
            <a:r>
              <a:rPr lang="en-US" sz="2000" b="1" dirty="0" smtClean="0">
                <a:solidFill>
                  <a:srgbClr val="E00122"/>
                </a:solidFill>
                <a:latin typeface="Rockwell Condensed" panose="020606030504050201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(if you like)</a:t>
            </a:r>
            <a:endParaRPr lang="en-US" sz="2000" b="1" dirty="0">
              <a:solidFill>
                <a:srgbClr val="E00122"/>
              </a:solidFill>
              <a:latin typeface="Rockwell Condensed" panose="020606030504050201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 rot="6157989">
            <a:off x="4131482" y="3958734"/>
            <a:ext cx="2485809" cy="1553828"/>
          </a:xfrm>
          <a:prstGeom prst="arc">
            <a:avLst>
              <a:gd name="adj1" fmla="val 15851967"/>
              <a:gd name="adj2" fmla="val 20706338"/>
            </a:avLst>
          </a:prstGeom>
          <a:ln w="28575" cap="rnd">
            <a:solidFill>
              <a:srgbClr val="E00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 rot="20907894">
            <a:off x="5878030" y="4823489"/>
            <a:ext cx="398799" cy="278736"/>
            <a:chOff x="5673389" y="4967158"/>
            <a:chExt cx="398799" cy="27873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976540" y="4967158"/>
              <a:ext cx="95648" cy="278736"/>
            </a:xfrm>
            <a:prstGeom prst="line">
              <a:avLst/>
            </a:prstGeom>
            <a:ln w="28575" cap="rnd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3604947" flipH="1" flipV="1">
              <a:off x="5834993" y="4886436"/>
              <a:ext cx="1476" cy="324684"/>
            </a:xfrm>
            <a:prstGeom prst="line">
              <a:avLst/>
            </a:prstGeom>
            <a:ln w="28575" cap="rnd">
              <a:solidFill>
                <a:srgbClr val="E001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8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065" y="1261420"/>
            <a:ext cx="56752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Pathways Advising </a:t>
            </a:r>
            <a:r>
              <a:rPr lang="en-US" sz="2000" dirty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</a:t>
            </a:r>
            <a:r>
              <a:rPr lang="en-US" sz="2000" dirty="0" smtClean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endParaRPr lang="en-US" sz="2000" dirty="0" smtClean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In-Person Welcome </a:t>
            </a: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for transfer </a:t>
            </a: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</a:t>
            </a: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and </a:t>
            </a: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Days</a:t>
            </a:r>
            <a:endParaRPr lang="en-US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</a:t>
            </a: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 attendees </a:t>
            </a: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Fall 2016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Overwhelmingly positive </a:t>
            </a: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Orientation (Transfer Guide)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Workshops each week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Planned Student Organizations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Transfer Ambassadors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Tau Sigma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Cincinnati Pathways Scholars Program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Programming </a:t>
            </a:r>
            <a:r>
              <a:rPr lang="en-US" sz="2800" dirty="0" smtClean="0">
                <a:solidFill>
                  <a:srgbClr val="E00122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rPr>
              <a:t>Specific to Transfers</a:t>
            </a:r>
            <a:endParaRPr lang="en-US" sz="2800" dirty="0">
              <a:solidFill>
                <a:srgbClr val="E00122"/>
              </a:solidFill>
              <a:latin typeface="Open Sans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0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808126"/>
            <a:ext cx="5168901" cy="1311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886075"/>
            <a:ext cx="2614613" cy="116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836" y="4324350"/>
            <a:ext cx="418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www.uc.edu/pathways</a:t>
            </a:r>
            <a:endParaRPr lang="en-US" sz="2400" dirty="0" smtClean="0"/>
          </a:p>
          <a:p>
            <a:r>
              <a:rPr lang="en-US" sz="2400" dirty="0" smtClean="0"/>
              <a:t>513-556-9000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Kaci.kortis@uc.edu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Renee.rivers@uc.edu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TextBox 2"/>
          <p:cNvSpPr txBox="1"/>
          <p:nvPr/>
        </p:nvSpPr>
        <p:spPr>
          <a:xfrm>
            <a:off x="247650" y="491091"/>
            <a:ext cx="889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Please complete the session evaluation. Your feedback will help us continue to offer high quality presentations. </a:t>
            </a:r>
          </a:p>
          <a:p>
            <a:endParaRPr lang="en-US" sz="2400" i="1" dirty="0"/>
          </a:p>
          <a:p>
            <a:r>
              <a:rPr lang="en-US" sz="2400" i="1" dirty="0" smtClean="0"/>
              <a:t>Thank you!</a:t>
            </a:r>
            <a:endParaRPr lang="en-US" sz="24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3505708" y="6175494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#NACADA2017</a:t>
            </a:r>
            <a:endParaRPr lang="en-US" sz="3200" b="1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"/>
            <a:ext cx="9144000" cy="22242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s://www.uc.edu/content/dam/common/images/free_images_print/TUC.jpg"/>
          <p:cNvPicPr>
            <a:picLocks noChangeAspect="1" noChangeArrowheads="1"/>
          </p:cNvPicPr>
          <p:nvPr/>
        </p:nvPicPr>
        <p:blipFill rotWithShape="1">
          <a:blip r:embed="rId2">
            <a:lum bright="1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3705" b="49491"/>
          <a:stretch/>
        </p:blipFill>
        <p:spPr bwMode="auto">
          <a:xfrm>
            <a:off x="0" y="3274565"/>
            <a:ext cx="9144000" cy="35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Triangle 5"/>
          <p:cNvSpPr/>
          <p:nvPr/>
        </p:nvSpPr>
        <p:spPr>
          <a:xfrm flipV="1">
            <a:off x="0" y="6095545"/>
            <a:ext cx="1804988" cy="6286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47922"/>
            <a:ext cx="1304925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74565"/>
            <a:ext cx="9144000" cy="359147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" y="33143"/>
            <a:ext cx="9111012" cy="592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6225203"/>
            <a:ext cx="836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beautiful campus: 194 acres, 86 buildings, 13 parking garages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1064" y="1261420"/>
            <a:ext cx="6224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Since 2001, the number of students transitioning from a regional campus to our Clifton campus has increased upwards to 473%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External transfers have increase 158%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40% of students who graduated from UC in 2014-2015 were either transfer or transition students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Student to transfer to Clifton campus, on average, have a higher graduation rate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Identifying the Needs of Transfer Students</a:t>
            </a:r>
            <a:endParaRPr lang="en-US" sz="2800" dirty="0">
              <a:solidFill>
                <a:srgbClr val="E0012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3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1065" y="1261420"/>
            <a:ext cx="47190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Pathways Advising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Transfer Advising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Transition Advising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Major Change Advising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Non-Matriculated Advising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Oversight of Starfish Connect </a:t>
            </a:r>
            <a:b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</a:b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and Early Alert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Advisor Training, Professional Development, Online Resources, and Assessment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r>
              <a:rPr lang="en-US" sz="26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Center for Pathways Advising </a:t>
            </a:r>
            <a:r>
              <a:rPr lang="en-US" sz="2600" dirty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&amp;</a:t>
            </a:r>
            <a:r>
              <a:rPr lang="en-US" sz="26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Student Success</a:t>
            </a:r>
            <a:endParaRPr lang="en-US" sz="2600" dirty="0">
              <a:solidFill>
                <a:srgbClr val="E0012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/>
          <a:stretch/>
        </p:blipFill>
        <p:spPr bwMode="auto">
          <a:xfrm>
            <a:off x="4936786" y="1162050"/>
            <a:ext cx="4030634" cy="41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6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065" y="1261420"/>
            <a:ext cx="5675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Advising, </a:t>
            </a:r>
            <a:r>
              <a:rPr lang="en-US" sz="2000" b="1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not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admissions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Fostering a consistent transfer/transition friendly ecosystem at UC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Help for students who fall in the cracks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One Stop Advising Center (triage)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Help students make connections</a:t>
            </a:r>
            <a:endParaRPr lang="en-US" sz="2000" dirty="0" smtClean="0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br>
              <a:rPr lang="en-US" sz="2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Pathways</a:t>
            </a:r>
            <a:r>
              <a:rPr lang="en-US" sz="2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Advising</a:t>
            </a:r>
            <a:endParaRPr lang="en-US" sz="2800" dirty="0">
              <a:solidFill>
                <a:srgbClr val="E0012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2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Any Student Can…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an account </a:t>
            </a:r>
            <a:r>
              <a:rPr lang="en-US" dirty="0" smtClean="0"/>
              <a:t>on </a:t>
            </a:r>
            <a:r>
              <a:rPr lang="en-US" dirty="0" err="1" smtClean="0"/>
              <a:t>transferology</a:t>
            </a:r>
            <a:endParaRPr lang="en-US" dirty="0" smtClean="0"/>
          </a:p>
          <a:p>
            <a:r>
              <a:rPr lang="en-US" dirty="0" smtClean="0"/>
              <a:t>input </a:t>
            </a:r>
            <a:r>
              <a:rPr lang="en-US" dirty="0" smtClean="0"/>
              <a:t>their classes into Transferology </a:t>
            </a:r>
          </a:p>
          <a:p>
            <a:r>
              <a:rPr lang="en-US" dirty="0" smtClean="0"/>
              <a:t>run </a:t>
            </a:r>
            <a:r>
              <a:rPr lang="en-US" dirty="0" smtClean="0"/>
              <a:t>“What If” </a:t>
            </a:r>
            <a:r>
              <a:rPr lang="en-US" dirty="0" smtClean="0"/>
              <a:t>degree audit reports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atabase that reports pull from is up-to-date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Can help students to…</a:t>
            </a:r>
          </a:p>
          <a:p>
            <a:r>
              <a:rPr lang="en-US" dirty="0"/>
              <a:t>f</a:t>
            </a:r>
            <a:r>
              <a:rPr lang="en-US" dirty="0" smtClean="0"/>
              <a:t>ormulate advising questions</a:t>
            </a:r>
          </a:p>
          <a:p>
            <a:r>
              <a:rPr lang="en-US" dirty="0" smtClean="0"/>
              <a:t>plan future semesters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65126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Transferology </a:t>
            </a:r>
            <a:r>
              <a:rPr lang="en-US" sz="2800" dirty="0" smtClean="0">
                <a:solidFill>
                  <a:srgbClr val="E0012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</a:t>
            </a:r>
            <a:r>
              <a:rPr lang="en-US" sz="2800" dirty="0" smtClean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tting a head start</a:t>
            </a:r>
            <a:endParaRPr lang="en-US" sz="2800" dirty="0">
              <a:solidFill>
                <a:srgbClr val="E001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064" y="1261420"/>
            <a:ext cx="8061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Prospective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students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referred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from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Community Colleges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r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eferred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One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Stop (financial aid), Admissions, or other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departments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Can set up appointment (preferred) or walk-in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Appointments allow for maximum preparation</a:t>
            </a:r>
            <a:endParaRPr lang="en-US" sz="2000" dirty="0" smtClean="0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Pathways Advising </a:t>
            </a:r>
            <a:r>
              <a:rPr lang="en-US" sz="2800" dirty="0" smtClean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Students</a:t>
            </a:r>
            <a:endParaRPr lang="en-US" sz="2800" dirty="0">
              <a:solidFill>
                <a:srgbClr val="E001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1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064" y="1261420"/>
            <a:ext cx="80613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Topics Covered with Prospective Students</a:t>
            </a:r>
            <a:endParaRPr lang="en-US" sz="2000" dirty="0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Eligibility for intended major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Advising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questions about credit applicability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Assistance with Transferology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(unofficial transfer credit)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Deadlines and considerations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Creating a pathway to a degree based on individual record</a:t>
            </a:r>
            <a:endParaRPr lang="en-US" sz="2000" dirty="0" smtClean="0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Introduce students to resources and </a:t>
            </a:r>
            <a:r>
              <a:rPr lang="en-US" sz="2000" dirty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p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rogramming </a:t>
            </a:r>
            <a:endParaRPr lang="en-US" sz="2000" dirty="0" smtClean="0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Personalized referrals to advising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Pathways Advising </a:t>
            </a:r>
            <a:r>
              <a:rPr lang="en-US" sz="2800" dirty="0" smtClean="0">
                <a:solidFill>
                  <a:srgbClr val="E00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Students</a:t>
            </a:r>
            <a:endParaRPr lang="en-US" sz="2800" dirty="0">
              <a:solidFill>
                <a:srgbClr val="E001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8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065" y="1261420"/>
            <a:ext cx="65574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Our Structure: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Walk-in and Appointments welcome!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HIGHLY SUGGEST transfer students make an appointment so we can look more deeply into their full situation.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If a student has been shuffled students – we can help point them in the right direction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Central Location – University Pavilion,                                   556-9000  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hlinkClick r:id="rId2"/>
              </a:rPr>
              <a:t>www.uc.edu/transfer</a:t>
            </a:r>
            <a:r>
              <a:rPr lang="en-US" sz="2000" dirty="0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dirty="0" smtClean="0">
                <a:solidFill>
                  <a:srgbClr val="E0012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Pathways Advising</a:t>
            </a:r>
            <a:endParaRPr lang="en-US" sz="2800" dirty="0">
              <a:solidFill>
                <a:srgbClr val="E001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6330" y="6146800"/>
            <a:ext cx="3023320" cy="500309"/>
            <a:chOff x="1638300" y="5056026"/>
            <a:chExt cx="7926386" cy="13116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056026"/>
              <a:ext cx="5168901" cy="1311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073" y="5133975"/>
              <a:ext cx="2614613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9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14594</TotalTime>
  <Words>393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Open Sans </vt:lpstr>
      <vt:lpstr>Open Sans</vt:lpstr>
      <vt:lpstr>Arial</vt:lpstr>
      <vt:lpstr>Rockwell Condensed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Brogaard, Alex (brogaaax)</dc:creator>
  <cp:lastModifiedBy>Kortis, Kaci (kortiskb)</cp:lastModifiedBy>
  <cp:revision>98</cp:revision>
  <cp:lastPrinted>2017-10-09T12:08:28Z</cp:lastPrinted>
  <dcterms:created xsi:type="dcterms:W3CDTF">2017-01-06T14:19:07Z</dcterms:created>
  <dcterms:modified xsi:type="dcterms:W3CDTF">2018-02-21T14:00:39Z</dcterms:modified>
</cp:coreProperties>
</file>