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1" r:id="rId2"/>
  </p:sldMasterIdLst>
  <p:notesMasterIdLst>
    <p:notesMasterId r:id="rId13"/>
  </p:notesMasterIdLst>
  <p:handoutMasterIdLst>
    <p:handoutMasterId r:id="rId14"/>
  </p:handoutMasterIdLst>
  <p:sldIdLst>
    <p:sldId id="256" r:id="rId3"/>
    <p:sldId id="365" r:id="rId4"/>
    <p:sldId id="376" r:id="rId5"/>
    <p:sldId id="369" r:id="rId6"/>
    <p:sldId id="371" r:id="rId7"/>
    <p:sldId id="372" r:id="rId8"/>
    <p:sldId id="374" r:id="rId9"/>
    <p:sldId id="377" r:id="rId10"/>
    <p:sldId id="378" r:id="rId11"/>
    <p:sldId id="373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8">
          <p15:clr>
            <a:srgbClr val="A4A3A4"/>
          </p15:clr>
        </p15:guide>
        <p15:guide id="2" orient="horz" pos="992">
          <p15:clr>
            <a:srgbClr val="A4A3A4"/>
          </p15:clr>
        </p15:guide>
        <p15:guide id="3" pos="5274">
          <p15:clr>
            <a:srgbClr val="A4A3A4"/>
          </p15:clr>
        </p15:guide>
        <p15:guide id="4" pos="407">
          <p15:clr>
            <a:srgbClr val="A4A3A4"/>
          </p15:clr>
        </p15:guide>
        <p15:guide id="5" pos="30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Bishop-Clark, Catherine U. Dr." initials="BCU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72A"/>
    <a:srgbClr val="AE0F2A"/>
    <a:srgbClr val="C8102E"/>
    <a:srgbClr val="C3092B"/>
    <a:srgbClr val="006971"/>
    <a:srgbClr val="008080"/>
    <a:srgbClr val="4C68B0"/>
    <a:srgbClr val="FFC70D"/>
    <a:srgbClr val="FF8D03"/>
    <a:srgbClr val="FF5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12" autoAdjust="0"/>
    <p:restoredTop sz="86429" autoAdjust="0"/>
  </p:normalViewPr>
  <p:slideViewPr>
    <p:cSldViewPr snapToGrid="0" snapToObjects="1">
      <p:cViewPr varScale="1">
        <p:scale>
          <a:sx n="88" d="100"/>
          <a:sy n="88" d="100"/>
        </p:scale>
        <p:origin x="882" y="84"/>
      </p:cViewPr>
      <p:guideLst>
        <p:guide orient="horz" pos="478"/>
        <p:guide orient="horz" pos="992"/>
        <p:guide pos="5274"/>
        <p:guide pos="407"/>
        <p:guide pos="3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3-24T01:24:41.765" idx="1">
    <p:pos x="10" y="10"/>
    <p:text>Donna, can you verify the year that Mike Pratte came and that should be in  the 2017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97A3-3FE6-574C-9830-89DD758FA87C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88234-B9B0-B149-8EA9-07B572C9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2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A7686-C06B-7244-B5B4-9CA632DF098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C49AE-04DB-9042-BA05-B316935E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C49AE-04DB-9042-BA05-B316935E2B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Upper division rates</a:t>
            </a:r>
            <a:endParaRPr dirty="0"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234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6638" y="1219200"/>
            <a:ext cx="58515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7560E-B630-A540-B2AC-5E9CF80A4C1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4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892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028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Exploration Days are offered once a month on both campuses, these are the dates and times for those,</a:t>
            </a:r>
          </a:p>
          <a:p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is-I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Middletown          Hamilton</a:t>
            </a:r>
          </a:p>
          <a:p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Mon. 2/19              Tues. 2/20           2:30-4:30</a:t>
            </a:r>
          </a:p>
          <a:p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Tues. 3/13              Wed. 3/14            9:30-11:30</a:t>
            </a:r>
          </a:p>
          <a:p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Wed. 4/25              Tues. 4/24           2:30-4:30</a:t>
            </a:r>
          </a:p>
          <a:p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Tues. 5/15               Wed. 5/16           9:30-11:30</a:t>
            </a:r>
          </a:p>
          <a:p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Wed. 6/13               Tues. 6/12           2:30-4:30</a:t>
            </a:r>
          </a:p>
          <a:p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Thurs. 7/26            Tues. 7/24           9:30-11:30</a:t>
            </a:r>
          </a:p>
          <a:p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is-I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Talk and Tours are pretty much every other day from 9:00-10:00am alternating campuses and every Monday evening from 5:00-6:00pm alternating campuses.</a:t>
            </a:r>
          </a:p>
          <a:p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is-I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it's too much to put on a slide, students will be able to see the visit date options when they register online.</a:t>
            </a:r>
          </a:p>
          <a:p>
            <a:r>
              <a:rPr lang="is-IS" dirty="0" smtClean="0"/>
              <a:t/>
            </a:r>
            <a:br>
              <a:rPr lang="is-IS" dirty="0" smtClean="0"/>
            </a:br>
            <a:endParaRPr dirty="0"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38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6530" y="1878596"/>
            <a:ext cx="8628530" cy="7239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/>
          <a:lstStyle>
            <a:lvl1pPr marL="0" indent="0" algn="ctr">
              <a:buFontTx/>
              <a:buNone/>
              <a:defRPr sz="4400" b="1" i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 algn="ctr">
              <a:buFontTx/>
              <a:buNone/>
              <a:defRPr sz="4800" b="1" i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 algn="ctr">
              <a:buFontTx/>
              <a:buNone/>
              <a:defRPr sz="4800" b="1" i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 algn="ctr">
              <a:buFontTx/>
              <a:buNone/>
              <a:defRPr sz="4800" b="1" i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 algn="ctr">
              <a:buFontTx/>
              <a:buNone/>
              <a:defRPr sz="4800" b="1" i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33176" y="2587554"/>
            <a:ext cx="5602942" cy="51967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200" baseline="0">
                <a:solidFill>
                  <a:schemeClr val="bg1"/>
                </a:solidFill>
                <a:latin typeface="Helvetica"/>
              </a:defRPr>
            </a:lvl1pPr>
            <a:lvl2pPr marL="457200" indent="0" algn="ctr">
              <a:buFontTx/>
              <a:buNone/>
              <a:defRPr sz="2400" baseline="0">
                <a:solidFill>
                  <a:schemeClr val="bg1"/>
                </a:solidFill>
                <a:latin typeface="Helvetica"/>
              </a:defRPr>
            </a:lvl2pPr>
            <a:lvl3pPr marL="914400" indent="0" algn="ctr">
              <a:buFontTx/>
              <a:buNone/>
              <a:defRPr sz="2400" baseline="0">
                <a:solidFill>
                  <a:schemeClr val="bg1"/>
                </a:solidFill>
                <a:latin typeface="Helvetica"/>
              </a:defRPr>
            </a:lvl3pPr>
            <a:lvl4pPr marL="1371600" indent="0" algn="ctr">
              <a:buFontTx/>
              <a:buNone/>
              <a:defRPr sz="2400" baseline="0">
                <a:solidFill>
                  <a:schemeClr val="bg1"/>
                </a:solidFill>
                <a:latin typeface="Helvetica"/>
              </a:defRPr>
            </a:lvl4pPr>
            <a:lvl5pPr marL="1828800" indent="0" algn="ctr">
              <a:buFontTx/>
              <a:buNone/>
              <a:defRPr sz="240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37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255434"/>
            <a:ext cx="8458200" cy="124589"/>
          </a:xfrm>
          <a:prstGeom prst="rect">
            <a:avLst/>
          </a:prstGeom>
        </p:spPr>
      </p:pic>
      <p:pic>
        <p:nvPicPr>
          <p:cNvPr id="5" name="Picture 4" descr="Decorative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54622" y="4797598"/>
            <a:ext cx="8458200" cy="12458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5280" y="1073638"/>
            <a:ext cx="8378873" cy="8604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400" b="1" i="0" baseline="0">
                <a:solidFill>
                  <a:srgbClr val="AE0F2A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4000" b="1" i="0" baseline="0">
                <a:solidFill>
                  <a:schemeClr val="tx2"/>
                </a:solidFill>
                <a:latin typeface="Helvetica"/>
                <a:cs typeface="Helvetica"/>
              </a:defRPr>
            </a:lvl2pPr>
            <a:lvl3pPr marL="914400" indent="0">
              <a:buFontTx/>
              <a:buNone/>
              <a:defRPr sz="4000" b="1" i="0" baseline="0">
                <a:solidFill>
                  <a:schemeClr val="tx2"/>
                </a:solidFill>
                <a:latin typeface="Helvetica"/>
                <a:cs typeface="Helvetica"/>
              </a:defRPr>
            </a:lvl3pPr>
            <a:lvl4pPr marL="1371600" indent="0">
              <a:buFontTx/>
              <a:buNone/>
              <a:defRPr sz="4000" b="1" i="0" baseline="0">
                <a:solidFill>
                  <a:schemeClr val="tx2"/>
                </a:solidFill>
                <a:latin typeface="Helvetica"/>
                <a:cs typeface="Helvetica"/>
              </a:defRPr>
            </a:lvl4pPr>
            <a:lvl5pPr marL="1828800" indent="0">
              <a:buFontTx/>
              <a:buNone/>
              <a:defRPr sz="4000" b="1" i="0" baseline="0">
                <a:solidFill>
                  <a:schemeClr val="tx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91748" y="1934063"/>
            <a:ext cx="6389810" cy="4984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200" baseline="0">
                <a:latin typeface="Helvetica"/>
                <a:cs typeface="Helvetica"/>
              </a:defRPr>
            </a:lvl1pPr>
            <a:lvl2pPr marL="457200" indent="0" algn="ctr">
              <a:buFontTx/>
              <a:buNone/>
              <a:defRPr sz="3200" baseline="0"/>
            </a:lvl2pPr>
            <a:lvl3pPr marL="914400" indent="0" algn="ctr">
              <a:buFontTx/>
              <a:buNone/>
              <a:defRPr sz="3200" baseline="0"/>
            </a:lvl3pPr>
            <a:lvl4pPr marL="1371600" indent="0" algn="ctr">
              <a:buFontTx/>
              <a:buNone/>
              <a:defRPr sz="3200" baseline="0"/>
            </a:lvl4pPr>
            <a:lvl5pPr marL="1828800" indent="0" algn="ctr">
              <a:buFontTx/>
              <a:buNone/>
              <a:defRPr sz="32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470" y="3059395"/>
            <a:ext cx="4058504" cy="15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E8FB4EE-AD47-42A0-9362-FA81B4FA626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558A374-25D9-4F01-84EA-C670D00BE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2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047" y="113914"/>
            <a:ext cx="8393906" cy="438221"/>
          </a:xfrm>
          <a:prstGeom prst="rect">
            <a:avLst/>
          </a:prstGeom>
        </p:spPr>
        <p:txBody>
          <a:bodyPr lIns="0" tIns="0" rIns="0" bIns="0"/>
          <a:lstStyle>
            <a:lvl1pPr>
              <a:defRPr sz="2847" b="1" i="1">
                <a:solidFill>
                  <a:schemeClr val="bg1"/>
                </a:solidFill>
                <a:latin typeface="Adelle MU"/>
                <a:cs typeface="Adelle M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4607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4607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1460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67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4607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4607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1460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793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9_Custom Layou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517524" y="215657"/>
            <a:ext cx="74346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AE0F2A"/>
              </a:buClr>
              <a:buSzPts val="1400"/>
              <a:buFont typeface="Arial"/>
              <a:buNone/>
              <a:defRPr sz="3200" b="1" i="0">
                <a:solidFill>
                  <a:srgbClr val="AE0F2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2"/>
          </p:nvPr>
        </p:nvSpPr>
        <p:spPr>
          <a:xfrm>
            <a:off x="517525" y="732452"/>
            <a:ext cx="47481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pic" idx="3"/>
          </p:nvPr>
        </p:nvSpPr>
        <p:spPr>
          <a:xfrm>
            <a:off x="5411788" y="1601788"/>
            <a:ext cx="3332100" cy="25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4"/>
          </p:nvPr>
        </p:nvSpPr>
        <p:spPr>
          <a:xfrm>
            <a:off x="517525" y="1601788"/>
            <a:ext cx="4475100" cy="27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6" name="Shape 216" descr="Decorative graphi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350" y="1176443"/>
            <a:ext cx="8229600" cy="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890" y="4603761"/>
            <a:ext cx="2438700" cy="4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79336"/>
            <a:ext cx="6516900" cy="27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21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9_Custom Layou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21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573280" y="539043"/>
            <a:ext cx="74346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573281" y="1055838"/>
            <a:ext cx="47481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3"/>
          </p:nvPr>
        </p:nvSpPr>
        <p:spPr>
          <a:xfrm>
            <a:off x="573281" y="1925174"/>
            <a:ext cx="4475100" cy="27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74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9_Custom Layou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21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573280" y="539043"/>
            <a:ext cx="74346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AE0F2A"/>
              </a:buClr>
              <a:buSzPts val="1400"/>
              <a:buFont typeface="Arial"/>
              <a:buNone/>
              <a:defRPr sz="3200" b="1" i="0">
                <a:solidFill>
                  <a:srgbClr val="AE0F2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2"/>
          </p:nvPr>
        </p:nvSpPr>
        <p:spPr>
          <a:xfrm>
            <a:off x="573281" y="1055838"/>
            <a:ext cx="47481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3"/>
          </p:nvPr>
        </p:nvSpPr>
        <p:spPr>
          <a:xfrm>
            <a:off x="573281" y="1925174"/>
            <a:ext cx="4475100" cy="27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9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B4EE-AD47-42A0-9362-FA81B4FA62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A374-25D9-4F01-84EA-C670D00BE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B4EE-AD47-42A0-9362-FA81B4FA62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A374-25D9-4F01-84EA-C670D00BE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B4EE-AD47-42A0-9362-FA81B4FA62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A374-25D9-4F01-84EA-C670D00BE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912" y="4186555"/>
            <a:ext cx="1196315" cy="77649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7675" y="276225"/>
            <a:ext cx="5954713" cy="5905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>
                <a:solidFill>
                  <a:srgbClr val="AE0F2A"/>
                </a:solidFill>
                <a:latin typeface="Helvetica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7674" y="866775"/>
            <a:ext cx="4677149" cy="4778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aseline="0">
                <a:solidFill>
                  <a:srgbClr val="AE0F2A"/>
                </a:solidFill>
                <a:latin typeface="Helvetica"/>
              </a:defRPr>
            </a:lvl1pPr>
            <a:lvl2pPr marL="457200" indent="0">
              <a:buFontTx/>
              <a:buNone/>
              <a:defRPr sz="2000" baseline="0">
                <a:solidFill>
                  <a:schemeClr val="tx2"/>
                </a:solidFill>
                <a:latin typeface="Helvetica"/>
              </a:defRPr>
            </a:lvl2pPr>
            <a:lvl3pPr marL="914400" indent="0">
              <a:buFontTx/>
              <a:buNone/>
              <a:defRPr sz="2000" baseline="0">
                <a:solidFill>
                  <a:schemeClr val="tx2"/>
                </a:solidFill>
                <a:latin typeface="Helvetica"/>
              </a:defRPr>
            </a:lvl3pPr>
            <a:lvl4pPr marL="1371600" indent="0">
              <a:buFontTx/>
              <a:buNone/>
              <a:defRPr sz="2000" baseline="0">
                <a:solidFill>
                  <a:schemeClr val="tx2"/>
                </a:solidFill>
                <a:latin typeface="Helvetica"/>
              </a:defRPr>
            </a:lvl4pPr>
            <a:lvl5pPr marL="1828800" indent="0">
              <a:buFontTx/>
              <a:buNone/>
              <a:defRPr sz="2000" baseline="0">
                <a:solidFill>
                  <a:schemeClr val="tx2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7675" y="1703388"/>
            <a:ext cx="4392613" cy="258445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80000"/>
              <a:buFont typeface="Lucida Grande"/>
              <a:buChar char="»"/>
              <a:defRPr sz="2000">
                <a:solidFill>
                  <a:schemeClr val="accent3">
                    <a:lumMod val="85000"/>
                    <a:lumOff val="15000"/>
                  </a:schemeClr>
                </a:solidFill>
                <a:latin typeface="Helvetica"/>
              </a:defRPr>
            </a:lvl1pPr>
            <a:lvl2pPr marL="742950" indent="-285750">
              <a:buClr>
                <a:schemeClr val="tx2"/>
              </a:buClr>
              <a:buSzPct val="80000"/>
              <a:buFont typeface="Lucida Grande"/>
              <a:buChar char="»"/>
              <a:defRPr sz="2000">
                <a:solidFill>
                  <a:schemeClr val="accent3">
                    <a:lumMod val="85000"/>
                    <a:lumOff val="15000"/>
                  </a:schemeClr>
                </a:solidFill>
                <a:latin typeface="Helvetica"/>
              </a:defRPr>
            </a:lvl2pPr>
            <a:lvl3pPr marL="1143000" indent="-228600">
              <a:buClr>
                <a:schemeClr val="tx2"/>
              </a:buClr>
              <a:buSzPct val="80000"/>
              <a:buFont typeface="Lucida Grande"/>
              <a:buChar char="»"/>
              <a:defRPr sz="2000">
                <a:solidFill>
                  <a:schemeClr val="accent3">
                    <a:lumMod val="85000"/>
                    <a:lumOff val="15000"/>
                  </a:schemeClr>
                </a:solidFill>
                <a:latin typeface="Helvetica"/>
              </a:defRPr>
            </a:lvl3pPr>
            <a:lvl4pPr marL="1600200" indent="-228600">
              <a:buClr>
                <a:schemeClr val="tx2"/>
              </a:buClr>
              <a:buSzPct val="80000"/>
              <a:buFont typeface="Lucida Grande"/>
              <a:buChar char="»"/>
              <a:defRPr sz="2000">
                <a:solidFill>
                  <a:schemeClr val="accent3">
                    <a:lumMod val="85000"/>
                    <a:lumOff val="15000"/>
                  </a:schemeClr>
                </a:solidFill>
                <a:latin typeface="Helvetica"/>
              </a:defRPr>
            </a:lvl4pPr>
            <a:lvl5pPr marL="2057400" indent="-228600">
              <a:buClr>
                <a:schemeClr val="tx2"/>
              </a:buClr>
              <a:buSzPct val="80000"/>
              <a:buFont typeface="Lucida Grande"/>
              <a:buChar char="»"/>
              <a:defRPr sz="2000">
                <a:solidFill>
                  <a:schemeClr val="accent3">
                    <a:lumMod val="85000"/>
                    <a:lumOff val="15000"/>
                  </a:schemeClr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477407" y="1678613"/>
            <a:ext cx="9121541" cy="55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58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B4EE-AD47-42A0-9362-FA81B4FA62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A374-25D9-4F01-84EA-C670D00BE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B4EE-AD47-42A0-9362-FA81B4FA62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A374-25D9-4F01-84EA-C670D00BE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B4EE-AD47-42A0-9362-FA81B4FA62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A374-25D9-4F01-84EA-C670D00BE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B4EE-AD47-42A0-9362-FA81B4FA62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A374-25D9-4F01-84EA-C670D00BE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B4EE-AD47-42A0-9362-FA81B4FA62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A374-25D9-4F01-84EA-C670D00BE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B4EE-AD47-42A0-9362-FA81B4FA62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A374-25D9-4F01-84EA-C670D00BE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B4EE-AD47-42A0-9362-FA81B4FA62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A374-25D9-4F01-84EA-C670D00BE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B4EE-AD47-42A0-9362-FA81B4FA62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A374-25D9-4F01-84EA-C670D00BE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6532" y="1878596"/>
            <a:ext cx="8628530" cy="7239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/>
          <a:lstStyle>
            <a:lvl1pPr marL="0" indent="0" algn="ctr">
              <a:buFontTx/>
              <a:buNone/>
              <a:defRPr sz="4400" b="1" i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189" indent="0" algn="ctr">
              <a:buFontTx/>
              <a:buNone/>
              <a:defRPr sz="4800" b="1" i="1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378" indent="0" algn="ctr">
              <a:buFontTx/>
              <a:buNone/>
              <a:defRPr sz="4800" b="1" i="1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566" indent="0" algn="ctr">
              <a:buFontTx/>
              <a:buNone/>
              <a:defRPr sz="4800" b="1" i="1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754" indent="0" algn="ctr">
              <a:buFontTx/>
              <a:buNone/>
              <a:defRPr sz="4800" b="1" i="1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33178" y="2587557"/>
            <a:ext cx="5602942" cy="51967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200" baseline="0">
                <a:solidFill>
                  <a:schemeClr val="bg1"/>
                </a:solidFill>
                <a:latin typeface="Helvetica"/>
              </a:defRPr>
            </a:lvl1pPr>
            <a:lvl2pPr marL="457189" indent="0" algn="ctr">
              <a:buFontTx/>
              <a:buNone/>
              <a:defRPr sz="2400" baseline="0">
                <a:solidFill>
                  <a:schemeClr val="bg1"/>
                </a:solidFill>
                <a:latin typeface="Helvetica"/>
              </a:defRPr>
            </a:lvl2pPr>
            <a:lvl3pPr marL="914378" indent="0" algn="ctr">
              <a:buFontTx/>
              <a:buNone/>
              <a:defRPr sz="2400" baseline="0">
                <a:solidFill>
                  <a:schemeClr val="bg1"/>
                </a:solidFill>
                <a:latin typeface="Helvetica"/>
              </a:defRPr>
            </a:lvl3pPr>
            <a:lvl4pPr marL="1371566" indent="0" algn="ctr">
              <a:buFontTx/>
              <a:buNone/>
              <a:defRPr sz="2400" baseline="0">
                <a:solidFill>
                  <a:schemeClr val="bg1"/>
                </a:solidFill>
                <a:latin typeface="Helvetica"/>
              </a:defRPr>
            </a:lvl4pPr>
            <a:lvl5pPr marL="1828754" indent="0" algn="ctr">
              <a:buFontTx/>
              <a:buNone/>
              <a:defRPr sz="240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914" y="4186555"/>
            <a:ext cx="1196315" cy="77649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7677" y="276225"/>
            <a:ext cx="5954713" cy="5905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>
                <a:solidFill>
                  <a:srgbClr val="AE0F2A"/>
                </a:solidFill>
                <a:latin typeface="Helvetica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7676" y="866777"/>
            <a:ext cx="4677149" cy="4778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aseline="0">
                <a:solidFill>
                  <a:srgbClr val="AE0F2A"/>
                </a:solidFill>
                <a:latin typeface="Helvetica"/>
              </a:defRPr>
            </a:lvl1pPr>
            <a:lvl2pPr marL="457189" indent="0">
              <a:buFontTx/>
              <a:buNone/>
              <a:defRPr sz="2000" baseline="0">
                <a:solidFill>
                  <a:schemeClr val="tx2"/>
                </a:solidFill>
                <a:latin typeface="Helvetica"/>
              </a:defRPr>
            </a:lvl2pPr>
            <a:lvl3pPr marL="914378" indent="0">
              <a:buFontTx/>
              <a:buNone/>
              <a:defRPr sz="2000" baseline="0">
                <a:solidFill>
                  <a:schemeClr val="tx2"/>
                </a:solidFill>
                <a:latin typeface="Helvetica"/>
              </a:defRPr>
            </a:lvl3pPr>
            <a:lvl4pPr marL="1371566" indent="0">
              <a:buFontTx/>
              <a:buNone/>
              <a:defRPr sz="2000" baseline="0">
                <a:solidFill>
                  <a:schemeClr val="tx2"/>
                </a:solidFill>
                <a:latin typeface="Helvetica"/>
              </a:defRPr>
            </a:lvl4pPr>
            <a:lvl5pPr marL="1828754" indent="0">
              <a:buFontTx/>
              <a:buNone/>
              <a:defRPr sz="2000" baseline="0">
                <a:solidFill>
                  <a:schemeClr val="tx2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7677" y="1703388"/>
            <a:ext cx="4392613" cy="2584450"/>
          </a:xfrm>
          <a:prstGeom prst="rect">
            <a:avLst/>
          </a:prstGeom>
        </p:spPr>
        <p:txBody>
          <a:bodyPr vert="horz"/>
          <a:lstStyle>
            <a:lvl1pPr marL="342892" indent="-342892">
              <a:buClr>
                <a:schemeClr val="tx2"/>
              </a:buClr>
              <a:buSzPct val="80000"/>
              <a:buFont typeface="Lucida Grande"/>
              <a:buChar char="»"/>
              <a:defRPr sz="2000">
                <a:solidFill>
                  <a:schemeClr val="accent3">
                    <a:lumMod val="85000"/>
                    <a:lumOff val="15000"/>
                  </a:schemeClr>
                </a:solidFill>
                <a:latin typeface="Helvetica"/>
              </a:defRPr>
            </a:lvl1pPr>
            <a:lvl2pPr marL="742931" indent="-285743">
              <a:buClr>
                <a:schemeClr val="tx2"/>
              </a:buClr>
              <a:buSzPct val="80000"/>
              <a:buFont typeface="Lucida Grande"/>
              <a:buChar char="»"/>
              <a:defRPr sz="2000">
                <a:solidFill>
                  <a:schemeClr val="accent3">
                    <a:lumMod val="85000"/>
                    <a:lumOff val="15000"/>
                  </a:schemeClr>
                </a:solidFill>
                <a:latin typeface="Helvetica"/>
              </a:defRPr>
            </a:lvl2pPr>
            <a:lvl3pPr marL="1142972" indent="-228594">
              <a:buClr>
                <a:schemeClr val="tx2"/>
              </a:buClr>
              <a:buSzPct val="80000"/>
              <a:buFont typeface="Lucida Grande"/>
              <a:buChar char="»"/>
              <a:defRPr sz="2000">
                <a:solidFill>
                  <a:schemeClr val="accent3">
                    <a:lumMod val="85000"/>
                    <a:lumOff val="15000"/>
                  </a:schemeClr>
                </a:solidFill>
                <a:latin typeface="Helvetica"/>
              </a:defRPr>
            </a:lvl3pPr>
            <a:lvl4pPr marL="1600160" indent="-228594">
              <a:buClr>
                <a:schemeClr val="tx2"/>
              </a:buClr>
              <a:buSzPct val="80000"/>
              <a:buFont typeface="Lucida Grande"/>
              <a:buChar char="»"/>
              <a:defRPr sz="2000">
                <a:solidFill>
                  <a:schemeClr val="accent3">
                    <a:lumMod val="85000"/>
                    <a:lumOff val="15000"/>
                  </a:schemeClr>
                </a:solidFill>
                <a:latin typeface="Helvetica"/>
              </a:defRPr>
            </a:lvl4pPr>
            <a:lvl5pPr marL="2057348" indent="-228594">
              <a:buClr>
                <a:schemeClr val="tx2"/>
              </a:buClr>
              <a:buSzPct val="80000"/>
              <a:buFont typeface="Lucida Grande"/>
              <a:buChar char="»"/>
              <a:defRPr sz="2000">
                <a:solidFill>
                  <a:schemeClr val="accent3">
                    <a:lumMod val="85000"/>
                    <a:lumOff val="15000"/>
                  </a:schemeClr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477407" y="1678614"/>
            <a:ext cx="9121541" cy="556245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7524" y="215657"/>
            <a:ext cx="7434629" cy="67334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 baseline="0">
                <a:solidFill>
                  <a:srgbClr val="AE0F2A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3200"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3200"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3200"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32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7525" y="732452"/>
            <a:ext cx="4748213" cy="527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1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411788" y="1601788"/>
            <a:ext cx="3332162" cy="256063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7525" y="1601788"/>
            <a:ext cx="4475163" cy="273526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 marL="742950" indent="-28575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2pPr>
            <a:lvl3pPr marL="11430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3pPr>
            <a:lvl4pPr marL="16002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4pPr>
            <a:lvl5pPr marL="20574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Decorative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1176443"/>
            <a:ext cx="8229600" cy="40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890" y="4603761"/>
            <a:ext cx="2438782" cy="4321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79336"/>
            <a:ext cx="6516890" cy="2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1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154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3281" y="539043"/>
            <a:ext cx="7434629" cy="67334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189" indent="0">
              <a:buFontTx/>
              <a:buNone/>
              <a:defRPr sz="3200" b="1" i="0" baseline="0">
                <a:solidFill>
                  <a:schemeClr val="tx2"/>
                </a:solidFill>
              </a:defRPr>
            </a:lvl2pPr>
            <a:lvl3pPr marL="914378" indent="0">
              <a:buFontTx/>
              <a:buNone/>
              <a:defRPr sz="3200" b="1" i="0" baseline="0">
                <a:solidFill>
                  <a:schemeClr val="tx2"/>
                </a:solidFill>
              </a:defRPr>
            </a:lvl3pPr>
            <a:lvl4pPr marL="1371566" indent="0">
              <a:buFontTx/>
              <a:buNone/>
              <a:defRPr sz="3200" b="1" i="0" baseline="0">
                <a:solidFill>
                  <a:schemeClr val="tx2"/>
                </a:solidFill>
              </a:defRPr>
            </a:lvl4pPr>
            <a:lvl5pPr marL="1828754" indent="0">
              <a:buFontTx/>
              <a:buNone/>
              <a:defRPr sz="32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3282" y="1055838"/>
            <a:ext cx="4748213" cy="527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281" y="1925174"/>
            <a:ext cx="4475163" cy="2735262"/>
          </a:xfrm>
          <a:prstGeom prst="rect">
            <a:avLst/>
          </a:prstGeom>
        </p:spPr>
        <p:txBody>
          <a:bodyPr vert="horz"/>
          <a:lstStyle>
            <a:lvl1pPr marL="342892" indent="-342892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742931" indent="-285743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142972" indent="-228594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600160" indent="-228594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057348" indent="-228594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154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3281" y="539043"/>
            <a:ext cx="7434629" cy="67334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 baseline="0">
                <a:solidFill>
                  <a:srgbClr val="AE0F2A"/>
                </a:solidFill>
                <a:latin typeface="Helvetica"/>
                <a:cs typeface="Helvetica"/>
              </a:defRPr>
            </a:lvl1pPr>
            <a:lvl2pPr marL="457189" indent="0">
              <a:buFontTx/>
              <a:buNone/>
              <a:defRPr sz="3200" b="1" i="0" baseline="0">
                <a:solidFill>
                  <a:schemeClr val="tx2"/>
                </a:solidFill>
              </a:defRPr>
            </a:lvl2pPr>
            <a:lvl3pPr marL="914378" indent="0">
              <a:buFontTx/>
              <a:buNone/>
              <a:defRPr sz="3200" b="1" i="0" baseline="0">
                <a:solidFill>
                  <a:schemeClr val="tx2"/>
                </a:solidFill>
              </a:defRPr>
            </a:lvl3pPr>
            <a:lvl4pPr marL="1371566" indent="0">
              <a:buFontTx/>
              <a:buNone/>
              <a:defRPr sz="3200" b="1" i="0" baseline="0">
                <a:solidFill>
                  <a:schemeClr val="tx2"/>
                </a:solidFill>
              </a:defRPr>
            </a:lvl4pPr>
            <a:lvl5pPr marL="1828754" indent="0">
              <a:buFontTx/>
              <a:buNone/>
              <a:defRPr sz="32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3282" y="1055838"/>
            <a:ext cx="4748213" cy="527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1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281" y="1925174"/>
            <a:ext cx="4475163" cy="2735262"/>
          </a:xfrm>
          <a:prstGeom prst="rect">
            <a:avLst/>
          </a:prstGeom>
        </p:spPr>
        <p:txBody>
          <a:bodyPr vert="horz"/>
          <a:lstStyle>
            <a:lvl1pPr marL="342892" indent="-342892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 marL="742931" indent="-285743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2pPr>
            <a:lvl3pPr marL="1142972" indent="-228594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3pPr>
            <a:lvl4pPr marL="1600160" indent="-228594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4pPr>
            <a:lvl5pPr marL="2057348" indent="-228594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7525" y="215657"/>
            <a:ext cx="7434629" cy="67334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 baseline="0">
                <a:solidFill>
                  <a:srgbClr val="AE0F2A"/>
                </a:solidFill>
                <a:latin typeface="Helvetica"/>
                <a:cs typeface="Helvetica"/>
              </a:defRPr>
            </a:lvl1pPr>
            <a:lvl2pPr marL="457189" indent="0">
              <a:buFontTx/>
              <a:buNone/>
              <a:defRPr sz="3200" b="1" i="0" baseline="0">
                <a:solidFill>
                  <a:schemeClr val="tx2"/>
                </a:solidFill>
              </a:defRPr>
            </a:lvl2pPr>
            <a:lvl3pPr marL="914378" indent="0">
              <a:buFontTx/>
              <a:buNone/>
              <a:defRPr sz="3200" b="1" i="0" baseline="0">
                <a:solidFill>
                  <a:schemeClr val="tx2"/>
                </a:solidFill>
              </a:defRPr>
            </a:lvl3pPr>
            <a:lvl4pPr marL="1371566" indent="0">
              <a:buFontTx/>
              <a:buNone/>
              <a:defRPr sz="3200" b="1" i="0" baseline="0">
                <a:solidFill>
                  <a:schemeClr val="tx2"/>
                </a:solidFill>
              </a:defRPr>
            </a:lvl4pPr>
            <a:lvl5pPr marL="1828754" indent="0">
              <a:buFontTx/>
              <a:buNone/>
              <a:defRPr sz="32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7526" y="732453"/>
            <a:ext cx="4748213" cy="527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1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411788" y="1601788"/>
            <a:ext cx="3332162" cy="256063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7526" y="1601788"/>
            <a:ext cx="4475163" cy="2735262"/>
          </a:xfrm>
          <a:prstGeom prst="rect">
            <a:avLst/>
          </a:prstGeom>
        </p:spPr>
        <p:txBody>
          <a:bodyPr vert="horz"/>
          <a:lstStyle>
            <a:lvl1pPr marL="342892" indent="-342892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 marL="742931" indent="-285743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2pPr>
            <a:lvl3pPr marL="1142972" indent="-228594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3pPr>
            <a:lvl4pPr marL="1600160" indent="-228594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4pPr>
            <a:lvl5pPr marL="2057348" indent="-228594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Decorative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1176444"/>
            <a:ext cx="8229600" cy="40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891" y="4603762"/>
            <a:ext cx="2438782" cy="4321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79337"/>
            <a:ext cx="6516890" cy="27103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154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3281" y="539043"/>
            <a:ext cx="7434629" cy="67334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189" indent="0">
              <a:buFontTx/>
              <a:buNone/>
              <a:defRPr sz="3200" b="1" i="0" baseline="0">
                <a:solidFill>
                  <a:schemeClr val="tx2"/>
                </a:solidFill>
              </a:defRPr>
            </a:lvl2pPr>
            <a:lvl3pPr marL="914378" indent="0">
              <a:buFontTx/>
              <a:buNone/>
              <a:defRPr sz="3200" b="1" i="0" baseline="0">
                <a:solidFill>
                  <a:schemeClr val="tx2"/>
                </a:solidFill>
              </a:defRPr>
            </a:lvl3pPr>
            <a:lvl4pPr marL="1371566" indent="0">
              <a:buFontTx/>
              <a:buNone/>
              <a:defRPr sz="3200" b="1" i="0" baseline="0">
                <a:solidFill>
                  <a:schemeClr val="tx2"/>
                </a:solidFill>
              </a:defRPr>
            </a:lvl4pPr>
            <a:lvl5pPr marL="1828754" indent="0">
              <a:buFontTx/>
              <a:buNone/>
              <a:defRPr sz="32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3282" y="1055838"/>
            <a:ext cx="4748213" cy="527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281" y="1925174"/>
            <a:ext cx="4475163" cy="2735262"/>
          </a:xfrm>
          <a:prstGeom prst="rect">
            <a:avLst/>
          </a:prstGeom>
        </p:spPr>
        <p:txBody>
          <a:bodyPr vert="horz"/>
          <a:lstStyle>
            <a:lvl1pPr marL="342892" indent="-342892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742931" indent="-285743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142972" indent="-228594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600160" indent="-228594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057348" indent="-228594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0" y="0"/>
            <a:ext cx="9121541" cy="514350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3281" y="539043"/>
            <a:ext cx="7434629" cy="67334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 baseline="0">
                <a:solidFill>
                  <a:srgbClr val="AE0F2A"/>
                </a:solidFill>
                <a:latin typeface="Helvetica"/>
                <a:cs typeface="Helvetica"/>
              </a:defRPr>
            </a:lvl1pPr>
            <a:lvl2pPr marL="457189" indent="0">
              <a:buFontTx/>
              <a:buNone/>
              <a:defRPr sz="3200" b="1" i="0" baseline="0">
                <a:solidFill>
                  <a:schemeClr val="tx2"/>
                </a:solidFill>
              </a:defRPr>
            </a:lvl2pPr>
            <a:lvl3pPr marL="914378" indent="0">
              <a:buFontTx/>
              <a:buNone/>
              <a:defRPr sz="3200" b="1" i="0" baseline="0">
                <a:solidFill>
                  <a:schemeClr val="tx2"/>
                </a:solidFill>
              </a:defRPr>
            </a:lvl3pPr>
            <a:lvl4pPr marL="1371566" indent="0">
              <a:buFontTx/>
              <a:buNone/>
              <a:defRPr sz="3200" b="1" i="0" baseline="0">
                <a:solidFill>
                  <a:schemeClr val="tx2"/>
                </a:solidFill>
              </a:defRPr>
            </a:lvl4pPr>
            <a:lvl5pPr marL="1828754" indent="0">
              <a:buFontTx/>
              <a:buNone/>
              <a:defRPr sz="32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3282" y="1055838"/>
            <a:ext cx="4748213" cy="527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1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281" y="1925174"/>
            <a:ext cx="4475163" cy="2735262"/>
          </a:xfrm>
          <a:prstGeom prst="rect">
            <a:avLst/>
          </a:prstGeom>
        </p:spPr>
        <p:txBody>
          <a:bodyPr vert="horz"/>
          <a:lstStyle>
            <a:lvl1pPr marL="342892" indent="-342892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 marL="742931" indent="-285743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2pPr>
            <a:lvl3pPr marL="1142972" indent="-228594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3pPr>
            <a:lvl4pPr marL="1600160" indent="-228594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4pPr>
            <a:lvl5pPr marL="2057348" indent="-228594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9" y="0"/>
            <a:ext cx="9121541" cy="514350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3280" y="539043"/>
            <a:ext cx="7434629" cy="67334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 baseline="0">
                <a:solidFill>
                  <a:srgbClr val="AE0F2A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3200"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3200"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3200"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32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3281" y="1055838"/>
            <a:ext cx="4748213" cy="527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1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281" y="1925174"/>
            <a:ext cx="4475163" cy="273526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 marL="742950" indent="-28575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2pPr>
            <a:lvl3pPr marL="11430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3pPr>
            <a:lvl4pPr marL="16002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4pPr>
            <a:lvl5pPr marL="20574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9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1541" cy="5143500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3280" y="539043"/>
            <a:ext cx="7434629" cy="67334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 baseline="0">
                <a:solidFill>
                  <a:srgbClr val="AE0F2A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3200"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3200"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3200"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32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3281" y="1055838"/>
            <a:ext cx="4748213" cy="527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1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281" y="1925174"/>
            <a:ext cx="4475163" cy="273526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 marL="742950" indent="-28575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2pPr>
            <a:lvl3pPr marL="11430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3pPr>
            <a:lvl4pPr marL="16002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4pPr>
            <a:lvl5pPr marL="20574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3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154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3280" y="539043"/>
            <a:ext cx="7434629" cy="67334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 baseline="0">
                <a:solidFill>
                  <a:srgbClr val="AE0F2A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3200"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3200"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3200"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32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3281" y="1055838"/>
            <a:ext cx="4748213" cy="527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1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281" y="1925174"/>
            <a:ext cx="4475163" cy="273526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 marL="742950" indent="-28575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2pPr>
            <a:lvl3pPr marL="11430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3pPr>
            <a:lvl4pPr marL="16002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4pPr>
            <a:lvl5pPr marL="20574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154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3280" y="539043"/>
            <a:ext cx="7434629" cy="67334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3200"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3200"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3200"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32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3281" y="1055838"/>
            <a:ext cx="4748213" cy="527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281" y="1925174"/>
            <a:ext cx="4475163" cy="273526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742950" indent="-28575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1430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6002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0574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6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154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3280" y="539043"/>
            <a:ext cx="7434629" cy="67334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 baseline="0">
                <a:solidFill>
                  <a:srgbClr val="AE0F2A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3200"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3200"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3200"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32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3281" y="1055838"/>
            <a:ext cx="4748213" cy="527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1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281" y="1925174"/>
            <a:ext cx="4475163" cy="273526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 marL="742950" indent="-28575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2pPr>
            <a:lvl3pPr marL="11430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3pPr>
            <a:lvl4pPr marL="16002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4pPr>
            <a:lvl5pPr marL="20574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8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154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3280" y="539043"/>
            <a:ext cx="7434629" cy="67334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3200"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3200"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3200"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32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3281" y="1055838"/>
            <a:ext cx="4748213" cy="527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281" y="1925174"/>
            <a:ext cx="4475163" cy="273526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742950" indent="-28575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1430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6002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20574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3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72" r:id="rId3"/>
    <p:sldLayoutId id="2147483675" r:id="rId4"/>
    <p:sldLayoutId id="2147483674" r:id="rId5"/>
    <p:sldLayoutId id="2147483676" r:id="rId6"/>
    <p:sldLayoutId id="2147483679" r:id="rId7"/>
    <p:sldLayoutId id="2147483677" r:id="rId8"/>
    <p:sldLayoutId id="2147483678" r:id="rId9"/>
    <p:sldLayoutId id="2147483673" r:id="rId10"/>
    <p:sldLayoutId id="214748368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1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E8FB4EE-AD47-42A0-9362-FA81B4FA62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558A374-25D9-4F01-84EA-C670D00BE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7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Relationship Id="rId6" Type="http://schemas.openxmlformats.org/officeDocument/2006/relationships/comments" Target="../comments/comment1.xml"/><Relationship Id="rId5" Type="http://schemas.openxmlformats.org/officeDocument/2006/relationships/image" Target="../media/image26.tiff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91" y="175490"/>
            <a:ext cx="8793018" cy="4775201"/>
          </a:xfrm>
          <a:prstGeom prst="rect">
            <a:avLst/>
          </a:prstGeom>
        </p:spPr>
      </p:pic>
      <p:pic>
        <p:nvPicPr>
          <p:cNvPr id="9" name="Picture 8" descr="Decorative graphic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2" r="3001"/>
          <a:stretch/>
        </p:blipFill>
        <p:spPr>
          <a:xfrm>
            <a:off x="175492" y="4361399"/>
            <a:ext cx="8793018" cy="413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208" y="479007"/>
            <a:ext cx="3455874" cy="13062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8650" y="18748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Exploring Miami University Regionals</a:t>
            </a:r>
            <a:endParaRPr lang="en-US" sz="4000" b="1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87251" y="3278001"/>
            <a:ext cx="6569498" cy="51967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Ohio Southwest </a:t>
            </a:r>
            <a:r>
              <a:rPr lang="en-US" sz="2800" dirty="0" smtClean="0">
                <a:solidFill>
                  <a:schemeClr val="bg1"/>
                </a:solidFill>
              </a:rPr>
              <a:t>Region Transfer Summit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February 27, 2018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"/>
            <a:ext cx="9144000" cy="5154008"/>
          </a:xfrm>
          <a:prstGeom prst="rect">
            <a:avLst/>
          </a:prstGeom>
        </p:spPr>
      </p:pic>
      <p:sp>
        <p:nvSpPr>
          <p:cNvPr id="3" name="object 14"/>
          <p:cNvSpPr txBox="1">
            <a:spLocks/>
          </p:cNvSpPr>
          <p:nvPr/>
        </p:nvSpPr>
        <p:spPr>
          <a:xfrm>
            <a:off x="1996699" y="1964572"/>
            <a:ext cx="5148031" cy="1290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2614" algn="ctr">
              <a:lnSpc>
                <a:spcPct val="150000"/>
              </a:lnSpc>
              <a:tabLst>
                <a:tab pos="1187662" algn="l"/>
              </a:tabLst>
            </a:pPr>
            <a:r>
              <a:rPr lang="en-US" sz="2426" b="1" kern="0" spc="-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CONNECT WITH US: </a:t>
            </a:r>
          </a:p>
          <a:p>
            <a:pPr marL="62614" algn="ctr">
              <a:lnSpc>
                <a:spcPct val="150000"/>
              </a:lnSpc>
              <a:tabLst>
                <a:tab pos="1187662" algn="l"/>
              </a:tabLst>
            </a:pPr>
            <a:r>
              <a:rPr lang="en-US" sz="1582" kern="0" spc="-3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MiamiOH.edu</a:t>
            </a:r>
            <a:r>
              <a:rPr lang="en-US" sz="1582" kern="0" spc="-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/Regionals</a:t>
            </a:r>
          </a:p>
          <a:p>
            <a:pPr marL="62614" algn="ctr">
              <a:lnSpc>
                <a:spcPct val="150000"/>
              </a:lnSpc>
              <a:tabLst>
                <a:tab pos="1187662" algn="l"/>
              </a:tabLst>
            </a:pPr>
            <a:endParaRPr lang="en-US" sz="1582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9234" y="3954055"/>
            <a:ext cx="1446565" cy="749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614" marR="186503" algn="ctr">
              <a:lnSpc>
                <a:spcPct val="150000"/>
              </a:lnSpc>
              <a:tabLst>
                <a:tab pos="1828537" algn="l"/>
                <a:tab pos="2541067" algn="l"/>
                <a:tab pos="2838401" algn="l"/>
                <a:tab pos="3957756" algn="l"/>
              </a:tabLst>
            </a:pPr>
            <a:r>
              <a:rPr lang="en-US" sz="949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949" kern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MiamiRegionals</a:t>
            </a:r>
            <a:endParaRPr lang="en-US" sz="949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2614" marR="186503" algn="ctr">
              <a:lnSpc>
                <a:spcPct val="150000"/>
              </a:lnSpc>
              <a:tabLst>
                <a:tab pos="1828537" algn="l"/>
                <a:tab pos="2541067" algn="l"/>
                <a:tab pos="2838401" algn="l"/>
                <a:tab pos="3957756" algn="l"/>
              </a:tabLst>
            </a:pPr>
            <a:r>
              <a:rPr lang="en-US" sz="949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949" kern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MURegDean</a:t>
            </a:r>
            <a:endParaRPr lang="en-US" sz="949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2614" marR="186503" algn="ctr">
              <a:lnSpc>
                <a:spcPct val="150000"/>
              </a:lnSpc>
              <a:tabLst>
                <a:tab pos="1828537" algn="l"/>
                <a:tab pos="2541067" algn="l"/>
                <a:tab pos="2838401" algn="l"/>
                <a:tab pos="3957756" algn="l"/>
              </a:tabLst>
            </a:pPr>
            <a:endParaRPr lang="en-US" sz="949" kern="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4" t="67188" r="46464" b="14843"/>
          <a:stretch/>
        </p:blipFill>
        <p:spPr>
          <a:xfrm>
            <a:off x="2123344" y="3212448"/>
            <a:ext cx="616502" cy="609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0" t="67188" r="28368" b="14843"/>
          <a:stretch/>
        </p:blipFill>
        <p:spPr>
          <a:xfrm>
            <a:off x="5047412" y="3212448"/>
            <a:ext cx="652289" cy="652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8" t="67188" r="10010" b="14843"/>
          <a:stretch/>
        </p:blipFill>
        <p:spPr>
          <a:xfrm>
            <a:off x="6576936" y="3229583"/>
            <a:ext cx="648133" cy="6481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70176" y="3954055"/>
            <a:ext cx="2571672" cy="530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614" marR="186503" algn="ctr">
              <a:lnSpc>
                <a:spcPct val="150000"/>
              </a:lnSpc>
              <a:tabLst>
                <a:tab pos="1828537" algn="l"/>
                <a:tab pos="2541067" algn="l"/>
                <a:tab pos="2838401" algn="l"/>
                <a:tab pos="3957756" algn="l"/>
              </a:tabLst>
            </a:pPr>
            <a:r>
              <a:rPr lang="en-US" sz="949" kern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facebook.com</a:t>
            </a:r>
            <a:r>
              <a:rPr lang="en-US" sz="949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br>
              <a:rPr lang="en-US" sz="949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49" kern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MiamiOHRegionals</a:t>
            </a:r>
            <a:endParaRPr lang="en-US" sz="949" kern="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1384" y="3954055"/>
            <a:ext cx="2571672" cy="530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614" marR="186503" algn="ctr">
              <a:lnSpc>
                <a:spcPct val="150000"/>
              </a:lnSpc>
              <a:tabLst>
                <a:tab pos="1828537" algn="l"/>
                <a:tab pos="2541067" algn="l"/>
                <a:tab pos="2838401" algn="l"/>
                <a:tab pos="3957756" algn="l"/>
              </a:tabLst>
            </a:pPr>
            <a:r>
              <a:rPr lang="en-US" sz="949" kern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youtube.com</a:t>
            </a:r>
            <a:r>
              <a:rPr lang="en-US" sz="949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/user/</a:t>
            </a:r>
            <a:br>
              <a:rPr lang="en-US" sz="949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49" kern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MiamiRegionals</a:t>
            </a:r>
            <a:endParaRPr lang="en-US" sz="949" kern="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t="67969" r="64778" b="14844"/>
          <a:stretch/>
        </p:blipFill>
        <p:spPr>
          <a:xfrm>
            <a:off x="3569337" y="3214669"/>
            <a:ext cx="600840" cy="6075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05800" y="3954055"/>
            <a:ext cx="1501427" cy="749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614" marR="186503" algn="ctr">
              <a:lnSpc>
                <a:spcPct val="150000"/>
              </a:lnSpc>
              <a:tabLst>
                <a:tab pos="1828537" algn="l"/>
                <a:tab pos="2541067" algn="l"/>
                <a:tab pos="2838401" algn="l"/>
                <a:tab pos="3957756" algn="l"/>
              </a:tabLst>
            </a:pPr>
            <a:r>
              <a:rPr lang="en-US" sz="949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</a:t>
            </a:r>
            <a:r>
              <a:rPr lang="en-US" sz="949" kern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MiamiOHRegionals</a:t>
            </a:r>
            <a:endParaRPr lang="en-US" sz="949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2614" marR="186503" algn="ctr">
              <a:lnSpc>
                <a:spcPct val="150000"/>
              </a:lnSpc>
              <a:tabLst>
                <a:tab pos="1828537" algn="l"/>
                <a:tab pos="2541067" algn="l"/>
                <a:tab pos="2838401" algn="l"/>
                <a:tab pos="3957756" algn="l"/>
              </a:tabLst>
            </a:pPr>
            <a:endParaRPr lang="en-US" sz="949" kern="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未标题-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9495" y="312313"/>
            <a:ext cx="5095422" cy="4598506"/>
          </a:xfrm>
          <a:prstGeom prst="rect">
            <a:avLst/>
          </a:prstGeom>
          <a:noFill/>
          <a:ln w="76200">
            <a:solidFill>
              <a:srgbClr val="B5212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92" y="254621"/>
            <a:ext cx="3627158" cy="4711699"/>
          </a:xfrm>
          <a:prstGeom prst="rect">
            <a:avLst/>
          </a:prstGeom>
        </p:spPr>
      </p:pic>
      <p:sp>
        <p:nvSpPr>
          <p:cNvPr id="21508" name="Text Box 5"/>
          <p:cNvSpPr txBox="1"/>
          <p:nvPr/>
        </p:nvSpPr>
        <p:spPr>
          <a:xfrm>
            <a:off x="-607656" y="1684306"/>
            <a:ext cx="511968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zh-CN" altLang="en-US" sz="19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Middletown ➞ Oxford</a:t>
            </a:r>
            <a:r>
              <a:rPr lang="en-US" altLang="zh-CN" sz="19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zh-CN" sz="19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zh-CN" sz="19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 </a:t>
            </a:r>
            <a:r>
              <a:rPr lang="zh-CN" altLang="en-US" sz="1725" i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35-40 </a:t>
            </a:r>
            <a:r>
              <a:rPr lang="en-US" altLang="zh-CN" sz="1725" i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minutes</a:t>
            </a:r>
          </a:p>
          <a:p>
            <a:pPr algn="ctr">
              <a:buFont typeface="Arial" charset="0"/>
              <a:buNone/>
              <a:defRPr/>
            </a:pPr>
            <a:endParaRPr lang="zh-CN" altLang="en-US" sz="195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zh-CN" altLang="en-US" sz="19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Middletown ➞ Hamilto</a:t>
            </a:r>
            <a:r>
              <a:rPr lang="en-US" altLang="zh-CN" sz="19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</a:t>
            </a:r>
            <a:br>
              <a:rPr lang="en-US" altLang="zh-CN" sz="19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zh-CN" sz="1950" b="1" i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zh-CN" altLang="en-US" sz="1725" i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25-30 </a:t>
            </a:r>
            <a:r>
              <a:rPr lang="en-US" altLang="zh-CN" sz="1725" i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minutes</a:t>
            </a:r>
          </a:p>
          <a:p>
            <a:pPr algn="ctr">
              <a:buFont typeface="Arial" charset="0"/>
              <a:buNone/>
              <a:defRPr/>
            </a:pPr>
            <a:endParaRPr lang="zh-CN" altLang="en-US" sz="195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zh-CN" altLang="en-US" sz="19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Hamilton ➞ Oxfor</a:t>
            </a:r>
            <a:r>
              <a:rPr lang="en-US" altLang="zh-CN" sz="19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</a:t>
            </a:r>
            <a:br>
              <a:rPr lang="en-US" altLang="zh-CN" sz="19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zh-CN" sz="19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zh-CN" altLang="en-US" sz="1725" i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25-30 </a:t>
            </a:r>
            <a:r>
              <a:rPr lang="en-US" altLang="zh-CN" sz="1725" i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minutes</a:t>
            </a:r>
            <a:endParaRPr lang="zh-CN" altLang="en-US" sz="1725" i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127"/>
          <a:stretch/>
        </p:blipFill>
        <p:spPr>
          <a:xfrm>
            <a:off x="577826" y="574781"/>
            <a:ext cx="2793450" cy="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573280" y="539043"/>
            <a:ext cx="74346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E0F2A"/>
              </a:buClr>
              <a:buFont typeface="Arial"/>
              <a:buNone/>
            </a:pPr>
            <a:r>
              <a:rPr lang="en" dirty="0"/>
              <a:t>Affordability</a:t>
            </a:r>
            <a:endParaRPr sz="3200" b="1" i="0" dirty="0">
              <a:solidFill>
                <a:srgbClr val="AE0F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5" y="1212243"/>
            <a:ext cx="7102715" cy="33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219"/>
            <a:ext cx="9144000" cy="1381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02" y="216463"/>
            <a:ext cx="8437198" cy="9941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000" i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Transforming the Regional Campuses </a:t>
            </a:r>
            <a:r>
              <a:rPr lang="en-US" sz="3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DEGREES OFFERED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85482" y="1350786"/>
            <a:ext cx="3238733" cy="12074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2012</a:t>
            </a:r>
          </a:p>
          <a:p>
            <a:pPr algn="ctr"/>
            <a:r>
              <a:rPr lang="en-US" sz="1800" b="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Primarily Associate,</a:t>
            </a:r>
            <a:br>
              <a:rPr lang="en-US" sz="1800" b="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800" b="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Relocate Campus</a:t>
            </a: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5322792" y="1350786"/>
            <a:ext cx="3238733" cy="12074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2017</a:t>
            </a:r>
          </a:p>
          <a:p>
            <a:pPr algn="ctr"/>
            <a:r>
              <a:rPr lang="en-US" sz="1800" b="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13 Associate</a:t>
            </a:r>
            <a:r>
              <a:rPr lang="en-US" sz="1800" b="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,</a:t>
            </a:r>
            <a:br>
              <a:rPr lang="en-US" sz="1800" b="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800" b="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17 Bachelors </a:t>
            </a:r>
            <a:r>
              <a:rPr lang="en-US" sz="1800" b="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&amp; </a:t>
            </a:r>
            <a:r>
              <a:rPr lang="en-US" sz="1800" b="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1 Masters</a:t>
            </a:r>
            <a:endParaRPr lang="en-US" sz="1800" b="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20" y="3002837"/>
            <a:ext cx="886844" cy="4944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844" y="3002837"/>
            <a:ext cx="886844" cy="4944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590" y="3721833"/>
            <a:ext cx="886844" cy="4944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647" y="3721833"/>
            <a:ext cx="886844" cy="4944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301" y="2830958"/>
            <a:ext cx="616611" cy="3437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561" y="2830957"/>
            <a:ext cx="616611" cy="3437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480" y="2830957"/>
            <a:ext cx="616611" cy="3437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653" y="3366580"/>
            <a:ext cx="616611" cy="3437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301" y="3370996"/>
            <a:ext cx="616611" cy="3437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561" y="3370996"/>
            <a:ext cx="616611" cy="3437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480" y="3370996"/>
            <a:ext cx="616611" cy="3437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653" y="3906618"/>
            <a:ext cx="616611" cy="3437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311" y="3905888"/>
            <a:ext cx="616611" cy="3437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572" y="3905887"/>
            <a:ext cx="616611" cy="3437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491" y="3905887"/>
            <a:ext cx="616611" cy="3437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623" y="4432804"/>
            <a:ext cx="616611" cy="3437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311" y="4445926"/>
            <a:ext cx="616611" cy="3437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572" y="4445926"/>
            <a:ext cx="616611" cy="34376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491" y="4440779"/>
            <a:ext cx="616611" cy="3437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679" y="4437054"/>
            <a:ext cx="616611" cy="3437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623" y="3897913"/>
            <a:ext cx="616611" cy="343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633" y="2584915"/>
            <a:ext cx="448892" cy="44889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247" y="2840785"/>
            <a:ext cx="616611" cy="3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"/>
            <a:ext cx="9144000" cy="515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4" y="79"/>
            <a:ext cx="9162434" cy="51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525874" y="491207"/>
            <a:ext cx="74346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E0F2A"/>
              </a:buClr>
              <a:buFont typeface="Arial"/>
              <a:buNone/>
            </a:pPr>
            <a:r>
              <a:rPr lang="en"/>
              <a:t>Regionals By the Numbers</a:t>
            </a:r>
            <a:endParaRPr sz="3200" b="1" i="0">
              <a:solidFill>
                <a:srgbClr val="AE0F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body" idx="4"/>
          </p:nvPr>
        </p:nvSpPr>
        <p:spPr>
          <a:xfrm>
            <a:off x="225275" y="1423650"/>
            <a:ext cx="42753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00000"/>
                </a:solidFill>
              </a:rPr>
              <a:t>Approximately 4000 at Hamilton</a:t>
            </a:r>
            <a:endParaRPr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None/>
            </a:pPr>
            <a:r>
              <a:rPr lang="en"/>
              <a:t> </a:t>
            </a:r>
            <a:endParaRPr sz="2000" b="0" i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025" y="1937125"/>
            <a:ext cx="3061824" cy="16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949" y="1944050"/>
            <a:ext cx="3061825" cy="1685193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3431825" y="3970150"/>
            <a:ext cx="21375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body" idx="4"/>
          </p:nvPr>
        </p:nvSpPr>
        <p:spPr>
          <a:xfrm>
            <a:off x="4686200" y="1423650"/>
            <a:ext cx="42753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00000"/>
                </a:solidFill>
              </a:rPr>
              <a:t>Approximately 3000 at Middletown</a:t>
            </a:r>
            <a:endParaRPr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None/>
            </a:pPr>
            <a:r>
              <a:rPr lang="en"/>
              <a:t> </a:t>
            </a:r>
            <a:endParaRPr sz="2000" b="0" i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4" name="Shape 394"/>
          <p:cNvSpPr txBox="1">
            <a:spLocks noGrp="1"/>
          </p:cNvSpPr>
          <p:nvPr>
            <p:ph type="body" idx="4"/>
          </p:nvPr>
        </p:nvSpPr>
        <p:spPr>
          <a:xfrm>
            <a:off x="1098450" y="3913150"/>
            <a:ext cx="69471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00000"/>
                </a:solidFill>
              </a:rPr>
              <a:t>Approximately 160 full-time faculty and 200 full-time staff</a:t>
            </a:r>
            <a:endParaRPr>
              <a:solidFill>
                <a:srgbClr val="C0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None/>
            </a:pPr>
            <a:r>
              <a:rPr lang="en"/>
              <a:t> </a:t>
            </a:r>
            <a:endParaRPr sz="2000" b="0" i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526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573280" y="446143"/>
            <a:ext cx="74346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/>
              <a:t>Admission Criteria</a:t>
            </a:r>
            <a:endParaRPr sz="3200" b="1" i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1" name="Shape 521"/>
          <p:cNvSpPr txBox="1">
            <a:spLocks noGrp="1"/>
          </p:cNvSpPr>
          <p:nvPr>
            <p:ph type="body" idx="3"/>
          </p:nvPr>
        </p:nvSpPr>
        <p:spPr>
          <a:xfrm>
            <a:off x="573275" y="1119350"/>
            <a:ext cx="4695600" cy="3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</a:pPr>
            <a:r>
              <a:rPr lang="en" sz="1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First-time</a:t>
            </a:r>
            <a:r>
              <a:rPr lang="en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college students are </a:t>
            </a:r>
            <a:r>
              <a:rPr lang="en" sz="1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automatically admitted</a:t>
            </a:r>
            <a:r>
              <a:rPr lang="en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with a high school diploma, GED or alternative education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</a:pPr>
            <a:r>
              <a:rPr lang="en" sz="1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Transfer</a:t>
            </a:r>
            <a:r>
              <a:rPr lang="en" sz="18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must have a minimum </a:t>
            </a:r>
            <a:r>
              <a:rPr lang="en" sz="1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GPA of 2.0</a:t>
            </a: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be in “</a:t>
            </a:r>
            <a:r>
              <a:rPr lang="en" sz="1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 academic standing</a:t>
            </a: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90500" lvl="0" indent="-3429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Font typeface="Arial"/>
              <a:buChar char="»"/>
            </a:pPr>
            <a:r>
              <a:rPr lang="en" sz="1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Admission into certain programs</a:t>
            </a: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such as </a:t>
            </a:r>
            <a:r>
              <a:rPr lang="en" sz="1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Nursing </a:t>
            </a: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the </a:t>
            </a:r>
            <a:r>
              <a:rPr lang="en" sz="1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Farmer School of Business is selective</a:t>
            </a: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Please contact a Counselor for clarification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22" name="Shape 5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038" y="2565250"/>
            <a:ext cx="3587626" cy="23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Shape 5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8050" y="555964"/>
            <a:ext cx="3587700" cy="200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0" y="493111"/>
            <a:ext cx="7530662" cy="35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Miami 2015-2016">
      <a:dk1>
        <a:srgbClr val="AE0F2A"/>
      </a:dk1>
      <a:lt1>
        <a:srgbClr val="FFFFFF"/>
      </a:lt1>
      <a:dk2>
        <a:srgbClr val="C80A2A"/>
      </a:dk2>
      <a:lt2>
        <a:srgbClr val="FFFFFF"/>
      </a:lt2>
      <a:accent1>
        <a:srgbClr val="C8102E"/>
      </a:accent1>
      <a:accent2>
        <a:srgbClr val="FFFFFF"/>
      </a:accent2>
      <a:accent3>
        <a:srgbClr val="000000"/>
      </a:accent3>
      <a:accent4>
        <a:srgbClr val="FFFFFF"/>
      </a:accent4>
      <a:accent5>
        <a:srgbClr val="E14F43"/>
      </a:accent5>
      <a:accent6>
        <a:srgbClr val="404040"/>
      </a:accent6>
      <a:hlink>
        <a:srgbClr val="C80A2A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30695</TotalTime>
  <Words>167</Words>
  <Application>Microsoft Office PowerPoint</Application>
  <PresentationFormat>On-screen Show (16:9)</PresentationFormat>
  <Paragraphs>62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Adelle MU</vt:lpstr>
      <vt:lpstr>Arial</vt:lpstr>
      <vt:lpstr>Calibri</vt:lpstr>
      <vt:lpstr>Calibri Light</vt:lpstr>
      <vt:lpstr>Helvetica</vt:lpstr>
      <vt:lpstr>Helvetica Neue</vt:lpstr>
      <vt:lpstr>Lucida Grande</vt:lpstr>
      <vt:lpstr>Merriweather Sans</vt:lpstr>
      <vt:lpstr>Custom Design</vt:lpstr>
      <vt:lpstr>Office Theme</vt:lpstr>
      <vt:lpstr>Exploring Miami University Regionals</vt:lpstr>
      <vt:lpstr>PowerPoint Presentation</vt:lpstr>
      <vt:lpstr>PowerPoint Presentation</vt:lpstr>
      <vt:lpstr>Transforming the Regional Campuses DEGREES OFFERED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campus!</dc:title>
  <dc:subject/>
  <dc:creator>Donna Barnet</dc:creator>
  <cp:keywords/>
  <dc:description/>
  <cp:lastModifiedBy>Haynes, Carolyn A. Dr.</cp:lastModifiedBy>
  <cp:revision>305</cp:revision>
  <cp:lastPrinted>2016-11-07T18:32:17Z</cp:lastPrinted>
  <dcterms:created xsi:type="dcterms:W3CDTF">2011-09-09T19:38:31Z</dcterms:created>
  <dcterms:modified xsi:type="dcterms:W3CDTF">2018-02-22T17:17:36Z</dcterms:modified>
  <cp:category/>
</cp:coreProperties>
</file>