
<file path=[Content_Types].xml><?xml version="1.0" encoding="utf-8"?>
<Types xmlns="http://schemas.openxmlformats.org/package/2006/content-types">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00" r:id="rId2"/>
    <p:sldId id="256" r:id="rId3"/>
    <p:sldId id="264" r:id="rId4"/>
    <p:sldId id="268" r:id="rId5"/>
    <p:sldId id="269" r:id="rId6"/>
    <p:sldId id="272" r:id="rId7"/>
    <p:sldId id="274" r:id="rId8"/>
    <p:sldId id="286" r:id="rId9"/>
    <p:sldId id="287" r:id="rId10"/>
    <p:sldId id="288" r:id="rId11"/>
    <p:sldId id="289" r:id="rId12"/>
    <p:sldId id="273" r:id="rId13"/>
    <p:sldId id="290" r:id="rId14"/>
    <p:sldId id="291" r:id="rId15"/>
    <p:sldId id="301" r:id="rId16"/>
    <p:sldId id="303" r:id="rId17"/>
    <p:sldId id="302" r:id="rId18"/>
    <p:sldId id="294" r:id="rId19"/>
    <p:sldId id="295" r:id="rId20"/>
    <p:sldId id="296" r:id="rId21"/>
    <p:sldId id="297" r:id="rId22"/>
    <p:sldId id="282" r:id="rId23"/>
    <p:sldId id="298"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9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C1F713-C522-49AC-9ED9-4ECE14D522F0}" type="datetimeFigureOut">
              <a:rPr lang="en-US" smtClean="0"/>
              <a:t>10/25/2018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8D94C8-113A-4A35-8B6D-72600894B80F}" type="slidenum">
              <a:rPr lang="en-US" smtClean="0"/>
              <a:t>‹#›</a:t>
            </a:fld>
            <a:endParaRPr lang="en-US"/>
          </a:p>
        </p:txBody>
      </p:sp>
    </p:spTree>
    <p:extLst>
      <p:ext uri="{BB962C8B-B14F-4D97-AF65-F5344CB8AC3E}">
        <p14:creationId xmlns:p14="http://schemas.microsoft.com/office/powerpoint/2010/main" val="397394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DDCA4E-E396-40D7-B68B-04C3B590F952}" type="slidenum">
              <a:rPr lang="en-US" smtClean="0"/>
              <a:t>5</a:t>
            </a:fld>
            <a:endParaRPr lang="en-US"/>
          </a:p>
        </p:txBody>
      </p:sp>
    </p:spTree>
    <p:extLst>
      <p:ext uri="{BB962C8B-B14F-4D97-AF65-F5344CB8AC3E}">
        <p14:creationId xmlns:p14="http://schemas.microsoft.com/office/powerpoint/2010/main" val="211099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166217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181261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761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74731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6789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2606824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140389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263372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318488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712AD-7EE8-45FE-AAF8-45608AFEC3E4}" type="datetimeFigureOut">
              <a:rPr lang="en-US" smtClean="0"/>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367300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9712AD-7EE8-45FE-AAF8-45608AFEC3E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422311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9712AD-7EE8-45FE-AAF8-45608AFEC3E4}" type="datetimeFigureOut">
              <a:rPr lang="en-US" smtClean="0"/>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2130997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09712AD-7EE8-45FE-AAF8-45608AFEC3E4}" type="datetimeFigureOut">
              <a:rPr lang="en-US" smtClean="0"/>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103108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712AD-7EE8-45FE-AAF8-45608AFEC3E4}" type="datetimeFigureOut">
              <a:rPr lang="en-US" smtClean="0"/>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3858304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712AD-7EE8-45FE-AAF8-45608AFEC3E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3914751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712AD-7EE8-45FE-AAF8-45608AFEC3E4}" type="datetimeFigureOut">
              <a:rPr lang="en-US" smtClean="0"/>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D83A64-D2B6-4F96-9040-2188D814C07D}" type="slidenum">
              <a:rPr lang="en-US" smtClean="0"/>
              <a:t>‹#›</a:t>
            </a:fld>
            <a:endParaRPr lang="en-US"/>
          </a:p>
        </p:txBody>
      </p:sp>
    </p:spTree>
    <p:extLst>
      <p:ext uri="{BB962C8B-B14F-4D97-AF65-F5344CB8AC3E}">
        <p14:creationId xmlns:p14="http://schemas.microsoft.com/office/powerpoint/2010/main" val="1639865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9712AD-7EE8-45FE-AAF8-45608AFEC3E4}" type="datetimeFigureOut">
              <a:rPr lang="en-US" smtClean="0"/>
              <a:t>10/25/2018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2D83A64-D2B6-4F96-9040-2188D814C07D}" type="slidenum">
              <a:rPr lang="en-US" smtClean="0"/>
              <a:t>‹#›</a:t>
            </a:fld>
            <a:endParaRPr lang="en-US"/>
          </a:p>
        </p:txBody>
      </p:sp>
    </p:spTree>
    <p:extLst>
      <p:ext uri="{BB962C8B-B14F-4D97-AF65-F5344CB8AC3E}">
        <p14:creationId xmlns:p14="http://schemas.microsoft.com/office/powerpoint/2010/main" val="2916649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wmf"/><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906" y="312625"/>
            <a:ext cx="8024355" cy="1320800"/>
          </a:xfrm>
        </p:spPr>
        <p:txBody>
          <a:bodyPr>
            <a:noAutofit/>
          </a:bodyPr>
          <a:lstStyle/>
          <a:p>
            <a:pPr algn="ctr"/>
            <a:r>
              <a:rPr lang="en-US" sz="4800" b="1" dirty="0" smtClean="0"/>
              <a:t>STEM Transfer Pathways</a:t>
            </a:r>
            <a:br>
              <a:rPr lang="en-US" sz="4800" b="1" dirty="0" smtClean="0"/>
            </a:br>
            <a:r>
              <a:rPr lang="en-US" sz="4800" b="1" dirty="0" smtClean="0"/>
              <a:t>at Cincinnati State</a:t>
            </a:r>
            <a:endParaRPr lang="en-US" sz="4800" b="1" dirty="0"/>
          </a:p>
        </p:txBody>
      </p:sp>
      <p:pic>
        <p:nvPicPr>
          <p:cNvPr id="1028" name="Picture 4" descr="https://scontent.fosu1-1.fna.fbcdn.net/v/t1.0-9/42660502_1977691148920013_6056721760802308096_o.jpg?_nc_cat=103&amp;_nc_ht=scontent.fosu1-1.fna&amp;oh=6cfb84d16edaae1c733d39a03c305a96&amp;oe=5C4A1F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906" y="2046699"/>
            <a:ext cx="8024355" cy="451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619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dirty="0"/>
              <a:t>Chemistry At Cincinnati State</a:t>
            </a:r>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838200" y="1676400"/>
            <a:ext cx="10515600" cy="4785012"/>
          </a:xfrm>
        </p:spPr>
        <p:txBody>
          <a:bodyPr>
            <a:normAutofit/>
          </a:bodyPr>
          <a:lstStyle/>
          <a:p>
            <a:pPr marL="0" indent="0" algn="ctr">
              <a:buNone/>
            </a:pPr>
            <a:r>
              <a:rPr lang="en-US" sz="2400" b="1" dirty="0" smtClean="0"/>
              <a:t>Transfer Assurance Guide Courses</a:t>
            </a:r>
          </a:p>
          <a:p>
            <a:pPr marL="0" indent="0" algn="ctr">
              <a:buNone/>
            </a:pPr>
            <a:endParaRPr lang="en-US" b="1" dirty="0">
              <a:solidFill>
                <a:schemeClr val="accent6">
                  <a:lumMod val="50000"/>
                </a:schemeClr>
              </a:solidFill>
            </a:endParaRPr>
          </a:p>
          <a:p>
            <a:pPr marL="0" indent="0" algn="ctr">
              <a:buNone/>
            </a:pPr>
            <a:r>
              <a:rPr lang="en-US" sz="2400" b="1" dirty="0">
                <a:solidFill>
                  <a:schemeClr val="accent6">
                    <a:lumMod val="50000"/>
                  </a:schemeClr>
                </a:solidFill>
              </a:rPr>
              <a:t>General Chemistry (CHE 121/122 and 131/132 labs)</a:t>
            </a:r>
          </a:p>
          <a:p>
            <a:pPr marL="457200" lvl="1" indent="0" algn="ctr">
              <a:buNone/>
            </a:pPr>
            <a:r>
              <a:rPr lang="en-US" sz="2000" dirty="0"/>
              <a:t>A two-semester general chemistry course for science </a:t>
            </a:r>
            <a:r>
              <a:rPr lang="en-US" sz="2000" dirty="0" smtClean="0"/>
              <a:t>majors</a:t>
            </a:r>
          </a:p>
          <a:p>
            <a:pPr marL="457200" lvl="1" indent="0" algn="ctr">
              <a:buNone/>
            </a:pPr>
            <a:endParaRPr lang="en-US" sz="2000" dirty="0"/>
          </a:p>
          <a:p>
            <a:pPr marL="0" indent="0" algn="ctr">
              <a:buNone/>
            </a:pPr>
            <a:r>
              <a:rPr lang="en-US" sz="2400" b="1" dirty="0">
                <a:solidFill>
                  <a:schemeClr val="accent6">
                    <a:lumMod val="50000"/>
                  </a:schemeClr>
                </a:solidFill>
              </a:rPr>
              <a:t>Organic Chemistry (CHE 201/202 and CHE 211/212 labs)</a:t>
            </a:r>
          </a:p>
          <a:p>
            <a:pPr marL="457200" lvl="1" indent="0" algn="ctr">
              <a:buNone/>
            </a:pPr>
            <a:r>
              <a:rPr lang="en-US" sz="2000" dirty="0"/>
              <a:t>A two-semester organic course for science </a:t>
            </a:r>
            <a:r>
              <a:rPr lang="en-US" sz="2000" dirty="0" smtClean="0"/>
              <a:t>majors</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5801662"/>
            <a:ext cx="1612752" cy="535168"/>
          </a:xfrm>
          <a:prstGeom prst="rect">
            <a:avLst/>
          </a:prstGeom>
        </p:spPr>
      </p:pic>
    </p:spTree>
    <p:extLst>
      <p:ext uri="{BB962C8B-B14F-4D97-AF65-F5344CB8AC3E}">
        <p14:creationId xmlns:p14="http://schemas.microsoft.com/office/powerpoint/2010/main" val="3902367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dirty="0"/>
              <a:t>Chemistry At Cincinnati State</a:t>
            </a:r>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838200" y="1096522"/>
            <a:ext cx="10515600" cy="5106337"/>
          </a:xfrm>
        </p:spPr>
        <p:txBody>
          <a:bodyPr>
            <a:normAutofit/>
          </a:bodyPr>
          <a:lstStyle/>
          <a:p>
            <a:pPr marL="0" indent="0" algn="ctr">
              <a:buNone/>
            </a:pPr>
            <a:r>
              <a:rPr lang="en-US" sz="2600" b="1" dirty="0" smtClean="0"/>
              <a:t>Ohio Transfer Module Courses</a:t>
            </a:r>
          </a:p>
          <a:p>
            <a:pPr marL="0" indent="0" algn="ctr">
              <a:buNone/>
            </a:pPr>
            <a:endParaRPr lang="en-US" sz="2600" b="1" dirty="0" smtClean="0">
              <a:solidFill>
                <a:schemeClr val="accent6">
                  <a:lumMod val="50000"/>
                </a:schemeClr>
              </a:solidFill>
            </a:endParaRPr>
          </a:p>
          <a:p>
            <a:pPr marL="0" indent="0" algn="ctr">
              <a:buNone/>
            </a:pPr>
            <a:r>
              <a:rPr lang="en-US" sz="2400" b="1" dirty="0" smtClean="0">
                <a:solidFill>
                  <a:schemeClr val="accent6">
                    <a:lumMod val="50000"/>
                  </a:schemeClr>
                </a:solidFill>
              </a:rPr>
              <a:t>Fundamental </a:t>
            </a:r>
            <a:r>
              <a:rPr lang="en-US" sz="2400" b="1" dirty="0">
                <a:solidFill>
                  <a:schemeClr val="accent6">
                    <a:lumMod val="50000"/>
                  </a:schemeClr>
                </a:solidFill>
              </a:rPr>
              <a:t>Chemistry (CHE 110)</a:t>
            </a:r>
          </a:p>
          <a:p>
            <a:pPr marL="0" indent="0" algn="ctr">
              <a:buNone/>
            </a:pPr>
            <a:r>
              <a:rPr lang="en-US" sz="2000" dirty="0"/>
              <a:t>An inorganic chemistry course for non-majors </a:t>
            </a:r>
            <a:endParaRPr lang="en-US" sz="2000" dirty="0" smtClean="0"/>
          </a:p>
          <a:p>
            <a:pPr marL="0" indent="0" algn="ctr">
              <a:buNone/>
            </a:pPr>
            <a:endParaRPr lang="en-US" sz="2000" dirty="0"/>
          </a:p>
          <a:p>
            <a:pPr marL="0" indent="0" algn="ctr">
              <a:buNone/>
            </a:pPr>
            <a:r>
              <a:rPr lang="en-US" sz="2400" b="1" dirty="0">
                <a:solidFill>
                  <a:schemeClr val="accent6">
                    <a:lumMod val="50000"/>
                  </a:schemeClr>
                </a:solidFill>
              </a:rPr>
              <a:t>Bio-Organic Chemistry (CHE 111)</a:t>
            </a:r>
          </a:p>
          <a:p>
            <a:pPr marL="457200" lvl="1" indent="0" algn="ctr">
              <a:buNone/>
            </a:pPr>
            <a:r>
              <a:rPr lang="en-US" sz="2000" dirty="0"/>
              <a:t>An organic/biological chemistry course for non-majors</a:t>
            </a:r>
          </a:p>
          <a:p>
            <a:pPr marL="457200" lvl="1" indent="0" algn="ctr">
              <a:buNone/>
            </a:pPr>
            <a:endParaRPr lang="en-US" sz="2000" dirty="0"/>
          </a:p>
          <a:p>
            <a:pPr marL="0" indent="0" algn="ctr">
              <a:buNone/>
            </a:pPr>
            <a:r>
              <a:rPr lang="en-US" sz="2400" b="1" dirty="0">
                <a:solidFill>
                  <a:schemeClr val="accent6">
                    <a:lumMod val="50000"/>
                  </a:schemeClr>
                </a:solidFill>
              </a:rPr>
              <a:t>General, Organic, and Biological Chemistry (CHE 115)</a:t>
            </a:r>
          </a:p>
          <a:p>
            <a:pPr marL="457200" lvl="1" indent="0" algn="ctr">
              <a:buNone/>
            </a:pPr>
            <a:r>
              <a:rPr lang="en-US" sz="2000" dirty="0"/>
              <a:t>An integrated chemistry course for nursing and allied health students covering foundational concepts of general, organic, and biological chemistry</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6152812"/>
            <a:ext cx="1612752" cy="535168"/>
          </a:xfrm>
          <a:prstGeom prst="rect">
            <a:avLst/>
          </a:prstGeom>
        </p:spPr>
      </p:pic>
    </p:spTree>
    <p:extLst>
      <p:ext uri="{BB962C8B-B14F-4D97-AF65-F5344CB8AC3E}">
        <p14:creationId xmlns:p14="http://schemas.microsoft.com/office/powerpoint/2010/main" val="2083359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777" y="298704"/>
            <a:ext cx="7104887" cy="1320800"/>
          </a:xfrm>
        </p:spPr>
        <p:txBody>
          <a:bodyPr>
            <a:normAutofit/>
          </a:bodyPr>
          <a:lstStyle/>
          <a:p>
            <a:r>
              <a:rPr lang="en-US" sz="3200" dirty="0" smtClean="0"/>
              <a:t>OGTP Curriculum Map for Chemistry </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88913008"/>
              </p:ext>
            </p:extLst>
          </p:nvPr>
        </p:nvGraphicFramePr>
        <p:xfrm>
          <a:off x="429769" y="959104"/>
          <a:ext cx="9875518" cy="5307783"/>
        </p:xfrm>
        <a:graphic>
          <a:graphicData uri="http://schemas.openxmlformats.org/drawingml/2006/table">
            <a:tbl>
              <a:tblPr firstRow="1" bandRow="1">
                <a:tableStyleId>{5C22544A-7EE6-4342-B048-85BDC9FD1C3A}</a:tableStyleId>
              </a:tblPr>
              <a:tblGrid>
                <a:gridCol w="3243436">
                  <a:extLst>
                    <a:ext uri="{9D8B030D-6E8A-4147-A177-3AD203B41FA5}">
                      <a16:colId xmlns:a16="http://schemas.microsoft.com/office/drawing/2014/main" val="20000"/>
                    </a:ext>
                  </a:extLst>
                </a:gridCol>
                <a:gridCol w="965718">
                  <a:extLst>
                    <a:ext uri="{9D8B030D-6E8A-4147-A177-3AD203B41FA5}">
                      <a16:colId xmlns:a16="http://schemas.microsoft.com/office/drawing/2014/main" val="20001"/>
                    </a:ext>
                  </a:extLst>
                </a:gridCol>
                <a:gridCol w="639751">
                  <a:extLst>
                    <a:ext uri="{9D8B030D-6E8A-4147-A177-3AD203B41FA5}">
                      <a16:colId xmlns:a16="http://schemas.microsoft.com/office/drawing/2014/main" val="20002"/>
                    </a:ext>
                  </a:extLst>
                </a:gridCol>
                <a:gridCol w="3969501">
                  <a:extLst>
                    <a:ext uri="{9D8B030D-6E8A-4147-A177-3AD203B41FA5}">
                      <a16:colId xmlns:a16="http://schemas.microsoft.com/office/drawing/2014/main" val="20003"/>
                    </a:ext>
                  </a:extLst>
                </a:gridCol>
                <a:gridCol w="1057112">
                  <a:extLst>
                    <a:ext uri="{9D8B030D-6E8A-4147-A177-3AD203B41FA5}">
                      <a16:colId xmlns:a16="http://schemas.microsoft.com/office/drawing/2014/main" val="20004"/>
                    </a:ext>
                  </a:extLst>
                </a:gridCol>
              </a:tblGrid>
              <a:tr h="235920">
                <a:tc gridSpan="5">
                  <a:txBody>
                    <a:bodyPr/>
                    <a:lstStyle/>
                    <a:p>
                      <a:pPr marL="0" marR="0" algn="ctr">
                        <a:lnSpc>
                          <a:spcPct val="115000"/>
                        </a:lnSpc>
                        <a:spcBef>
                          <a:spcPts val="0"/>
                        </a:spcBef>
                        <a:spcAft>
                          <a:spcPts val="0"/>
                        </a:spcAft>
                      </a:pPr>
                      <a:r>
                        <a:rPr lang="en-US" sz="1100" dirty="0">
                          <a:effectLst/>
                        </a:rPr>
                        <a:t>RECOMMENDED DEGREE MAP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067">
                <a:tc gridSpan="5">
                  <a:txBody>
                    <a:bodyPr/>
                    <a:lstStyle/>
                    <a:p>
                      <a:pPr marL="0" marR="0" algn="ctr">
                        <a:lnSpc>
                          <a:spcPct val="115000"/>
                        </a:lnSpc>
                        <a:spcBef>
                          <a:spcPts val="0"/>
                        </a:spcBef>
                        <a:spcAft>
                          <a:spcPts val="0"/>
                        </a:spcAft>
                      </a:pPr>
                      <a:r>
                        <a:rPr lang="en-US" sz="6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09706">
                <a:tc gridSpan="5">
                  <a:txBody>
                    <a:bodyPr/>
                    <a:lstStyle/>
                    <a:p>
                      <a:pPr marL="0" marR="0" algn="ctr">
                        <a:lnSpc>
                          <a:spcPct val="115000"/>
                        </a:lnSpc>
                        <a:spcBef>
                          <a:spcPts val="0"/>
                        </a:spcBef>
                        <a:spcAft>
                          <a:spcPts val="0"/>
                        </a:spcAft>
                      </a:pPr>
                      <a:r>
                        <a:rPr lang="en-US" sz="1000" dirty="0">
                          <a:effectLst/>
                        </a:rPr>
                        <a:t>First Year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44173">
                <a:tc gridSpan="2">
                  <a:txBody>
                    <a:bodyPr/>
                    <a:lstStyle/>
                    <a:p>
                      <a:pPr marL="0" marR="0" algn="ctr">
                        <a:lnSpc>
                          <a:spcPct val="115000"/>
                        </a:lnSpc>
                        <a:spcBef>
                          <a:spcPts val="0"/>
                        </a:spcBef>
                        <a:spcAft>
                          <a:spcPts val="0"/>
                        </a:spcAft>
                      </a:pPr>
                      <a:r>
                        <a:rPr lang="en-US" sz="1200" dirty="0">
                          <a:effectLst/>
                        </a:rPr>
                        <a:t>SEMESTER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a:txBody>
                    <a:bodyPr/>
                    <a:lstStyle/>
                    <a:p>
                      <a:pPr marL="0" marR="0" algn="ctr">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gridSpan="2">
                  <a:txBody>
                    <a:bodyPr/>
                    <a:lstStyle/>
                    <a:p>
                      <a:pPr marL="0" marR="0" algn="ctr">
                        <a:lnSpc>
                          <a:spcPct val="115000"/>
                        </a:lnSpc>
                        <a:spcBef>
                          <a:spcPts val="0"/>
                        </a:spcBef>
                        <a:spcAft>
                          <a:spcPts val="0"/>
                        </a:spcAft>
                      </a:pPr>
                      <a:r>
                        <a:rPr lang="en-US" sz="1200">
                          <a:effectLst/>
                        </a:rPr>
                        <a:t>SEMESTER 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extLst>
                  <a:ext uri="{0D108BD9-81ED-4DB2-BD59-A6C34878D82A}">
                    <a16:rowId xmlns:a16="http://schemas.microsoft.com/office/drawing/2014/main" val="10003"/>
                  </a:ext>
                </a:extLst>
              </a:tr>
              <a:tr h="288766">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b"/>
                </a:tc>
                <a:tc>
                  <a:txBody>
                    <a:bodyPr/>
                    <a:lstStyle/>
                    <a:p>
                      <a:pPr marL="0" marR="0" algn="ctr">
                        <a:lnSpc>
                          <a:spcPct val="115000"/>
                        </a:lnSpc>
                        <a:spcBef>
                          <a:spcPts val="0"/>
                        </a:spcBef>
                        <a:spcAft>
                          <a:spcPts val="0"/>
                        </a:spcAft>
                      </a:pPr>
                      <a:r>
                        <a:rPr lang="en-US" sz="1200">
                          <a:effectLst/>
                        </a:rPr>
                        <a:t>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a:effectLst/>
                        </a:rPr>
                        <a:t>Course Name &amp;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b"/>
                </a:tc>
                <a:tc>
                  <a:txBody>
                    <a:bodyPr/>
                    <a:lstStyle/>
                    <a:p>
                      <a:pPr marL="0" marR="0" algn="ctr">
                        <a:lnSpc>
                          <a:spcPct val="115000"/>
                        </a:lnSpc>
                        <a:spcBef>
                          <a:spcPts val="0"/>
                        </a:spcBef>
                        <a:spcAft>
                          <a:spcPts val="0"/>
                        </a:spcAft>
                      </a:pPr>
                      <a:r>
                        <a:rPr lang="en-US" sz="1200">
                          <a:effectLst/>
                        </a:rPr>
                        <a:t>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extLst>
                  <a:ext uri="{0D108BD9-81ED-4DB2-BD59-A6C34878D82A}">
                    <a16:rowId xmlns:a16="http://schemas.microsoft.com/office/drawing/2014/main" val="10004"/>
                  </a:ext>
                </a:extLst>
              </a:tr>
              <a:tr h="288766">
                <a:tc>
                  <a:txBody>
                    <a:bodyPr/>
                    <a:lstStyle/>
                    <a:p>
                      <a:pPr marL="0" marR="0">
                        <a:lnSpc>
                          <a:spcPct val="115000"/>
                        </a:lnSpc>
                        <a:spcBef>
                          <a:spcPts val="0"/>
                        </a:spcBef>
                        <a:spcAft>
                          <a:spcPts val="0"/>
                        </a:spcAft>
                      </a:pPr>
                      <a:r>
                        <a:rPr lang="en-US" sz="1200" dirty="0">
                          <a:effectLst/>
                        </a:rPr>
                        <a:t>First Year Experience Course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ENG 102 or ENG 103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05"/>
                  </a:ext>
                </a:extLst>
              </a:tr>
              <a:tr h="229841">
                <a:tc>
                  <a:txBody>
                    <a:bodyPr/>
                    <a:lstStyle/>
                    <a:p>
                      <a:pPr marL="0" marR="0">
                        <a:lnSpc>
                          <a:spcPct val="115000"/>
                        </a:lnSpc>
                        <a:spcBef>
                          <a:spcPts val="0"/>
                        </a:spcBef>
                        <a:spcAft>
                          <a:spcPts val="0"/>
                        </a:spcAft>
                      </a:pPr>
                      <a:r>
                        <a:rPr lang="en-US" sz="1200">
                          <a:effectLst/>
                        </a:rPr>
                        <a:t>ENG 101 or ENG 101A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dirty="0">
                          <a:effectLst/>
                        </a:rPr>
                        <a:t>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HUM 190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06"/>
                  </a:ext>
                </a:extLst>
              </a:tr>
              <a:tr h="229841">
                <a:tc>
                  <a:txBody>
                    <a:bodyPr/>
                    <a:lstStyle/>
                    <a:p>
                      <a:pPr marL="0" marR="0">
                        <a:lnSpc>
                          <a:spcPct val="115000"/>
                        </a:lnSpc>
                        <a:spcBef>
                          <a:spcPts val="0"/>
                        </a:spcBef>
                        <a:spcAft>
                          <a:spcPts val="0"/>
                        </a:spcAft>
                      </a:pPr>
                      <a:r>
                        <a:rPr lang="en-US" sz="1200">
                          <a:effectLst/>
                        </a:rPr>
                        <a:t>CHE 121 &amp; 131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a:effectLst/>
                        </a:rPr>
                        <a:t>CHE 122 &amp; 132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07"/>
                  </a:ext>
                </a:extLst>
              </a:tr>
              <a:tr h="229841">
                <a:tc>
                  <a:txBody>
                    <a:bodyPr/>
                    <a:lstStyle/>
                    <a:p>
                      <a:pPr marL="0" marR="0">
                        <a:lnSpc>
                          <a:spcPct val="115000"/>
                        </a:lnSpc>
                        <a:spcBef>
                          <a:spcPts val="0"/>
                        </a:spcBef>
                        <a:spcAft>
                          <a:spcPts val="0"/>
                        </a:spcAft>
                      </a:pPr>
                      <a:r>
                        <a:rPr lang="en-US" sz="1200" dirty="0">
                          <a:effectLst/>
                        </a:rPr>
                        <a:t>MAT 251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MAT 252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08"/>
                  </a:ext>
                </a:extLst>
              </a:tr>
              <a:tr h="288766">
                <a:tc>
                  <a:txBody>
                    <a:bodyPr/>
                    <a:lstStyle/>
                    <a:p>
                      <a:pPr marL="0" marR="0">
                        <a:lnSpc>
                          <a:spcPct val="115000"/>
                        </a:lnSpc>
                        <a:spcBef>
                          <a:spcPts val="0"/>
                        </a:spcBef>
                        <a:spcAft>
                          <a:spcPts val="0"/>
                        </a:spcAft>
                      </a:pPr>
                      <a:r>
                        <a:rPr lang="en-US" sz="1200">
                          <a:effectLst/>
                        </a:rPr>
                        <a:t>OTM Social/Behavioral 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OTM Arts/Humanities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09"/>
                  </a:ext>
                </a:extLst>
              </a:tr>
              <a:tr h="288766">
                <a:tc>
                  <a:txBody>
                    <a:bodyPr/>
                    <a:lstStyle/>
                    <a:p>
                      <a:pPr marL="0" marR="0" algn="r">
                        <a:lnSpc>
                          <a:spcPct val="115000"/>
                        </a:lnSpc>
                        <a:spcBef>
                          <a:spcPts val="0"/>
                        </a:spcBef>
                        <a:spcAft>
                          <a:spcPts val="0"/>
                        </a:spcAft>
                      </a:pPr>
                      <a:r>
                        <a:rPr lang="en-US" sz="1200">
                          <a:effectLst/>
                        </a:rPr>
                        <a:t>Total Semester 1 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ctr">
                        <a:lnSpc>
                          <a:spcPct val="115000"/>
                        </a:lnSpc>
                        <a:spcBef>
                          <a:spcPts val="0"/>
                        </a:spcBef>
                        <a:spcAft>
                          <a:spcPts val="0"/>
                        </a:spcAft>
                      </a:pPr>
                      <a:r>
                        <a:rPr lang="en-US" sz="1200">
                          <a:effectLst/>
                        </a:rPr>
                        <a:t>17-20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r">
                        <a:lnSpc>
                          <a:spcPct val="115000"/>
                        </a:lnSpc>
                        <a:spcBef>
                          <a:spcPts val="0"/>
                        </a:spcBef>
                        <a:spcAft>
                          <a:spcPts val="0"/>
                        </a:spcAft>
                      </a:pPr>
                      <a:r>
                        <a:rPr lang="en-US" sz="1200" dirty="0">
                          <a:effectLst/>
                        </a:rPr>
                        <a:t>Total Semester 2 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ctr">
                        <a:lnSpc>
                          <a:spcPct val="115000"/>
                        </a:lnSpc>
                        <a:spcBef>
                          <a:spcPts val="0"/>
                        </a:spcBef>
                        <a:spcAft>
                          <a:spcPts val="0"/>
                        </a:spcAft>
                      </a:pPr>
                      <a:r>
                        <a:rPr lang="en-US"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10"/>
                  </a:ext>
                </a:extLst>
              </a:tr>
              <a:tr h="144173">
                <a:tc>
                  <a:txBody>
                    <a:bodyPr/>
                    <a:lstStyle/>
                    <a:p>
                      <a:pPr marL="0" marR="0" algn="r">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extLst>
                  <a:ext uri="{0D108BD9-81ED-4DB2-BD59-A6C34878D82A}">
                    <a16:rowId xmlns:a16="http://schemas.microsoft.com/office/drawing/2014/main" val="10011"/>
                  </a:ext>
                </a:extLst>
              </a:tr>
              <a:tr h="144173">
                <a:tc>
                  <a:txBody>
                    <a:bodyPr/>
                    <a:lstStyle/>
                    <a:p>
                      <a:pPr marL="0" marR="0" algn="r">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extLst>
                  <a:ext uri="{0D108BD9-81ED-4DB2-BD59-A6C34878D82A}">
                    <a16:rowId xmlns:a16="http://schemas.microsoft.com/office/drawing/2014/main" val="10012"/>
                  </a:ext>
                </a:extLst>
              </a:tr>
              <a:tr h="209706">
                <a:tc gridSpan="5">
                  <a:txBody>
                    <a:bodyPr/>
                    <a:lstStyle/>
                    <a:p>
                      <a:pPr marL="0" marR="0" algn="ctr">
                        <a:lnSpc>
                          <a:spcPct val="115000"/>
                        </a:lnSpc>
                        <a:spcBef>
                          <a:spcPts val="0"/>
                        </a:spcBef>
                        <a:spcAft>
                          <a:spcPts val="0"/>
                        </a:spcAft>
                      </a:pPr>
                      <a:r>
                        <a:rPr lang="en-US" sz="1000" dirty="0">
                          <a:effectLst/>
                        </a:rPr>
                        <a:t>Second Year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144173">
                <a:tc gridSpan="2">
                  <a:txBody>
                    <a:bodyPr/>
                    <a:lstStyle/>
                    <a:p>
                      <a:pPr marL="0" marR="0" algn="ctr">
                        <a:lnSpc>
                          <a:spcPct val="115000"/>
                        </a:lnSpc>
                        <a:spcBef>
                          <a:spcPts val="0"/>
                        </a:spcBef>
                        <a:spcAft>
                          <a:spcPts val="0"/>
                        </a:spcAft>
                      </a:pPr>
                      <a:r>
                        <a:rPr lang="en-US" sz="1200" dirty="0">
                          <a:effectLst/>
                        </a:rPr>
                        <a:t>SEMESTER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gridSpan="2">
                  <a:txBody>
                    <a:bodyPr/>
                    <a:lstStyle/>
                    <a:p>
                      <a:pPr marL="0" marR="0" algn="ctr">
                        <a:lnSpc>
                          <a:spcPct val="115000"/>
                        </a:lnSpc>
                        <a:spcBef>
                          <a:spcPts val="0"/>
                        </a:spcBef>
                        <a:spcAft>
                          <a:spcPts val="0"/>
                        </a:spcAft>
                      </a:pPr>
                      <a:r>
                        <a:rPr lang="en-US" sz="1200" dirty="0">
                          <a:effectLst/>
                        </a:rPr>
                        <a:t>SEMESTER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hMerge="1">
                  <a:txBody>
                    <a:bodyPr/>
                    <a:lstStyle/>
                    <a:p>
                      <a:endParaRPr lang="en-US"/>
                    </a:p>
                  </a:txBody>
                  <a:tcPr/>
                </a:tc>
                <a:extLst>
                  <a:ext uri="{0D108BD9-81ED-4DB2-BD59-A6C34878D82A}">
                    <a16:rowId xmlns:a16="http://schemas.microsoft.com/office/drawing/2014/main" val="10014"/>
                  </a:ext>
                </a:extLst>
              </a:tr>
              <a:tr h="288766">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b"/>
                </a:tc>
                <a:tc>
                  <a:txBody>
                    <a:bodyPr/>
                    <a:lstStyle/>
                    <a:p>
                      <a:pPr marL="0" marR="0" algn="ctr">
                        <a:lnSpc>
                          <a:spcPct val="115000"/>
                        </a:lnSpc>
                        <a:spcBef>
                          <a:spcPts val="0"/>
                        </a:spcBef>
                        <a:spcAft>
                          <a:spcPts val="0"/>
                        </a:spcAft>
                      </a:pPr>
                      <a:r>
                        <a:rPr lang="en-US" sz="1200" dirty="0">
                          <a:effectLst/>
                        </a:rPr>
                        <a:t>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b"/>
                </a:tc>
                <a:tc>
                  <a:txBody>
                    <a:bodyPr/>
                    <a:lstStyle/>
                    <a:p>
                      <a:pPr marL="0" marR="0" algn="ctr">
                        <a:lnSpc>
                          <a:spcPct val="115000"/>
                        </a:lnSpc>
                        <a:spcBef>
                          <a:spcPts val="0"/>
                        </a:spcBef>
                        <a:spcAft>
                          <a:spcPts val="0"/>
                        </a:spcAft>
                      </a:pPr>
                      <a:r>
                        <a:rPr lang="en-US" sz="1200">
                          <a:effectLst/>
                        </a:rPr>
                        <a:t>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extLst>
                  <a:ext uri="{0D108BD9-81ED-4DB2-BD59-A6C34878D82A}">
                    <a16:rowId xmlns:a16="http://schemas.microsoft.com/office/drawing/2014/main" val="10015"/>
                  </a:ext>
                </a:extLst>
              </a:tr>
              <a:tr h="239339">
                <a:tc>
                  <a:txBody>
                    <a:bodyPr/>
                    <a:lstStyle/>
                    <a:p>
                      <a:pPr marL="0" marR="0">
                        <a:lnSpc>
                          <a:spcPct val="115000"/>
                        </a:lnSpc>
                        <a:spcBef>
                          <a:spcPts val="0"/>
                        </a:spcBef>
                        <a:spcAft>
                          <a:spcPts val="0"/>
                        </a:spcAft>
                      </a:pPr>
                      <a:r>
                        <a:rPr lang="en-US" sz="1200" dirty="0">
                          <a:effectLst/>
                        </a:rPr>
                        <a:t>COMM 110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CHE 202 &amp; 212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16"/>
                  </a:ext>
                </a:extLst>
              </a:tr>
              <a:tr h="239339">
                <a:tc>
                  <a:txBody>
                    <a:bodyPr/>
                    <a:lstStyle/>
                    <a:p>
                      <a:pPr marL="0" marR="0">
                        <a:lnSpc>
                          <a:spcPct val="115000"/>
                        </a:lnSpc>
                        <a:spcBef>
                          <a:spcPts val="0"/>
                        </a:spcBef>
                        <a:spcAft>
                          <a:spcPts val="0"/>
                        </a:spcAft>
                      </a:pPr>
                      <a:r>
                        <a:rPr lang="en-US" sz="1200">
                          <a:effectLst/>
                        </a:rPr>
                        <a:t>CHE 201 &amp; 211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PHY 202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17"/>
                  </a:ext>
                </a:extLst>
              </a:tr>
              <a:tr h="239339">
                <a:tc>
                  <a:txBody>
                    <a:bodyPr/>
                    <a:lstStyle/>
                    <a:p>
                      <a:pPr marL="0" marR="0">
                        <a:lnSpc>
                          <a:spcPct val="115000"/>
                        </a:lnSpc>
                        <a:spcBef>
                          <a:spcPts val="0"/>
                        </a:spcBef>
                        <a:spcAft>
                          <a:spcPts val="0"/>
                        </a:spcAft>
                      </a:pPr>
                      <a:r>
                        <a:rPr lang="en-US" sz="1200">
                          <a:effectLst/>
                        </a:rPr>
                        <a:t>PHY 201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OTM Arts/Humanities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18"/>
                  </a:ext>
                </a:extLst>
              </a:tr>
              <a:tr h="288766">
                <a:tc>
                  <a:txBody>
                    <a:bodyPr/>
                    <a:lstStyle/>
                    <a:p>
                      <a:pPr marL="0" marR="0">
                        <a:lnSpc>
                          <a:spcPct val="115000"/>
                        </a:lnSpc>
                        <a:spcBef>
                          <a:spcPts val="0"/>
                        </a:spcBef>
                        <a:spcAft>
                          <a:spcPts val="0"/>
                        </a:spcAft>
                      </a:pPr>
                      <a:r>
                        <a:rPr lang="en-US" sz="1200">
                          <a:effectLst/>
                        </a:rPr>
                        <a:t>OTM Social/Behavioral 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Part-Time Co-op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19"/>
                  </a:ext>
                </a:extLst>
              </a:tr>
              <a:tr h="239339">
                <a:tc>
                  <a:txBody>
                    <a:bodyPr/>
                    <a:lstStyle/>
                    <a:p>
                      <a:pPr marL="0" marR="0">
                        <a:lnSpc>
                          <a:spcPct val="115000"/>
                        </a:lnSpc>
                        <a:spcBef>
                          <a:spcPts val="0"/>
                        </a:spcBef>
                        <a:spcAft>
                          <a:spcPts val="0"/>
                        </a:spcAft>
                      </a:pPr>
                      <a:r>
                        <a:rPr lang="en-US" sz="1200">
                          <a:effectLst/>
                        </a:rPr>
                        <a:t>Part Time Co-op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20"/>
                  </a:ext>
                </a:extLst>
              </a:tr>
              <a:tr h="288766">
                <a:tc>
                  <a:txBody>
                    <a:bodyPr/>
                    <a:lstStyle/>
                    <a:p>
                      <a:pPr marL="0" marR="0" algn="r">
                        <a:lnSpc>
                          <a:spcPct val="115000"/>
                        </a:lnSpc>
                        <a:spcBef>
                          <a:spcPts val="0"/>
                        </a:spcBef>
                        <a:spcAft>
                          <a:spcPts val="0"/>
                        </a:spcAft>
                      </a:pPr>
                      <a:r>
                        <a:rPr lang="en-US" sz="1200">
                          <a:effectLst/>
                        </a:rPr>
                        <a:t>Total Semester 3 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ctr">
                        <a:lnSpc>
                          <a:spcPct val="115000"/>
                        </a:lnSpc>
                        <a:spcBef>
                          <a:spcPts val="0"/>
                        </a:spcBef>
                        <a:spcAft>
                          <a:spcPts val="0"/>
                        </a:spcAft>
                      </a:pPr>
                      <a:r>
                        <a:rPr lang="en-US" sz="1200">
                          <a:effectLst/>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r">
                        <a:lnSpc>
                          <a:spcPct val="115000"/>
                        </a:lnSpc>
                        <a:spcBef>
                          <a:spcPts val="0"/>
                        </a:spcBef>
                        <a:spcAft>
                          <a:spcPts val="0"/>
                        </a:spcAft>
                      </a:pPr>
                      <a:r>
                        <a:rPr lang="en-US" sz="1200" dirty="0">
                          <a:effectLst/>
                        </a:rPr>
                        <a:t>Total Semester 4 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ctr">
                        <a:lnSpc>
                          <a:spcPct val="115000"/>
                        </a:lnSpc>
                        <a:spcBef>
                          <a:spcPts val="0"/>
                        </a:spcBef>
                        <a:spcAft>
                          <a:spcPts val="0"/>
                        </a:spcAft>
                      </a:pPr>
                      <a:r>
                        <a:rPr lang="en-US"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nchor="ctr"/>
                </a:tc>
                <a:extLst>
                  <a:ext uri="{0D108BD9-81ED-4DB2-BD59-A6C34878D82A}">
                    <a16:rowId xmlns:a16="http://schemas.microsoft.com/office/drawing/2014/main" val="10021"/>
                  </a:ext>
                </a:extLst>
              </a:tr>
              <a:tr h="144173">
                <a:tc>
                  <a:txBody>
                    <a:bodyPr/>
                    <a:lstStyle/>
                    <a:p>
                      <a:pPr marL="0" marR="0" algn="r">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gn="r">
                        <a:lnSpc>
                          <a:spcPct val="115000"/>
                        </a:lnSpc>
                        <a:spcBef>
                          <a:spcPts val="0"/>
                        </a:spcBef>
                        <a:spcAft>
                          <a:spcPts val="0"/>
                        </a:spcAft>
                      </a:pPr>
                      <a:r>
                        <a:rPr lang="en-US" sz="700">
                          <a:effectLst/>
                        </a:rPr>
                        <a:t> </a:t>
                      </a:r>
                      <a:endParaRPr lang="en-US" sz="70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tc>
                  <a:txBody>
                    <a:bodyPr/>
                    <a:lstStyle/>
                    <a:p>
                      <a:pPr marL="0" marR="0">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91" marR="42191" marT="0" marB="0"/>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40695017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Teaching at Cincinnati State</a:t>
            </a:r>
            <a:endParaRPr lang="en-US" dirty="0"/>
          </a:p>
        </p:txBody>
      </p:sp>
      <p:sp>
        <p:nvSpPr>
          <p:cNvPr id="3" name="Content Placeholder 2"/>
          <p:cNvSpPr>
            <a:spLocks noGrp="1"/>
          </p:cNvSpPr>
          <p:nvPr>
            <p:ph idx="1"/>
          </p:nvPr>
        </p:nvSpPr>
        <p:spPr>
          <a:xfrm>
            <a:off x="838200" y="1595120"/>
            <a:ext cx="10515600" cy="4581843"/>
          </a:xfrm>
        </p:spPr>
        <p:txBody>
          <a:bodyPr/>
          <a:lstStyle/>
          <a:p>
            <a:r>
              <a:rPr lang="en-US" sz="2000" b="1" dirty="0" smtClean="0">
                <a:solidFill>
                  <a:schemeClr val="accent6">
                    <a:lumMod val="50000"/>
                  </a:schemeClr>
                </a:solidFill>
              </a:rPr>
              <a:t>Small Class Size: 18 – 24 students per lecture section</a:t>
            </a:r>
          </a:p>
          <a:p>
            <a:r>
              <a:rPr lang="en-US" sz="2000" b="1" dirty="0" smtClean="0">
                <a:solidFill>
                  <a:schemeClr val="accent6">
                    <a:lumMod val="50000"/>
                  </a:schemeClr>
                </a:solidFill>
              </a:rPr>
              <a:t>Collaborative Teaching Style: Group learning and problem solving </a:t>
            </a:r>
          </a:p>
          <a:p>
            <a:r>
              <a:rPr lang="en-US" sz="2000" b="1" dirty="0" smtClean="0">
                <a:solidFill>
                  <a:schemeClr val="accent6">
                    <a:lumMod val="50000"/>
                  </a:schemeClr>
                </a:solidFill>
              </a:rPr>
              <a:t>No Teaching Assistants: All instructors credentialed with Master or PhD in Chemistry or Chemical Engineering</a:t>
            </a:r>
          </a:p>
          <a:p>
            <a:r>
              <a:rPr lang="en-US" sz="2000" b="1" dirty="0" smtClean="0">
                <a:solidFill>
                  <a:schemeClr val="accent6">
                    <a:lumMod val="50000"/>
                  </a:schemeClr>
                </a:solidFill>
              </a:rPr>
              <a:t>Laboratory:</a:t>
            </a:r>
          </a:p>
          <a:p>
            <a:pPr lvl="1"/>
            <a:r>
              <a:rPr lang="en-US" sz="2000" b="1" dirty="0" smtClean="0">
                <a:solidFill>
                  <a:schemeClr val="accent6">
                    <a:lumMod val="50000"/>
                  </a:schemeClr>
                </a:solidFill>
              </a:rPr>
              <a:t>Non-majors courses limited to 20 students</a:t>
            </a:r>
          </a:p>
          <a:p>
            <a:pPr lvl="1"/>
            <a:r>
              <a:rPr lang="en-US" sz="2000" b="1" dirty="0" smtClean="0">
                <a:solidFill>
                  <a:schemeClr val="accent6">
                    <a:lumMod val="50000"/>
                  </a:schemeClr>
                </a:solidFill>
              </a:rPr>
              <a:t>General Chemistry TAG lab courses limited to 12 students working individually</a:t>
            </a:r>
          </a:p>
          <a:p>
            <a:pPr lvl="1"/>
            <a:r>
              <a:rPr lang="en-US" sz="2000" b="1" dirty="0" smtClean="0">
                <a:solidFill>
                  <a:schemeClr val="accent6">
                    <a:lumMod val="50000"/>
                  </a:schemeClr>
                </a:solidFill>
              </a:rPr>
              <a:t>Organic TAG lab courses limited to 10 students working individually</a:t>
            </a:r>
          </a:p>
          <a:p>
            <a:pPr lvl="1"/>
            <a:r>
              <a:rPr lang="en-US" sz="2000" b="1" dirty="0">
                <a:solidFill>
                  <a:schemeClr val="accent6">
                    <a:lumMod val="50000"/>
                  </a:schemeClr>
                </a:solidFill>
              </a:rPr>
              <a:t>Laboratory spaces renovated Summer </a:t>
            </a:r>
            <a:r>
              <a:rPr lang="en-US" sz="2000" b="1" dirty="0" smtClean="0">
                <a:solidFill>
                  <a:schemeClr val="accent6">
                    <a:lumMod val="50000"/>
                  </a:schemeClr>
                </a:solidFill>
              </a:rPr>
              <a:t>2013</a:t>
            </a:r>
          </a:p>
          <a:p>
            <a:endParaRPr lang="en-US" b="1" dirty="0">
              <a:solidFill>
                <a:schemeClr val="accent6">
                  <a:lumMod val="50000"/>
                </a:schemeClr>
              </a:solidFill>
            </a:endParaRP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5909379"/>
            <a:ext cx="1612752" cy="535168"/>
          </a:xfrm>
          <a:prstGeom prst="rect">
            <a:avLst/>
          </a:prstGeom>
        </p:spPr>
      </p:pic>
    </p:spTree>
    <p:extLst>
      <p:ext uri="{BB962C8B-B14F-4D97-AF65-F5344CB8AC3E}">
        <p14:creationId xmlns:p14="http://schemas.microsoft.com/office/powerpoint/2010/main" val="722304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260" y="316208"/>
            <a:ext cx="7940502" cy="675528"/>
          </a:xfrm>
        </p:spPr>
        <p:txBody>
          <a:bodyPr>
            <a:normAutofit fontScale="90000"/>
          </a:bodyPr>
          <a:lstStyle/>
          <a:p>
            <a:pPr algn="ctr"/>
            <a:r>
              <a:rPr lang="en-US" dirty="0" smtClean="0"/>
              <a:t>Work in the Classroom </a:t>
            </a:r>
            <a:r>
              <a:rPr lang="en-US" dirty="0" smtClean="0"/>
              <a:t>at Cincinnati State</a:t>
            </a:r>
            <a:endParaRPr lang="en-US" dirty="0"/>
          </a:p>
        </p:txBody>
      </p:sp>
      <p:sp>
        <p:nvSpPr>
          <p:cNvPr id="3" name="Content Placeholder 2"/>
          <p:cNvSpPr>
            <a:spLocks noGrp="1"/>
          </p:cNvSpPr>
          <p:nvPr>
            <p:ph idx="1"/>
          </p:nvPr>
        </p:nvSpPr>
        <p:spPr>
          <a:xfrm>
            <a:off x="838200" y="1101684"/>
            <a:ext cx="10515600" cy="5181017"/>
          </a:xfrm>
        </p:spPr>
        <p:txBody>
          <a:bodyPr/>
          <a:lstStyle/>
          <a:p>
            <a:pPr marL="0" indent="0" algn="ctr">
              <a:buNone/>
            </a:pPr>
            <a:endParaRPr lang="en-US" b="1" dirty="0">
              <a:solidFill>
                <a:schemeClr val="accent6">
                  <a:lumMod val="50000"/>
                </a:schemeClr>
              </a:solidFill>
            </a:endParaRPr>
          </a:p>
          <a:p>
            <a:pPr marL="0" indent="0" algn="ctr">
              <a:buNone/>
            </a:pPr>
            <a:endParaRPr lang="en-US" b="1" dirty="0">
              <a:solidFill>
                <a:schemeClr val="accent6">
                  <a:lumMod val="50000"/>
                </a:schemeClr>
              </a:solidFill>
            </a:endParaRP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753149" y="6223250"/>
            <a:ext cx="1612752" cy="5351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592" y="988876"/>
            <a:ext cx="6905867" cy="5179400"/>
          </a:xfrm>
          <a:prstGeom prst="rect">
            <a:avLst/>
          </a:prstGeom>
        </p:spPr>
      </p:pic>
    </p:spTree>
    <p:extLst>
      <p:ext uri="{BB962C8B-B14F-4D97-AF65-F5344CB8AC3E}">
        <p14:creationId xmlns:p14="http://schemas.microsoft.com/office/powerpoint/2010/main" val="29759289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709" y="410313"/>
            <a:ext cx="8596668" cy="660400"/>
          </a:xfrm>
        </p:spPr>
        <p:txBody>
          <a:bodyPr/>
          <a:lstStyle/>
          <a:p>
            <a:pPr algn="ctr"/>
            <a:r>
              <a:rPr lang="en-US" dirty="0" smtClean="0"/>
              <a:t>Solution Prep </a:t>
            </a:r>
            <a:r>
              <a:rPr lang="en-US" dirty="0" smtClean="0"/>
              <a:t>at Cincinnati State</a:t>
            </a:r>
            <a:endParaRPr lang="en-US" dirty="0"/>
          </a:p>
        </p:txBody>
      </p:sp>
      <p:sp>
        <p:nvSpPr>
          <p:cNvPr id="3" name="Content Placeholder 2"/>
          <p:cNvSpPr>
            <a:spLocks noGrp="1"/>
          </p:cNvSpPr>
          <p:nvPr>
            <p:ph idx="1"/>
          </p:nvPr>
        </p:nvSpPr>
        <p:spPr>
          <a:xfrm>
            <a:off x="524244" y="1423686"/>
            <a:ext cx="10515600" cy="4753277"/>
          </a:xfrm>
        </p:spPr>
        <p:txBody>
          <a:bodyPr/>
          <a:lstStyle/>
          <a:p>
            <a:pPr marL="0" indent="0" algn="ctr">
              <a:buNone/>
            </a:pPr>
            <a:r>
              <a:rPr lang="en-US" b="1" dirty="0" smtClean="0">
                <a:solidFill>
                  <a:schemeClr val="accent6">
                    <a:lumMod val="50000"/>
                  </a:schemeClr>
                </a:solidFill>
              </a:rPr>
              <a:t>Labs/Solution </a:t>
            </a:r>
            <a:r>
              <a:rPr lang="en-US" b="1" dirty="0">
                <a:solidFill>
                  <a:schemeClr val="accent6">
                    <a:lumMod val="50000"/>
                  </a:schemeClr>
                </a:solidFill>
              </a:rPr>
              <a:t>P</a:t>
            </a:r>
            <a:r>
              <a:rPr lang="en-US" b="1" dirty="0" smtClean="0">
                <a:solidFill>
                  <a:schemeClr val="accent6">
                    <a:lumMod val="50000"/>
                  </a:schemeClr>
                </a:solidFill>
              </a:rPr>
              <a:t>rep</a:t>
            </a:r>
            <a:endParaRPr lang="en-US" b="1" dirty="0">
              <a:solidFill>
                <a:schemeClr val="accent6">
                  <a:lumMod val="50000"/>
                </a:schemeClr>
              </a:solidFill>
            </a:endParaRP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393322" y="6295562"/>
            <a:ext cx="1412592" cy="46874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876" y="1070713"/>
            <a:ext cx="6808333" cy="5106250"/>
          </a:xfrm>
          <a:prstGeom prst="rect">
            <a:avLst/>
          </a:prstGeom>
        </p:spPr>
      </p:pic>
    </p:spTree>
    <p:extLst>
      <p:ext uri="{BB962C8B-B14F-4D97-AF65-F5344CB8AC3E}">
        <p14:creationId xmlns:p14="http://schemas.microsoft.com/office/powerpoint/2010/main" val="3489370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089" y="361209"/>
            <a:ext cx="8596668" cy="660400"/>
          </a:xfrm>
        </p:spPr>
        <p:txBody>
          <a:bodyPr>
            <a:normAutofit fontScale="90000"/>
          </a:bodyPr>
          <a:lstStyle/>
          <a:p>
            <a:pPr algn="ctr"/>
            <a:r>
              <a:rPr lang="en-US" dirty="0" smtClean="0"/>
              <a:t>Labs and Solution Prep </a:t>
            </a:r>
            <a:r>
              <a:rPr lang="en-US" dirty="0" smtClean="0"/>
              <a:t>at Cincinnati State</a:t>
            </a:r>
            <a:endParaRPr lang="en-US" dirty="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802047" y="6123938"/>
            <a:ext cx="1612752" cy="53516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614" y="1021609"/>
            <a:ext cx="6719618" cy="5039713"/>
          </a:xfrm>
          <a:prstGeom prst="rect">
            <a:avLst/>
          </a:prstGeom>
        </p:spPr>
      </p:pic>
    </p:spTree>
    <p:extLst>
      <p:ext uri="{BB962C8B-B14F-4D97-AF65-F5344CB8AC3E}">
        <p14:creationId xmlns:p14="http://schemas.microsoft.com/office/powerpoint/2010/main" val="2774094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423" y="273494"/>
            <a:ext cx="8657764" cy="648183"/>
          </a:xfrm>
        </p:spPr>
        <p:txBody>
          <a:bodyPr>
            <a:normAutofit/>
          </a:bodyPr>
          <a:lstStyle/>
          <a:p>
            <a:pPr algn="ctr"/>
            <a:r>
              <a:rPr lang="en-US" dirty="0" smtClean="0"/>
              <a:t>Chemistry Prep Room </a:t>
            </a:r>
            <a:r>
              <a:rPr lang="en-US" dirty="0" smtClean="0"/>
              <a:t>at Cincinnati State</a:t>
            </a:r>
            <a:endParaRPr lang="en-US" dirty="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517928" y="6130494"/>
            <a:ext cx="1612752" cy="5351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981" y="957995"/>
            <a:ext cx="7384647" cy="5035197"/>
          </a:xfrm>
          <a:prstGeom prst="rect">
            <a:avLst/>
          </a:prstGeom>
        </p:spPr>
      </p:pic>
    </p:spTree>
    <p:extLst>
      <p:ext uri="{BB962C8B-B14F-4D97-AF65-F5344CB8AC3E}">
        <p14:creationId xmlns:p14="http://schemas.microsoft.com/office/powerpoint/2010/main" val="1153141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848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dirty="0" smtClean="0"/>
              <a:t>Cincinnati State Biology Faculty</a:t>
            </a:r>
            <a:endParaRPr lang="en-US" dirty="0"/>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595132" y="1621265"/>
            <a:ext cx="10515600" cy="4785012"/>
          </a:xfrm>
        </p:spPr>
        <p:txBody>
          <a:bodyPr>
            <a:normAutofit/>
          </a:bodyPr>
          <a:lstStyle/>
          <a:p>
            <a:pPr marL="0" indent="0" algn="ctr">
              <a:buNone/>
            </a:pPr>
            <a:r>
              <a:rPr lang="en-US" sz="2000" b="1" dirty="0">
                <a:solidFill>
                  <a:schemeClr val="accent6">
                    <a:lumMod val="50000"/>
                  </a:schemeClr>
                </a:solidFill>
              </a:rPr>
              <a:t>Dave </a:t>
            </a:r>
            <a:r>
              <a:rPr lang="en-US" sz="2000" b="1" dirty="0" smtClean="0">
                <a:solidFill>
                  <a:schemeClr val="accent6">
                    <a:lumMod val="50000"/>
                  </a:schemeClr>
                </a:solidFill>
              </a:rPr>
              <a:t>Bryan</a:t>
            </a:r>
            <a:endParaRPr lang="en-US" sz="2000" dirty="0"/>
          </a:p>
          <a:p>
            <a:pPr marL="0" indent="0" algn="ctr">
              <a:buNone/>
            </a:pPr>
            <a:r>
              <a:rPr lang="en-US" sz="2000" b="1" dirty="0">
                <a:solidFill>
                  <a:schemeClr val="accent6">
                    <a:lumMod val="50000"/>
                  </a:schemeClr>
                </a:solidFill>
              </a:rPr>
              <a:t>Milene </a:t>
            </a:r>
            <a:r>
              <a:rPr lang="en-US" sz="2000" b="1" dirty="0" smtClean="0">
                <a:solidFill>
                  <a:schemeClr val="accent6">
                    <a:lumMod val="50000"/>
                  </a:schemeClr>
                </a:solidFill>
              </a:rPr>
              <a:t>Donlin</a:t>
            </a:r>
            <a:endParaRPr lang="en-US" sz="2000" b="1" dirty="0">
              <a:solidFill>
                <a:schemeClr val="accent6">
                  <a:lumMod val="50000"/>
                </a:schemeClr>
              </a:solidFill>
            </a:endParaRPr>
          </a:p>
          <a:p>
            <a:pPr marL="0" indent="0" algn="ctr">
              <a:buNone/>
            </a:pPr>
            <a:r>
              <a:rPr lang="en-US" sz="2000" b="1" dirty="0">
                <a:solidFill>
                  <a:schemeClr val="accent6">
                    <a:lumMod val="50000"/>
                  </a:schemeClr>
                </a:solidFill>
              </a:rPr>
              <a:t>Susan Herking</a:t>
            </a:r>
          </a:p>
          <a:p>
            <a:pPr marL="0" indent="0" algn="ctr">
              <a:buNone/>
            </a:pPr>
            <a:r>
              <a:rPr lang="en-US" sz="2000" b="1" dirty="0" smtClean="0">
                <a:solidFill>
                  <a:schemeClr val="accent6">
                    <a:lumMod val="50000"/>
                  </a:schemeClr>
                </a:solidFill>
              </a:rPr>
              <a:t>Julianna Johns</a:t>
            </a:r>
            <a:endParaRPr lang="en-US" sz="2000" b="1" dirty="0">
              <a:solidFill>
                <a:schemeClr val="accent6">
                  <a:lumMod val="50000"/>
                </a:schemeClr>
              </a:solidFill>
            </a:endParaRPr>
          </a:p>
          <a:p>
            <a:pPr marL="0" indent="0" algn="ctr">
              <a:buNone/>
            </a:pPr>
            <a:r>
              <a:rPr lang="en-US" sz="2000" b="1" dirty="0" smtClean="0">
                <a:solidFill>
                  <a:schemeClr val="accent6">
                    <a:lumMod val="50000"/>
                  </a:schemeClr>
                </a:solidFill>
              </a:rPr>
              <a:t>Greg Klein</a:t>
            </a:r>
          </a:p>
          <a:p>
            <a:pPr marL="0" indent="0" algn="ctr">
              <a:buNone/>
            </a:pPr>
            <a:r>
              <a:rPr lang="en-US" sz="2000" b="1" dirty="0" smtClean="0">
                <a:solidFill>
                  <a:schemeClr val="accent6">
                    <a:lumMod val="50000"/>
                  </a:schemeClr>
                </a:solidFill>
              </a:rPr>
              <a:t>Jessica Loomis</a:t>
            </a:r>
          </a:p>
          <a:p>
            <a:pPr marL="0" indent="0" algn="ctr">
              <a:buNone/>
            </a:pPr>
            <a:r>
              <a:rPr lang="en-US" sz="2000" b="1" dirty="0">
                <a:solidFill>
                  <a:schemeClr val="accent6">
                    <a:lumMod val="50000"/>
                  </a:schemeClr>
                </a:solidFill>
              </a:rPr>
              <a:t>Mike Quinones</a:t>
            </a:r>
          </a:p>
          <a:p>
            <a:pPr marL="0" indent="0" algn="ctr">
              <a:buNone/>
            </a:pPr>
            <a:r>
              <a:rPr lang="en-US" sz="2000" b="1" dirty="0" smtClean="0">
                <a:solidFill>
                  <a:schemeClr val="accent6">
                    <a:lumMod val="50000"/>
                  </a:schemeClr>
                </a:solidFill>
              </a:rPr>
              <a:t>Peggy Rolfsen</a:t>
            </a:r>
          </a:p>
          <a:p>
            <a:pPr marL="0" indent="0" algn="ctr">
              <a:buNone/>
            </a:pPr>
            <a:r>
              <a:rPr lang="en-US" sz="2000" b="1" dirty="0" smtClean="0">
                <a:solidFill>
                  <a:schemeClr val="accent6">
                    <a:lumMod val="50000"/>
                  </a:schemeClr>
                </a:solidFill>
              </a:rPr>
              <a:t>Mark Tiemeier</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046556" y="5865011"/>
            <a:ext cx="1612752" cy="535168"/>
          </a:xfrm>
          <a:prstGeom prst="rect">
            <a:avLst/>
          </a:prstGeom>
        </p:spPr>
      </p:pic>
    </p:spTree>
    <p:extLst>
      <p:ext uri="{BB962C8B-B14F-4D97-AF65-F5344CB8AC3E}">
        <p14:creationId xmlns:p14="http://schemas.microsoft.com/office/powerpoint/2010/main" val="2132797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8642" y="2404534"/>
            <a:ext cx="7766936" cy="1646302"/>
          </a:xfrm>
        </p:spPr>
        <p:txBody>
          <a:bodyPr/>
          <a:lstStyle/>
          <a:p>
            <a:r>
              <a:rPr lang="en-US" sz="4800" b="1" dirty="0" smtClean="0"/>
              <a:t>ASSOCIATE OF SCIENCE</a:t>
            </a:r>
            <a:br>
              <a:rPr lang="en-US" sz="4800" b="1" dirty="0" smtClean="0"/>
            </a:br>
            <a:r>
              <a:rPr lang="en-US" sz="4800" b="1" dirty="0" smtClean="0"/>
              <a:t>at Cincinnati State  </a:t>
            </a:r>
            <a:endParaRPr lang="en-US" sz="4800" b="1" dirty="0"/>
          </a:p>
        </p:txBody>
      </p:sp>
      <p:sp>
        <p:nvSpPr>
          <p:cNvPr id="3" name="Subtitle 2"/>
          <p:cNvSpPr>
            <a:spLocks noGrp="1"/>
          </p:cNvSpPr>
          <p:nvPr>
            <p:ph type="subTitle" idx="1"/>
          </p:nvPr>
        </p:nvSpPr>
        <p:spPr>
          <a:xfrm>
            <a:off x="1808008" y="4431658"/>
            <a:ext cx="8701804" cy="1096899"/>
          </a:xfrm>
        </p:spPr>
        <p:txBody>
          <a:bodyPr>
            <a:normAutofit/>
          </a:bodyPr>
          <a:lstStyle/>
          <a:p>
            <a:pPr algn="l"/>
            <a:r>
              <a:rPr lang="en-US" sz="2800" b="1" dirty="0" smtClean="0"/>
              <a:t>HALF A BACHELOR’S DEGREE AT HALF THE COST!</a:t>
            </a:r>
            <a:endParaRPr lang="en-US" sz="2800" b="1" dirty="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975668" y="5909379"/>
            <a:ext cx="1612752" cy="535168"/>
          </a:xfrm>
          <a:prstGeom prst="rect">
            <a:avLst/>
          </a:prstGeom>
        </p:spPr>
      </p:pic>
    </p:spTree>
    <p:extLst>
      <p:ext uri="{BB962C8B-B14F-4D97-AF65-F5344CB8AC3E}">
        <p14:creationId xmlns:p14="http://schemas.microsoft.com/office/powerpoint/2010/main" val="1122426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dirty="0" smtClean="0"/>
              <a:t>Biology At </a:t>
            </a:r>
            <a:r>
              <a:rPr lang="en-US" dirty="0"/>
              <a:t>Cincinnati State</a:t>
            </a:r>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838200" y="1676400"/>
            <a:ext cx="10515600" cy="4785012"/>
          </a:xfrm>
        </p:spPr>
        <p:txBody>
          <a:bodyPr>
            <a:normAutofit/>
          </a:bodyPr>
          <a:lstStyle/>
          <a:p>
            <a:pPr marL="0" indent="0" algn="ctr">
              <a:buNone/>
            </a:pPr>
            <a:r>
              <a:rPr lang="en-US" sz="2600" b="1" dirty="0" smtClean="0"/>
              <a:t>Transfer Assurance Guide Courses</a:t>
            </a:r>
            <a:endParaRPr lang="en-US" sz="2600" b="1" dirty="0" smtClean="0"/>
          </a:p>
          <a:p>
            <a:pPr marL="0" indent="0" algn="ctr">
              <a:buNone/>
            </a:pPr>
            <a:endParaRPr lang="en-US" b="1" dirty="0">
              <a:solidFill>
                <a:schemeClr val="accent6">
                  <a:lumMod val="50000"/>
                </a:schemeClr>
              </a:solidFill>
            </a:endParaRPr>
          </a:p>
          <a:p>
            <a:pPr marL="0" indent="0" algn="ctr">
              <a:buNone/>
            </a:pPr>
            <a:r>
              <a:rPr lang="en-US" sz="2400" b="1" dirty="0">
                <a:solidFill>
                  <a:schemeClr val="accent6">
                    <a:lumMod val="50000"/>
                  </a:schemeClr>
                </a:solidFill>
              </a:rPr>
              <a:t>General </a:t>
            </a:r>
            <a:r>
              <a:rPr lang="en-US" sz="2400" b="1" dirty="0" smtClean="0">
                <a:solidFill>
                  <a:schemeClr val="accent6">
                    <a:lumMod val="50000"/>
                  </a:schemeClr>
                </a:solidFill>
              </a:rPr>
              <a:t>Biology (BIO 131/132)</a:t>
            </a:r>
            <a:endParaRPr lang="en-US" sz="2400" b="1" dirty="0">
              <a:solidFill>
                <a:schemeClr val="accent6">
                  <a:lumMod val="50000"/>
                </a:schemeClr>
              </a:solidFill>
            </a:endParaRPr>
          </a:p>
          <a:p>
            <a:pPr marL="457200" lvl="1" indent="0" algn="ctr">
              <a:buNone/>
            </a:pPr>
            <a:r>
              <a:rPr lang="en-US" sz="2000" dirty="0"/>
              <a:t>A two-semester general </a:t>
            </a:r>
            <a:r>
              <a:rPr lang="en-US" sz="2000" dirty="0" smtClean="0"/>
              <a:t>biology course with lab </a:t>
            </a:r>
            <a:r>
              <a:rPr lang="en-US" sz="2000" dirty="0"/>
              <a:t>for science </a:t>
            </a:r>
            <a:r>
              <a:rPr lang="en-US" sz="2000" dirty="0" smtClean="0"/>
              <a:t>majors</a:t>
            </a:r>
          </a:p>
          <a:p>
            <a:pPr marL="457200" lvl="1" indent="0" algn="ctr">
              <a:buNone/>
            </a:pPr>
            <a:endParaRPr lang="en-US" sz="2800" dirty="0"/>
          </a:p>
          <a:p>
            <a:pPr marL="0" indent="0" algn="ctr">
              <a:buNone/>
            </a:pPr>
            <a:r>
              <a:rPr lang="en-US" sz="2400" b="1" dirty="0" smtClean="0">
                <a:solidFill>
                  <a:schemeClr val="accent6">
                    <a:lumMod val="50000"/>
                  </a:schemeClr>
                </a:solidFill>
              </a:rPr>
              <a:t>Pathophysiology (BIO 240)</a:t>
            </a:r>
            <a:endParaRPr lang="en-US" sz="2400" b="1" dirty="0" smtClean="0">
              <a:solidFill>
                <a:schemeClr val="accent6">
                  <a:lumMod val="50000"/>
                </a:schemeClr>
              </a:solidFill>
            </a:endParaRPr>
          </a:p>
          <a:p>
            <a:pPr marL="0" indent="0" algn="ctr">
              <a:buNone/>
            </a:pPr>
            <a:r>
              <a:rPr lang="en-US" sz="2000" dirty="0"/>
              <a:t>A course on fundamental clinical concepts of disease processes</a:t>
            </a:r>
            <a:endParaRPr lang="en-US" sz="2000" dirty="0" smtClean="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5926244"/>
            <a:ext cx="1612752" cy="535168"/>
          </a:xfrm>
          <a:prstGeom prst="rect">
            <a:avLst/>
          </a:prstGeom>
        </p:spPr>
      </p:pic>
    </p:spTree>
    <p:extLst>
      <p:ext uri="{BB962C8B-B14F-4D97-AF65-F5344CB8AC3E}">
        <p14:creationId xmlns:p14="http://schemas.microsoft.com/office/powerpoint/2010/main" val="1873498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dirty="0" smtClean="0"/>
              <a:t>Biology At </a:t>
            </a:r>
            <a:r>
              <a:rPr lang="en-US" dirty="0"/>
              <a:t>Cincinnati State</a:t>
            </a:r>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838200" y="1355075"/>
            <a:ext cx="10515600" cy="5106337"/>
          </a:xfrm>
        </p:spPr>
        <p:txBody>
          <a:bodyPr>
            <a:normAutofit/>
          </a:bodyPr>
          <a:lstStyle/>
          <a:p>
            <a:pPr marL="0" indent="0" algn="ctr">
              <a:buNone/>
            </a:pPr>
            <a:r>
              <a:rPr lang="en-US" sz="2600" b="1" dirty="0" smtClean="0"/>
              <a:t>Ohio Transfer Module Courses</a:t>
            </a:r>
          </a:p>
          <a:p>
            <a:pPr marL="0" indent="0" algn="ctr">
              <a:buNone/>
            </a:pPr>
            <a:endParaRPr lang="en-US" b="1" dirty="0" smtClean="0">
              <a:solidFill>
                <a:schemeClr val="accent6">
                  <a:lumMod val="50000"/>
                </a:schemeClr>
              </a:solidFill>
            </a:endParaRPr>
          </a:p>
          <a:p>
            <a:pPr marL="0" indent="0" algn="ctr">
              <a:buNone/>
            </a:pPr>
            <a:r>
              <a:rPr lang="en-US" sz="2400" b="1" dirty="0" smtClean="0">
                <a:solidFill>
                  <a:schemeClr val="accent6">
                    <a:lumMod val="50000"/>
                  </a:schemeClr>
                </a:solidFill>
              </a:rPr>
              <a:t>Anatomy and Physiology (BIO 151 and 152)</a:t>
            </a:r>
            <a:endParaRPr lang="en-US" sz="2400" b="1" dirty="0">
              <a:solidFill>
                <a:schemeClr val="accent6">
                  <a:lumMod val="50000"/>
                </a:schemeClr>
              </a:solidFill>
            </a:endParaRPr>
          </a:p>
          <a:p>
            <a:pPr marL="0" indent="0" algn="ctr">
              <a:buNone/>
            </a:pPr>
            <a:r>
              <a:rPr lang="en-US" sz="2000" dirty="0"/>
              <a:t>A </a:t>
            </a:r>
            <a:r>
              <a:rPr lang="en-US" sz="2000" dirty="0" smtClean="0"/>
              <a:t>course with lab </a:t>
            </a:r>
            <a:r>
              <a:rPr lang="en-US" sz="2000" dirty="0"/>
              <a:t>on the structure and function of the human body</a:t>
            </a:r>
            <a:r>
              <a:rPr lang="en-US" sz="2000" dirty="0" smtClean="0"/>
              <a:t>.</a:t>
            </a:r>
          </a:p>
          <a:p>
            <a:pPr marL="0" indent="0" algn="ctr">
              <a:buNone/>
            </a:pPr>
            <a:endParaRPr lang="en-US" dirty="0"/>
          </a:p>
          <a:p>
            <a:pPr marL="0" indent="0" algn="ctr">
              <a:buNone/>
            </a:pPr>
            <a:r>
              <a:rPr lang="en-US" sz="2400" b="1" dirty="0">
                <a:solidFill>
                  <a:schemeClr val="accent6">
                    <a:lumMod val="50000"/>
                  </a:schemeClr>
                </a:solidFill>
              </a:rPr>
              <a:t>Biology: Unity of </a:t>
            </a:r>
            <a:r>
              <a:rPr lang="en-US" sz="2400" b="1" dirty="0" smtClean="0">
                <a:solidFill>
                  <a:schemeClr val="accent6">
                    <a:lumMod val="50000"/>
                  </a:schemeClr>
                </a:solidFill>
              </a:rPr>
              <a:t>Life (</a:t>
            </a:r>
            <a:r>
              <a:rPr lang="en-US" sz="2400" b="1" dirty="0">
                <a:solidFill>
                  <a:schemeClr val="accent6">
                    <a:lumMod val="50000"/>
                  </a:schemeClr>
                </a:solidFill>
              </a:rPr>
              <a:t>BIO </a:t>
            </a:r>
            <a:r>
              <a:rPr lang="en-US" sz="2400" b="1" dirty="0" smtClean="0">
                <a:solidFill>
                  <a:schemeClr val="accent6">
                    <a:lumMod val="50000"/>
                  </a:schemeClr>
                </a:solidFill>
              </a:rPr>
              <a:t>111 and 112)</a:t>
            </a:r>
            <a:endParaRPr lang="en-US" sz="2400" b="1" dirty="0">
              <a:solidFill>
                <a:schemeClr val="accent6">
                  <a:lumMod val="50000"/>
                </a:schemeClr>
              </a:solidFill>
            </a:endParaRPr>
          </a:p>
          <a:p>
            <a:pPr marL="457200" lvl="1" indent="0" algn="ctr">
              <a:buNone/>
            </a:pPr>
            <a:r>
              <a:rPr lang="en-US" sz="2000" dirty="0"/>
              <a:t>A course on characteristics shared by all living organisms</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5926244"/>
            <a:ext cx="1612752" cy="535168"/>
          </a:xfrm>
          <a:prstGeom prst="rect">
            <a:avLst/>
          </a:prstGeom>
        </p:spPr>
      </p:pic>
    </p:spTree>
    <p:extLst>
      <p:ext uri="{BB962C8B-B14F-4D97-AF65-F5344CB8AC3E}">
        <p14:creationId xmlns:p14="http://schemas.microsoft.com/office/powerpoint/2010/main" val="19529811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777" y="298704"/>
            <a:ext cx="7104887" cy="1320800"/>
          </a:xfrm>
        </p:spPr>
        <p:txBody>
          <a:bodyPr>
            <a:normAutofit/>
          </a:bodyPr>
          <a:lstStyle/>
          <a:p>
            <a:r>
              <a:rPr lang="en-US" sz="3200" dirty="0" smtClean="0"/>
              <a:t>OGTP Curriculum Map for Biology </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551044741"/>
              </p:ext>
            </p:extLst>
          </p:nvPr>
        </p:nvGraphicFramePr>
        <p:xfrm>
          <a:off x="594360" y="1097282"/>
          <a:ext cx="9985248" cy="5607428"/>
        </p:xfrm>
        <a:graphic>
          <a:graphicData uri="http://schemas.openxmlformats.org/drawingml/2006/table">
            <a:tbl>
              <a:tblPr firstRow="1" bandRow="1">
                <a:tableStyleId>{5C22544A-7EE6-4342-B048-85BDC9FD1C3A}</a:tableStyleId>
              </a:tblPr>
              <a:tblGrid>
                <a:gridCol w="3279474">
                  <a:extLst>
                    <a:ext uri="{9D8B030D-6E8A-4147-A177-3AD203B41FA5}">
                      <a16:colId xmlns:a16="http://schemas.microsoft.com/office/drawing/2014/main" val="20000"/>
                    </a:ext>
                  </a:extLst>
                </a:gridCol>
                <a:gridCol w="976450">
                  <a:extLst>
                    <a:ext uri="{9D8B030D-6E8A-4147-A177-3AD203B41FA5}">
                      <a16:colId xmlns:a16="http://schemas.microsoft.com/office/drawing/2014/main" val="20001"/>
                    </a:ext>
                  </a:extLst>
                </a:gridCol>
                <a:gridCol w="646859">
                  <a:extLst>
                    <a:ext uri="{9D8B030D-6E8A-4147-A177-3AD203B41FA5}">
                      <a16:colId xmlns:a16="http://schemas.microsoft.com/office/drawing/2014/main" val="20002"/>
                    </a:ext>
                  </a:extLst>
                </a:gridCol>
                <a:gridCol w="4013607">
                  <a:extLst>
                    <a:ext uri="{9D8B030D-6E8A-4147-A177-3AD203B41FA5}">
                      <a16:colId xmlns:a16="http://schemas.microsoft.com/office/drawing/2014/main" val="20003"/>
                    </a:ext>
                  </a:extLst>
                </a:gridCol>
                <a:gridCol w="1068858">
                  <a:extLst>
                    <a:ext uri="{9D8B030D-6E8A-4147-A177-3AD203B41FA5}">
                      <a16:colId xmlns:a16="http://schemas.microsoft.com/office/drawing/2014/main" val="20004"/>
                    </a:ext>
                  </a:extLst>
                </a:gridCol>
              </a:tblGrid>
              <a:tr h="257228">
                <a:tc gridSpan="5">
                  <a:txBody>
                    <a:bodyPr/>
                    <a:lstStyle/>
                    <a:p>
                      <a:pPr marL="0" marR="0" algn="ctr">
                        <a:lnSpc>
                          <a:spcPct val="115000"/>
                        </a:lnSpc>
                        <a:spcBef>
                          <a:spcPts val="0"/>
                        </a:spcBef>
                        <a:spcAft>
                          <a:spcPts val="0"/>
                        </a:spcAft>
                      </a:pPr>
                      <a:r>
                        <a:rPr lang="en-US" sz="1100">
                          <a:effectLst/>
                        </a:rPr>
                        <a:t>RECOMMENDED DEGREE MAP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2905">
                <a:tc gridSpan="5">
                  <a:txBody>
                    <a:bodyPr/>
                    <a:lstStyle/>
                    <a:p>
                      <a:pPr marL="0" marR="0" algn="ctr">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8648">
                <a:tc gridSpan="5">
                  <a:txBody>
                    <a:bodyPr/>
                    <a:lstStyle/>
                    <a:p>
                      <a:pPr marL="0" marR="0" algn="ctr">
                        <a:lnSpc>
                          <a:spcPct val="115000"/>
                        </a:lnSpc>
                        <a:spcBef>
                          <a:spcPts val="0"/>
                        </a:spcBef>
                        <a:spcAft>
                          <a:spcPts val="0"/>
                        </a:spcAft>
                      </a:pPr>
                      <a:r>
                        <a:rPr lang="en-US" sz="900" dirty="0">
                          <a:effectLst/>
                        </a:rPr>
                        <a:t>First Year</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57195">
                <a:tc gridSpan="2">
                  <a:txBody>
                    <a:bodyPr/>
                    <a:lstStyle/>
                    <a:p>
                      <a:pPr marL="0" marR="0" algn="ctr">
                        <a:lnSpc>
                          <a:spcPct val="115000"/>
                        </a:lnSpc>
                        <a:spcBef>
                          <a:spcPts val="0"/>
                        </a:spcBef>
                        <a:spcAft>
                          <a:spcPts val="0"/>
                        </a:spcAft>
                      </a:pPr>
                      <a:r>
                        <a:rPr lang="en-US" sz="1200" dirty="0">
                          <a:effectLst/>
                        </a:rPr>
                        <a:t>SEMESTER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gridSpan="2">
                  <a:txBody>
                    <a:bodyPr/>
                    <a:lstStyle/>
                    <a:p>
                      <a:pPr marL="0" marR="0" algn="ctr">
                        <a:lnSpc>
                          <a:spcPct val="115000"/>
                        </a:lnSpc>
                        <a:spcBef>
                          <a:spcPts val="0"/>
                        </a:spcBef>
                        <a:spcAft>
                          <a:spcPts val="0"/>
                        </a:spcAft>
                      </a:pPr>
                      <a:r>
                        <a:rPr lang="en-US" sz="1200">
                          <a:effectLst/>
                        </a:rPr>
                        <a:t>SEMESTER 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extLst>
                  <a:ext uri="{0D108BD9-81ED-4DB2-BD59-A6C34878D82A}">
                    <a16:rowId xmlns:a16="http://schemas.microsoft.com/office/drawing/2014/main" val="10003"/>
                  </a:ext>
                </a:extLst>
              </a:tr>
              <a:tr h="314390">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b"/>
                </a:tc>
                <a:tc>
                  <a:txBody>
                    <a:bodyPr/>
                    <a:lstStyle/>
                    <a:p>
                      <a:pPr marL="0" marR="0" algn="ctr">
                        <a:lnSpc>
                          <a:spcPct val="115000"/>
                        </a:lnSpc>
                        <a:spcBef>
                          <a:spcPts val="0"/>
                        </a:spcBef>
                        <a:spcAft>
                          <a:spcPts val="0"/>
                        </a:spcAft>
                      </a:pPr>
                      <a:r>
                        <a:rPr lang="en-US" sz="1200" dirty="0">
                          <a:effectLst/>
                        </a:rPr>
                        <a:t>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a:effectLst/>
                        </a:rPr>
                        <a:t>Course Name &amp;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b"/>
                </a:tc>
                <a:tc>
                  <a:txBody>
                    <a:bodyPr/>
                    <a:lstStyle/>
                    <a:p>
                      <a:pPr marL="0" marR="0" algn="ctr">
                        <a:lnSpc>
                          <a:spcPct val="115000"/>
                        </a:lnSpc>
                        <a:spcBef>
                          <a:spcPts val="0"/>
                        </a:spcBef>
                        <a:spcAft>
                          <a:spcPts val="0"/>
                        </a:spcAft>
                      </a:pPr>
                      <a:r>
                        <a:rPr lang="en-US" sz="1200">
                          <a:effectLst/>
                        </a:rPr>
                        <a:t>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extLst>
                  <a:ext uri="{0D108BD9-81ED-4DB2-BD59-A6C34878D82A}">
                    <a16:rowId xmlns:a16="http://schemas.microsoft.com/office/drawing/2014/main" val="10004"/>
                  </a:ext>
                </a:extLst>
              </a:tr>
              <a:tr h="250601">
                <a:tc>
                  <a:txBody>
                    <a:bodyPr/>
                    <a:lstStyle/>
                    <a:p>
                      <a:pPr marL="0" marR="0">
                        <a:lnSpc>
                          <a:spcPct val="115000"/>
                        </a:lnSpc>
                        <a:spcBef>
                          <a:spcPts val="0"/>
                        </a:spcBef>
                        <a:spcAft>
                          <a:spcPts val="0"/>
                        </a:spcAft>
                      </a:pPr>
                      <a:r>
                        <a:rPr lang="en-US" sz="1200" dirty="0">
                          <a:effectLst/>
                        </a:rPr>
                        <a:t>First Year Experience Course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a:effectLst/>
                        </a:rPr>
                        <a:t>ENG 102 or ENG 103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05"/>
                  </a:ext>
                </a:extLst>
              </a:tr>
              <a:tr h="250601">
                <a:tc>
                  <a:txBody>
                    <a:bodyPr/>
                    <a:lstStyle/>
                    <a:p>
                      <a:pPr marL="0" marR="0">
                        <a:lnSpc>
                          <a:spcPct val="115000"/>
                        </a:lnSpc>
                        <a:spcBef>
                          <a:spcPts val="0"/>
                        </a:spcBef>
                        <a:spcAft>
                          <a:spcPts val="0"/>
                        </a:spcAft>
                      </a:pPr>
                      <a:r>
                        <a:rPr lang="en-US" sz="1200">
                          <a:effectLst/>
                        </a:rPr>
                        <a:t>ENG 101 or ENG 101A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HUM 190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06"/>
                  </a:ext>
                </a:extLst>
              </a:tr>
              <a:tr h="250601">
                <a:tc>
                  <a:txBody>
                    <a:bodyPr/>
                    <a:lstStyle/>
                    <a:p>
                      <a:pPr marL="0" marR="0">
                        <a:lnSpc>
                          <a:spcPct val="115000"/>
                        </a:lnSpc>
                        <a:spcBef>
                          <a:spcPts val="0"/>
                        </a:spcBef>
                        <a:spcAft>
                          <a:spcPts val="0"/>
                        </a:spcAft>
                      </a:pPr>
                      <a:r>
                        <a:rPr lang="en-US" sz="1200">
                          <a:effectLst/>
                        </a:rPr>
                        <a:t>CHE 121 &amp; 131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CHE 122 &amp; 132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07"/>
                  </a:ext>
                </a:extLst>
              </a:tr>
              <a:tr h="250601">
                <a:tc>
                  <a:txBody>
                    <a:bodyPr/>
                    <a:lstStyle/>
                    <a:p>
                      <a:pPr marL="0" marR="0">
                        <a:lnSpc>
                          <a:spcPct val="115000"/>
                        </a:lnSpc>
                        <a:spcBef>
                          <a:spcPts val="0"/>
                        </a:spcBef>
                        <a:spcAft>
                          <a:spcPts val="0"/>
                        </a:spcAft>
                      </a:pPr>
                      <a:r>
                        <a:rPr lang="en-US" sz="1200">
                          <a:effectLst/>
                        </a:rPr>
                        <a:t>BIO 131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BIO 132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08"/>
                  </a:ext>
                </a:extLst>
              </a:tr>
              <a:tr h="250601">
                <a:tc>
                  <a:txBody>
                    <a:bodyPr/>
                    <a:lstStyle/>
                    <a:p>
                      <a:pPr marL="0" marR="0">
                        <a:lnSpc>
                          <a:spcPct val="115000"/>
                        </a:lnSpc>
                        <a:spcBef>
                          <a:spcPts val="0"/>
                        </a:spcBef>
                        <a:spcAft>
                          <a:spcPts val="0"/>
                        </a:spcAft>
                      </a:pPr>
                      <a:r>
                        <a:rPr lang="en-US" sz="1200">
                          <a:effectLst/>
                        </a:rPr>
                        <a:t>OTM Social/Behavioral 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OTM Arts/Humanities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09"/>
                  </a:ext>
                </a:extLst>
              </a:tr>
              <a:tr h="250601">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10"/>
                  </a:ext>
                </a:extLst>
              </a:tr>
              <a:tr h="157195">
                <a:tc>
                  <a:txBody>
                    <a:bodyPr/>
                    <a:lstStyle/>
                    <a:p>
                      <a:pPr marL="0" marR="0" algn="r">
                        <a:lnSpc>
                          <a:spcPct val="115000"/>
                        </a:lnSpc>
                        <a:spcBef>
                          <a:spcPts val="0"/>
                        </a:spcBef>
                        <a:spcAft>
                          <a:spcPts val="0"/>
                        </a:spcAft>
                      </a:pPr>
                      <a:r>
                        <a:rPr lang="en-US" sz="1200">
                          <a:effectLst/>
                        </a:rPr>
                        <a:t>Total Semester 1 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ctr">
                        <a:lnSpc>
                          <a:spcPct val="115000"/>
                        </a:lnSpc>
                        <a:spcBef>
                          <a:spcPts val="0"/>
                        </a:spcBef>
                        <a:spcAft>
                          <a:spcPts val="0"/>
                        </a:spcAft>
                      </a:pPr>
                      <a:r>
                        <a:rPr lang="en-US" sz="1200">
                          <a:effectLst/>
                        </a:rPr>
                        <a:t>17-19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r">
                        <a:lnSpc>
                          <a:spcPct val="115000"/>
                        </a:lnSpc>
                        <a:spcBef>
                          <a:spcPts val="0"/>
                        </a:spcBef>
                        <a:spcAft>
                          <a:spcPts val="0"/>
                        </a:spcAft>
                      </a:pPr>
                      <a:r>
                        <a:rPr lang="en-US" sz="1200" dirty="0">
                          <a:effectLst/>
                        </a:rPr>
                        <a:t>Total Semester 2 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ctr">
                        <a:lnSpc>
                          <a:spcPct val="115000"/>
                        </a:lnSpc>
                        <a:spcBef>
                          <a:spcPts val="0"/>
                        </a:spcBef>
                        <a:spcAft>
                          <a:spcPts val="0"/>
                        </a:spcAft>
                      </a:pPr>
                      <a:r>
                        <a:rPr lang="en-US"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11"/>
                  </a:ext>
                </a:extLst>
              </a:tr>
              <a:tr h="157195">
                <a:tc>
                  <a:txBody>
                    <a:bodyPr/>
                    <a:lstStyle/>
                    <a:p>
                      <a:pPr marL="0" marR="0" algn="r">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r">
                        <a:lnSpc>
                          <a:spcPct val="115000"/>
                        </a:lnSpc>
                        <a:spcBef>
                          <a:spcPts val="0"/>
                        </a:spcBef>
                        <a:spcAft>
                          <a:spcPts val="0"/>
                        </a:spcAft>
                      </a:pPr>
                      <a:r>
                        <a:rPr lang="en-US" sz="6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extLst>
                  <a:ext uri="{0D108BD9-81ED-4DB2-BD59-A6C34878D82A}">
                    <a16:rowId xmlns:a16="http://schemas.microsoft.com/office/drawing/2014/main" val="10012"/>
                  </a:ext>
                </a:extLst>
              </a:tr>
              <a:tr h="157195">
                <a:tc>
                  <a:txBody>
                    <a:bodyPr/>
                    <a:lstStyle/>
                    <a:p>
                      <a:pPr marL="0" marR="0" algn="r">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r">
                        <a:lnSpc>
                          <a:spcPct val="115000"/>
                        </a:lnSpc>
                        <a:spcBef>
                          <a:spcPts val="0"/>
                        </a:spcBef>
                        <a:spcAft>
                          <a:spcPts val="0"/>
                        </a:spcAft>
                      </a:pPr>
                      <a:r>
                        <a:rPr lang="en-US" sz="6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extLst>
                  <a:ext uri="{0D108BD9-81ED-4DB2-BD59-A6C34878D82A}">
                    <a16:rowId xmlns:a16="http://schemas.microsoft.com/office/drawing/2014/main" val="10013"/>
                  </a:ext>
                </a:extLst>
              </a:tr>
              <a:tr h="228648">
                <a:tc gridSpan="5">
                  <a:txBody>
                    <a:bodyPr/>
                    <a:lstStyle/>
                    <a:p>
                      <a:pPr marL="0" marR="0" algn="ctr">
                        <a:lnSpc>
                          <a:spcPct val="115000"/>
                        </a:lnSpc>
                        <a:spcBef>
                          <a:spcPts val="0"/>
                        </a:spcBef>
                        <a:spcAft>
                          <a:spcPts val="0"/>
                        </a:spcAft>
                      </a:pPr>
                      <a:r>
                        <a:rPr lang="en-US" sz="900" dirty="0">
                          <a:effectLst/>
                        </a:rPr>
                        <a:t>Second Year</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4"/>
                  </a:ext>
                </a:extLst>
              </a:tr>
              <a:tr h="157195">
                <a:tc gridSpan="2">
                  <a:txBody>
                    <a:bodyPr/>
                    <a:lstStyle/>
                    <a:p>
                      <a:pPr marL="0" marR="0" algn="ctr">
                        <a:lnSpc>
                          <a:spcPct val="115000"/>
                        </a:lnSpc>
                        <a:spcBef>
                          <a:spcPts val="0"/>
                        </a:spcBef>
                        <a:spcAft>
                          <a:spcPts val="0"/>
                        </a:spcAft>
                      </a:pPr>
                      <a:r>
                        <a:rPr lang="en-US" sz="1200" dirty="0">
                          <a:effectLst/>
                        </a:rPr>
                        <a:t>SEMESTER 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tc>
                  <a:txBody>
                    <a:bodyPr/>
                    <a:lstStyle/>
                    <a:p>
                      <a:pPr marL="0" marR="0" algn="ctr">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gridSpan="2">
                  <a:txBody>
                    <a:bodyPr/>
                    <a:lstStyle/>
                    <a:p>
                      <a:pPr marL="0" marR="0" algn="ctr">
                        <a:lnSpc>
                          <a:spcPct val="115000"/>
                        </a:lnSpc>
                        <a:spcBef>
                          <a:spcPts val="0"/>
                        </a:spcBef>
                        <a:spcAft>
                          <a:spcPts val="0"/>
                        </a:spcAft>
                      </a:pPr>
                      <a:r>
                        <a:rPr lang="en-US" sz="1200" dirty="0">
                          <a:effectLst/>
                        </a:rPr>
                        <a:t>SEMESTER 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hMerge="1">
                  <a:txBody>
                    <a:bodyPr/>
                    <a:lstStyle/>
                    <a:p>
                      <a:endParaRPr lang="en-US"/>
                    </a:p>
                  </a:txBody>
                  <a:tcPr/>
                </a:tc>
                <a:extLst>
                  <a:ext uri="{0D108BD9-81ED-4DB2-BD59-A6C34878D82A}">
                    <a16:rowId xmlns:a16="http://schemas.microsoft.com/office/drawing/2014/main" val="10015"/>
                  </a:ext>
                </a:extLst>
              </a:tr>
              <a:tr h="314390">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b"/>
                </a:tc>
                <a:tc>
                  <a:txBody>
                    <a:bodyPr/>
                    <a:lstStyle/>
                    <a:p>
                      <a:pPr marL="0" marR="0" algn="ctr">
                        <a:lnSpc>
                          <a:spcPct val="115000"/>
                        </a:lnSpc>
                        <a:spcBef>
                          <a:spcPts val="0"/>
                        </a:spcBef>
                        <a:spcAft>
                          <a:spcPts val="0"/>
                        </a:spcAft>
                      </a:pPr>
                      <a:r>
                        <a:rPr lang="en-US" sz="1200" dirty="0">
                          <a:effectLst/>
                        </a:rPr>
                        <a:t>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Course Name &amp;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b"/>
                </a:tc>
                <a:tc>
                  <a:txBody>
                    <a:bodyPr/>
                    <a:lstStyle/>
                    <a:p>
                      <a:pPr marL="0" marR="0" algn="ctr">
                        <a:lnSpc>
                          <a:spcPct val="115000"/>
                        </a:lnSpc>
                        <a:spcBef>
                          <a:spcPts val="0"/>
                        </a:spcBef>
                        <a:spcAft>
                          <a:spcPts val="0"/>
                        </a:spcAft>
                      </a:pPr>
                      <a:r>
                        <a:rPr lang="en-US" sz="1200" dirty="0">
                          <a:effectLst/>
                        </a:rPr>
                        <a:t>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extLst>
                  <a:ext uri="{0D108BD9-81ED-4DB2-BD59-A6C34878D82A}">
                    <a16:rowId xmlns:a16="http://schemas.microsoft.com/office/drawing/2014/main" val="10016"/>
                  </a:ext>
                </a:extLst>
              </a:tr>
              <a:tr h="260956">
                <a:tc>
                  <a:txBody>
                    <a:bodyPr/>
                    <a:lstStyle/>
                    <a:p>
                      <a:pPr marL="0" marR="0">
                        <a:lnSpc>
                          <a:spcPct val="115000"/>
                        </a:lnSpc>
                        <a:spcBef>
                          <a:spcPts val="0"/>
                        </a:spcBef>
                        <a:spcAft>
                          <a:spcPts val="0"/>
                        </a:spcAft>
                      </a:pPr>
                      <a:r>
                        <a:rPr lang="en-US" sz="1200">
                          <a:effectLst/>
                        </a:rPr>
                        <a:t>COMM 110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CHE 202 &amp; 212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17"/>
                  </a:ext>
                </a:extLst>
              </a:tr>
              <a:tr h="260956">
                <a:tc>
                  <a:txBody>
                    <a:bodyPr/>
                    <a:lstStyle/>
                    <a:p>
                      <a:pPr marL="0" marR="0">
                        <a:lnSpc>
                          <a:spcPct val="115000"/>
                        </a:lnSpc>
                        <a:spcBef>
                          <a:spcPts val="0"/>
                        </a:spcBef>
                        <a:spcAft>
                          <a:spcPts val="0"/>
                        </a:spcAft>
                      </a:pPr>
                      <a:r>
                        <a:rPr lang="en-US" sz="1200">
                          <a:effectLst/>
                        </a:rPr>
                        <a:t>CHE 201 &amp; 211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PHY 151 OR PHY 201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18"/>
                  </a:ext>
                </a:extLst>
              </a:tr>
              <a:tr h="260956">
                <a:tc>
                  <a:txBody>
                    <a:bodyPr/>
                    <a:lstStyle/>
                    <a:p>
                      <a:pPr marL="0" marR="0">
                        <a:lnSpc>
                          <a:spcPct val="115000"/>
                        </a:lnSpc>
                        <a:spcBef>
                          <a:spcPts val="0"/>
                        </a:spcBef>
                        <a:spcAft>
                          <a:spcPts val="0"/>
                        </a:spcAft>
                      </a:pPr>
                      <a:r>
                        <a:rPr lang="en-US" sz="1200">
                          <a:effectLst/>
                        </a:rPr>
                        <a:t>MAT 251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OTM Arts/Humanities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19"/>
                  </a:ext>
                </a:extLst>
              </a:tr>
              <a:tr h="260956">
                <a:tc>
                  <a:txBody>
                    <a:bodyPr/>
                    <a:lstStyle/>
                    <a:p>
                      <a:pPr marL="0" marR="0">
                        <a:lnSpc>
                          <a:spcPct val="115000"/>
                        </a:lnSpc>
                        <a:spcBef>
                          <a:spcPts val="0"/>
                        </a:spcBef>
                        <a:spcAft>
                          <a:spcPts val="0"/>
                        </a:spcAft>
                      </a:pPr>
                      <a:r>
                        <a:rPr lang="en-US" sz="1200">
                          <a:effectLst/>
                        </a:rPr>
                        <a:t>OTM Social/Behavioral Science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Part-Time Co-op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20"/>
                  </a:ext>
                </a:extLst>
              </a:tr>
              <a:tr h="260956">
                <a:tc>
                  <a:txBody>
                    <a:bodyPr/>
                    <a:lstStyle/>
                    <a:p>
                      <a:pPr marL="0" marR="0">
                        <a:lnSpc>
                          <a:spcPct val="115000"/>
                        </a:lnSpc>
                        <a:spcBef>
                          <a:spcPts val="0"/>
                        </a:spcBef>
                        <a:spcAft>
                          <a:spcPts val="0"/>
                        </a:spcAft>
                      </a:pPr>
                      <a:r>
                        <a:rPr lang="en-US" sz="1200">
                          <a:effectLst/>
                        </a:rPr>
                        <a:t>Part Time Co-op</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a:effectLst/>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gn="ctr">
                        <a:lnSpc>
                          <a:spcPct val="115000"/>
                        </a:lnSpc>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21"/>
                  </a:ext>
                </a:extLst>
              </a:tr>
              <a:tr h="157195">
                <a:tc>
                  <a:txBody>
                    <a:bodyPr/>
                    <a:lstStyle/>
                    <a:p>
                      <a:pPr marL="0" marR="0" algn="r">
                        <a:lnSpc>
                          <a:spcPct val="115000"/>
                        </a:lnSpc>
                        <a:spcBef>
                          <a:spcPts val="0"/>
                        </a:spcBef>
                        <a:spcAft>
                          <a:spcPts val="0"/>
                        </a:spcAft>
                      </a:pPr>
                      <a:r>
                        <a:rPr lang="en-US" sz="1200">
                          <a:effectLst/>
                        </a:rPr>
                        <a:t>Total Semester 3 Credit Hours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ctr">
                        <a:lnSpc>
                          <a:spcPct val="115000"/>
                        </a:lnSpc>
                        <a:spcBef>
                          <a:spcPts val="0"/>
                        </a:spcBef>
                        <a:spcAft>
                          <a:spcPts val="0"/>
                        </a:spcAft>
                      </a:pPr>
                      <a:r>
                        <a:rPr lang="en-US" sz="1200">
                          <a:effectLst/>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tc>
                  <a:txBody>
                    <a:bodyPr/>
                    <a:lstStyle/>
                    <a:p>
                      <a:pPr marL="0" marR="0">
                        <a:lnSpc>
                          <a:spcPct val="115000"/>
                        </a:lnSpc>
                        <a:spcBef>
                          <a:spcPts val="0"/>
                        </a:spcBef>
                        <a:spcAft>
                          <a:spcPts val="0"/>
                        </a:spcAft>
                      </a:pPr>
                      <a:r>
                        <a:rPr lang="en-US"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r">
                        <a:lnSpc>
                          <a:spcPct val="115000"/>
                        </a:lnSpc>
                        <a:spcBef>
                          <a:spcPts val="0"/>
                        </a:spcBef>
                        <a:spcAft>
                          <a:spcPts val="0"/>
                        </a:spcAft>
                      </a:pPr>
                      <a:r>
                        <a:rPr lang="en-US" sz="1200" dirty="0">
                          <a:effectLst/>
                        </a:rPr>
                        <a:t>Total Semester 4 Credit Hours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ctr">
                        <a:lnSpc>
                          <a:spcPct val="115000"/>
                        </a:lnSpc>
                        <a:spcBef>
                          <a:spcPts val="0"/>
                        </a:spcBef>
                        <a:spcAft>
                          <a:spcPts val="0"/>
                        </a:spcAft>
                      </a:pPr>
                      <a:r>
                        <a:rPr lang="en-US" sz="1200" dirty="0">
                          <a:effectLst/>
                        </a:rPr>
                        <a:t>13-15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nchor="ctr"/>
                </a:tc>
                <a:extLst>
                  <a:ext uri="{0D108BD9-81ED-4DB2-BD59-A6C34878D82A}">
                    <a16:rowId xmlns:a16="http://schemas.microsoft.com/office/drawing/2014/main" val="10022"/>
                  </a:ext>
                </a:extLst>
              </a:tr>
              <a:tr h="157195">
                <a:tc>
                  <a:txBody>
                    <a:bodyPr/>
                    <a:lstStyle/>
                    <a:p>
                      <a:pPr marL="0" marR="0" algn="r">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gn="r">
                        <a:lnSpc>
                          <a:spcPct val="115000"/>
                        </a:lnSpc>
                        <a:spcBef>
                          <a:spcPts val="0"/>
                        </a:spcBef>
                        <a:spcAft>
                          <a:spcPts val="0"/>
                        </a:spcAft>
                      </a:pPr>
                      <a:r>
                        <a:rPr lang="en-US" sz="6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tc>
                  <a:txBody>
                    <a:bodyPr/>
                    <a:lstStyle/>
                    <a:p>
                      <a:pPr marL="0" marR="0">
                        <a:lnSpc>
                          <a:spcPct val="115000"/>
                        </a:lnSpc>
                        <a:spcBef>
                          <a:spcPts val="0"/>
                        </a:spcBef>
                        <a:spcAft>
                          <a:spcPts val="0"/>
                        </a:spcAft>
                      </a:pPr>
                      <a:r>
                        <a:rPr lang="en-US" sz="6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40231" marR="40231" marT="0" marB="0"/>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3714903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Advantages of Cincinnati State</a:t>
            </a:r>
            <a:endParaRPr lang="en-US" dirty="0"/>
          </a:p>
        </p:txBody>
      </p:sp>
      <p:sp>
        <p:nvSpPr>
          <p:cNvPr id="3" name="Content Placeholder 2"/>
          <p:cNvSpPr>
            <a:spLocks noGrp="1"/>
          </p:cNvSpPr>
          <p:nvPr>
            <p:ph idx="1"/>
          </p:nvPr>
        </p:nvSpPr>
        <p:spPr/>
        <p:txBody>
          <a:bodyPr>
            <a:normAutofit/>
          </a:bodyPr>
          <a:lstStyle/>
          <a:p>
            <a:r>
              <a:rPr lang="en-US" sz="2000" b="1" dirty="0" smtClean="0">
                <a:solidFill>
                  <a:schemeClr val="accent6">
                    <a:lumMod val="50000"/>
                  </a:schemeClr>
                </a:solidFill>
              </a:rPr>
              <a:t>Small Class Size</a:t>
            </a:r>
          </a:p>
          <a:p>
            <a:r>
              <a:rPr lang="en-US" sz="2000" b="1" dirty="0" smtClean="0">
                <a:solidFill>
                  <a:schemeClr val="accent6">
                    <a:lumMod val="50000"/>
                  </a:schemeClr>
                </a:solidFill>
              </a:rPr>
              <a:t>Same instructor for lecture and lab</a:t>
            </a:r>
          </a:p>
          <a:p>
            <a:r>
              <a:rPr lang="en-US" sz="2000" b="1" dirty="0" smtClean="0">
                <a:solidFill>
                  <a:schemeClr val="accent6">
                    <a:lumMod val="50000"/>
                  </a:schemeClr>
                </a:solidFill>
              </a:rPr>
              <a:t>No TA’s</a:t>
            </a:r>
          </a:p>
          <a:p>
            <a:r>
              <a:rPr lang="en-US" sz="2000" b="1" dirty="0" smtClean="0">
                <a:solidFill>
                  <a:schemeClr val="accent6">
                    <a:lumMod val="50000"/>
                  </a:schemeClr>
                </a:solidFill>
              </a:rPr>
              <a:t>Lab renovations taking place this academic year</a:t>
            </a:r>
          </a:p>
          <a:p>
            <a:r>
              <a:rPr lang="en-US" sz="2000" b="1" dirty="0" smtClean="0">
                <a:solidFill>
                  <a:schemeClr val="accent6">
                    <a:lumMod val="50000"/>
                  </a:schemeClr>
                </a:solidFill>
              </a:rPr>
              <a:t>Abundant tutoring opportunities</a:t>
            </a:r>
          </a:p>
          <a:p>
            <a:r>
              <a:rPr lang="en-US" sz="2000" b="1" dirty="0" smtClean="0">
                <a:solidFill>
                  <a:schemeClr val="accent6">
                    <a:lumMod val="50000"/>
                  </a:schemeClr>
                </a:solidFill>
              </a:rPr>
              <a:t>Full-time faculty hold 10 office hours per week</a:t>
            </a:r>
          </a:p>
          <a:p>
            <a:r>
              <a:rPr lang="en-US" sz="2000" b="1" dirty="0" smtClean="0">
                <a:solidFill>
                  <a:schemeClr val="accent6">
                    <a:lumMod val="50000"/>
                  </a:schemeClr>
                </a:solidFill>
              </a:rPr>
              <a:t>~ 60% of sections taught by full-time faculty (as of FA18)</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975668" y="5909379"/>
            <a:ext cx="1612752" cy="535168"/>
          </a:xfrm>
          <a:prstGeom prst="rect">
            <a:avLst/>
          </a:prstGeom>
        </p:spPr>
      </p:pic>
    </p:spTree>
    <p:extLst>
      <p:ext uri="{BB962C8B-B14F-4D97-AF65-F5344CB8AC3E}">
        <p14:creationId xmlns:p14="http://schemas.microsoft.com/office/powerpoint/2010/main" val="3322686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710" y="412830"/>
            <a:ext cx="8596668" cy="1320800"/>
          </a:xfrm>
        </p:spPr>
        <p:txBody>
          <a:bodyPr/>
          <a:lstStyle/>
          <a:p>
            <a:pPr algn="ctr"/>
            <a:r>
              <a:rPr lang="en-US" dirty="0" smtClean="0"/>
              <a:t>QUESTIONS???</a:t>
            </a:r>
            <a:endParaRPr lang="en-US" dirty="0"/>
          </a:p>
        </p:txBody>
      </p:sp>
      <p:pic>
        <p:nvPicPr>
          <p:cNvPr id="6" name="Content Placeholder 5" descr="MSS: Bring us your burning science &lt;strong&gt;questions&lt;/strong&g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7736" y="1930400"/>
            <a:ext cx="3881437" cy="3881437"/>
          </a:xfrm>
        </p:spPr>
      </p:pic>
      <p:pic>
        <p:nvPicPr>
          <p:cNvPr id="7" name="Picture 6">
            <a:extLst>
              <a:ext uri="{FF2B5EF4-FFF2-40B4-BE49-F238E27FC236}">
                <a16:creationId xmlns:a16="http://schemas.microsoft.com/office/drawing/2014/main" id="{63C193F8-8512-5142-98FC-79C1A08DACEA}"/>
              </a:ext>
            </a:extLst>
          </p:cNvPr>
          <p:cNvPicPr>
            <a:picLocks noChangeAspect="1"/>
          </p:cNvPicPr>
          <p:nvPr/>
        </p:nvPicPr>
        <p:blipFill>
          <a:blip r:embed="rId3"/>
          <a:stretch>
            <a:fillRect/>
          </a:stretch>
        </p:blipFill>
        <p:spPr>
          <a:xfrm>
            <a:off x="4975668" y="5909379"/>
            <a:ext cx="1612752" cy="535168"/>
          </a:xfrm>
          <a:prstGeom prst="rect">
            <a:avLst/>
          </a:prstGeom>
        </p:spPr>
      </p:pic>
    </p:spTree>
    <p:extLst>
      <p:ext uri="{BB962C8B-B14F-4D97-AF65-F5344CB8AC3E}">
        <p14:creationId xmlns:p14="http://schemas.microsoft.com/office/powerpoint/2010/main" val="1672609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Transfer Degrees</a:t>
            </a:r>
            <a:endParaRPr lang="en-US" b="1" dirty="0"/>
          </a:p>
        </p:txBody>
      </p:sp>
      <p:sp>
        <p:nvSpPr>
          <p:cNvPr id="3" name="Content Placeholder 2"/>
          <p:cNvSpPr>
            <a:spLocks noGrp="1"/>
          </p:cNvSpPr>
          <p:nvPr>
            <p:ph idx="1"/>
          </p:nvPr>
        </p:nvSpPr>
        <p:spPr/>
        <p:txBody>
          <a:bodyPr>
            <a:normAutofit/>
          </a:bodyPr>
          <a:lstStyle/>
          <a:p>
            <a:pPr marL="137160" indent="0">
              <a:buNone/>
            </a:pPr>
            <a:r>
              <a:rPr lang="en-US" sz="2000" dirty="0" smtClean="0"/>
              <a:t>The Associate of Science Degree is designed to transfer.  </a:t>
            </a:r>
            <a:endParaRPr lang="en-US" sz="2000" dirty="0"/>
          </a:p>
          <a:p>
            <a:pPr marL="137160" indent="0">
              <a:buNone/>
            </a:pPr>
            <a:endParaRPr lang="en-US" sz="2000" dirty="0" smtClean="0"/>
          </a:p>
          <a:p>
            <a:pPr marL="137160" indent="0">
              <a:buNone/>
            </a:pPr>
            <a:r>
              <a:rPr lang="en-US" sz="2000" dirty="0" smtClean="0"/>
              <a:t>Students start here, graduate with an Associate’s degree, then move on to a 4-year college or university to complete a Bachelor’s or Baccalaureate degree.  </a:t>
            </a:r>
          </a:p>
          <a:p>
            <a:pPr marL="137160" indent="0">
              <a:buNone/>
            </a:pPr>
            <a:endParaRPr lang="en-US" sz="2000" dirty="0"/>
          </a:p>
          <a:p>
            <a:pPr marL="137160" indent="0">
              <a:buNone/>
            </a:pPr>
            <a:r>
              <a:rPr lang="en-US" sz="2000" dirty="0" smtClean="0"/>
              <a:t>Programs allow students to complete up to half of their college curriculum at a fraction of the cost of a 4-year school!</a:t>
            </a:r>
            <a:endParaRPr lang="en-US" sz="2000" dirty="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709450" y="6003967"/>
            <a:ext cx="1612752" cy="535168"/>
          </a:xfrm>
          <a:prstGeom prst="rect">
            <a:avLst/>
          </a:prstGeom>
        </p:spPr>
      </p:pic>
    </p:spTree>
    <p:extLst>
      <p:ext uri="{BB962C8B-B14F-4D97-AF65-F5344CB8AC3E}">
        <p14:creationId xmlns:p14="http://schemas.microsoft.com/office/powerpoint/2010/main" val="2401392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752600" y="-384471"/>
            <a:ext cx="8229600" cy="1219200"/>
          </a:xfrm>
          <a:prstGeom prst="rect">
            <a:avLst/>
          </a:prstGeom>
          <a:ln w="6350" cap="rnd">
            <a:noFill/>
          </a:ln>
        </p:spPr>
        <p:txBody>
          <a:bodyPr vert="horz" anchor="b" anchorCtr="0">
            <a:norm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n-US" sz="2800" dirty="0"/>
              <a:t>Bachelor Degree Bound Progression</a:t>
            </a:r>
          </a:p>
        </p:txBody>
      </p:sp>
      <p:pic>
        <p:nvPicPr>
          <p:cNvPr id="5" name="Picture 3" descr="C:\Users\jennifer.martin\AppData\Local\Microsoft\Windows\Temporary Internet Files\Content.IE5\PBO4HA0E\MC900437103[1].w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21869" r="19776"/>
          <a:stretch/>
        </p:blipFill>
        <p:spPr bwMode="auto">
          <a:xfrm>
            <a:off x="2032030" y="1913930"/>
            <a:ext cx="1906691" cy="1190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32029" y="990600"/>
            <a:ext cx="2590800" cy="923330"/>
          </a:xfrm>
          <a:prstGeom prst="rect">
            <a:avLst/>
          </a:prstGeom>
          <a:noFill/>
        </p:spPr>
        <p:txBody>
          <a:bodyPr wrap="square" rtlCol="0">
            <a:spAutoFit/>
          </a:bodyPr>
          <a:lstStyle/>
          <a:p>
            <a:r>
              <a:rPr lang="en-US" dirty="0"/>
              <a:t>Student Starts at Cincinnati State in </a:t>
            </a:r>
            <a:r>
              <a:rPr lang="en-US" dirty="0" smtClean="0"/>
              <a:t>AS </a:t>
            </a:r>
            <a:r>
              <a:rPr lang="en-US" dirty="0"/>
              <a:t>Degree</a:t>
            </a:r>
          </a:p>
        </p:txBody>
      </p:sp>
      <p:sp>
        <p:nvSpPr>
          <p:cNvPr id="7" name="Right Arrow 6"/>
          <p:cNvSpPr/>
          <p:nvPr/>
        </p:nvSpPr>
        <p:spPr>
          <a:xfrm>
            <a:off x="4267200" y="1101983"/>
            <a:ext cx="3886200" cy="2667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67200" y="1858898"/>
            <a:ext cx="3886200" cy="954107"/>
          </a:xfrm>
          <a:prstGeom prst="rect">
            <a:avLst/>
          </a:prstGeom>
          <a:noFill/>
        </p:spPr>
        <p:txBody>
          <a:bodyPr wrap="square" rtlCol="0">
            <a:spAutoFit/>
          </a:bodyPr>
          <a:lstStyle/>
          <a:p>
            <a:r>
              <a:rPr lang="en-US" sz="1400" dirty="0"/>
              <a:t>Takes General Studies classes to fulfill Ohio Transfer Module as well as Introductory classes for her/his field of study that will transfer to a baccalaureate institution</a:t>
            </a:r>
          </a:p>
        </p:txBody>
      </p:sp>
      <p:pic>
        <p:nvPicPr>
          <p:cNvPr id="9" name="Picture 4" descr="C:\Users\jennifer.martin\AppData\Local\Microsoft\Windows\Temporary Internet Files\Content.IE5\VRBP3FSO\MP90032117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916" y="818350"/>
            <a:ext cx="1630680" cy="20810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24800" y="2850982"/>
            <a:ext cx="2514600" cy="646331"/>
          </a:xfrm>
          <a:prstGeom prst="rect">
            <a:avLst/>
          </a:prstGeom>
          <a:noFill/>
        </p:spPr>
        <p:txBody>
          <a:bodyPr wrap="square" rtlCol="0">
            <a:spAutoFit/>
          </a:bodyPr>
          <a:lstStyle/>
          <a:p>
            <a:r>
              <a:rPr lang="en-US" dirty="0"/>
              <a:t>Student Graduates with AA or AS degree!</a:t>
            </a:r>
          </a:p>
        </p:txBody>
      </p:sp>
      <p:sp>
        <p:nvSpPr>
          <p:cNvPr id="11" name="Down Arrow 10"/>
          <p:cNvSpPr/>
          <p:nvPr/>
        </p:nvSpPr>
        <p:spPr>
          <a:xfrm>
            <a:off x="7924800" y="3667214"/>
            <a:ext cx="2514600" cy="1828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hevron 11"/>
          <p:cNvSpPr/>
          <p:nvPr/>
        </p:nvSpPr>
        <p:spPr>
          <a:xfrm>
            <a:off x="5029200" y="3192553"/>
            <a:ext cx="419100" cy="6095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448300" y="3090102"/>
            <a:ext cx="1790700" cy="954107"/>
          </a:xfrm>
          <a:prstGeom prst="rect">
            <a:avLst/>
          </a:prstGeom>
          <a:noFill/>
        </p:spPr>
        <p:txBody>
          <a:bodyPr wrap="square" rtlCol="0">
            <a:spAutoFit/>
          </a:bodyPr>
          <a:lstStyle/>
          <a:p>
            <a:r>
              <a:rPr lang="en-US" sz="1400" dirty="0"/>
              <a:t>In his/her final year, student applies to baccalaureate institution</a:t>
            </a:r>
          </a:p>
        </p:txBody>
      </p:sp>
      <p:sp>
        <p:nvSpPr>
          <p:cNvPr id="14" name="TextBox 13"/>
          <p:cNvSpPr txBox="1"/>
          <p:nvPr/>
        </p:nvSpPr>
        <p:spPr>
          <a:xfrm>
            <a:off x="8796756" y="3667215"/>
            <a:ext cx="1143000" cy="1692771"/>
          </a:xfrm>
          <a:prstGeom prst="rect">
            <a:avLst/>
          </a:prstGeom>
          <a:noFill/>
        </p:spPr>
        <p:txBody>
          <a:bodyPr wrap="square" rtlCol="0">
            <a:spAutoFit/>
          </a:bodyPr>
          <a:lstStyle/>
          <a:p>
            <a:r>
              <a:rPr lang="en-US" sz="1300" dirty="0"/>
              <a:t>Final transcript sent to receiving institution with graduated status</a:t>
            </a:r>
          </a:p>
        </p:txBody>
      </p:sp>
      <p:pic>
        <p:nvPicPr>
          <p:cNvPr id="15" name="Picture 6" descr="C:\Users\jennifer.martin\AppData\Local\Microsoft\Windows\Temporary Internet Files\Content.IE5\PBO4HA0E\MC90003633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6057" y="4581258"/>
            <a:ext cx="1987906" cy="12618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210300" y="5867400"/>
            <a:ext cx="4381500" cy="923330"/>
          </a:xfrm>
          <a:prstGeom prst="rect">
            <a:avLst/>
          </a:prstGeom>
          <a:noFill/>
        </p:spPr>
        <p:txBody>
          <a:bodyPr wrap="square" rtlCol="0">
            <a:spAutoFit/>
          </a:bodyPr>
          <a:lstStyle/>
          <a:p>
            <a:r>
              <a:rPr lang="en-US" dirty="0"/>
              <a:t>Student starts as Junior at baccalaureate institution with general education complete or nearly complete.</a:t>
            </a:r>
          </a:p>
        </p:txBody>
      </p:sp>
      <p:sp>
        <p:nvSpPr>
          <p:cNvPr id="17" name="Left Arrow 16"/>
          <p:cNvSpPr/>
          <p:nvPr/>
        </p:nvSpPr>
        <p:spPr>
          <a:xfrm>
            <a:off x="3124200" y="4461480"/>
            <a:ext cx="2971800" cy="21679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43300" y="4960665"/>
            <a:ext cx="2667000" cy="1169551"/>
          </a:xfrm>
          <a:prstGeom prst="rect">
            <a:avLst/>
          </a:prstGeom>
          <a:noFill/>
        </p:spPr>
        <p:txBody>
          <a:bodyPr wrap="square" rtlCol="0">
            <a:spAutoFit/>
          </a:bodyPr>
          <a:lstStyle/>
          <a:p>
            <a:r>
              <a:rPr lang="en-US" sz="1400" dirty="0"/>
              <a:t>Takes remaining courses to complete major requirements for baccalaureate degree, and graduates from receiving institution!</a:t>
            </a:r>
          </a:p>
        </p:txBody>
      </p:sp>
      <p:pic>
        <p:nvPicPr>
          <p:cNvPr id="19" name="Picture 7" descr="C:\Users\jennifer.martin\AppData\Local\Microsoft\Windows\Temporary Internet Files\Content.IE5\YVEOC0BB\MP900387511[1].jpg"/>
          <p:cNvPicPr>
            <a:picLocks noChangeAspect="1" noChangeArrowheads="1"/>
          </p:cNvPicPr>
          <p:nvPr/>
        </p:nvPicPr>
        <p:blipFill rotWithShape="1">
          <a:blip r:embed="rId5">
            <a:extLst>
              <a:ext uri="{28A0092B-C50C-407E-A947-70E740481C1C}">
                <a14:useLocalDpi xmlns:a14="http://schemas.microsoft.com/office/drawing/2010/main" val="0"/>
              </a:ext>
            </a:extLst>
          </a:blip>
          <a:srcRect l="13046" t="5750" r="18845" b="9250"/>
          <a:stretch/>
        </p:blipFill>
        <p:spPr bwMode="auto">
          <a:xfrm>
            <a:off x="1877184" y="4343400"/>
            <a:ext cx="1245593" cy="217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762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126" y="42215"/>
            <a:ext cx="8596668" cy="1320800"/>
          </a:xfrm>
        </p:spPr>
        <p:txBody>
          <a:bodyPr/>
          <a:lstStyle/>
          <a:p>
            <a:r>
              <a:rPr lang="en-US" dirty="0" smtClean="0"/>
              <a:t>Associate of Science Degree</a:t>
            </a:r>
            <a:endParaRPr lang="en-US" dirty="0"/>
          </a:p>
        </p:txBody>
      </p:sp>
      <p:sp>
        <p:nvSpPr>
          <p:cNvPr id="8" name="Content Placeholder 7"/>
          <p:cNvSpPr>
            <a:spLocks noGrp="1"/>
          </p:cNvSpPr>
          <p:nvPr>
            <p:ph sz="quarter" idx="4"/>
          </p:nvPr>
        </p:nvSpPr>
        <p:spPr>
          <a:xfrm>
            <a:off x="501110" y="712998"/>
            <a:ext cx="7445026" cy="1203438"/>
          </a:xfrm>
        </p:spPr>
        <p:txBody>
          <a:bodyPr>
            <a:normAutofit/>
          </a:bodyPr>
          <a:lstStyle/>
          <a:p>
            <a:r>
              <a:rPr lang="en-US" dirty="0" smtClean="0"/>
              <a:t>Customized to the degree and the school to which the student intends to transfer</a:t>
            </a:r>
          </a:p>
          <a:p>
            <a:r>
              <a:rPr lang="en-US" dirty="0" smtClean="0"/>
              <a:t>Popular majors are: Biology, Chemistry, Pre-Med, Pre-Pharmacy</a:t>
            </a:r>
            <a:endParaRPr lang="en-US" dirty="0"/>
          </a:p>
        </p:txBody>
      </p:sp>
      <p:sp>
        <p:nvSpPr>
          <p:cNvPr id="9" name="TextBox 8"/>
          <p:cNvSpPr txBox="1"/>
          <p:nvPr/>
        </p:nvSpPr>
        <p:spPr>
          <a:xfrm>
            <a:off x="501110" y="6243946"/>
            <a:ext cx="3083338" cy="369332"/>
          </a:xfrm>
          <a:prstGeom prst="rect">
            <a:avLst/>
          </a:prstGeom>
          <a:noFill/>
        </p:spPr>
        <p:txBody>
          <a:bodyPr wrap="square" rtlCol="0">
            <a:spAutoFit/>
          </a:bodyPr>
          <a:lstStyle/>
          <a:p>
            <a:r>
              <a:rPr lang="en-US" dirty="0"/>
              <a:t>Program Chair: Jen Martin</a:t>
            </a:r>
          </a:p>
        </p:txBody>
      </p:sp>
      <p:sp>
        <p:nvSpPr>
          <p:cNvPr id="10" name="Text Placeholder 9"/>
          <p:cNvSpPr>
            <a:spLocks noGrp="1"/>
          </p:cNvSpPr>
          <p:nvPr>
            <p:ph type="body" sz="quarter" idx="3"/>
          </p:nvPr>
        </p:nvSpPr>
        <p:spPr>
          <a:xfrm>
            <a:off x="3311295" y="1720350"/>
            <a:ext cx="4185618" cy="576262"/>
          </a:xfrm>
        </p:spPr>
        <p:txBody>
          <a:bodyPr/>
          <a:lstStyle/>
          <a:p>
            <a:r>
              <a:rPr lang="en-US" dirty="0" smtClean="0"/>
              <a:t>Credit Hour Breakdown</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2388607038"/>
              </p:ext>
            </p:extLst>
          </p:nvPr>
        </p:nvGraphicFramePr>
        <p:xfrm>
          <a:off x="156126" y="2334287"/>
          <a:ext cx="5062774" cy="3590000"/>
        </p:xfrm>
        <a:graphic>
          <a:graphicData uri="http://schemas.openxmlformats.org/drawingml/2006/table">
            <a:tbl>
              <a:tblPr firstRow="1" bandRow="1">
                <a:tableStyleId>{5C22544A-7EE6-4342-B048-85BDC9FD1C3A}</a:tableStyleId>
              </a:tblPr>
              <a:tblGrid>
                <a:gridCol w="2531387">
                  <a:extLst>
                    <a:ext uri="{9D8B030D-6E8A-4147-A177-3AD203B41FA5}">
                      <a16:colId xmlns:a16="http://schemas.microsoft.com/office/drawing/2014/main" val="20000"/>
                    </a:ext>
                  </a:extLst>
                </a:gridCol>
                <a:gridCol w="2531387">
                  <a:extLst>
                    <a:ext uri="{9D8B030D-6E8A-4147-A177-3AD203B41FA5}">
                      <a16:colId xmlns:a16="http://schemas.microsoft.com/office/drawing/2014/main" val="20001"/>
                    </a:ext>
                  </a:extLst>
                </a:gridCol>
              </a:tblGrid>
              <a:tr h="370528">
                <a:tc>
                  <a:txBody>
                    <a:bodyPr/>
                    <a:lstStyle/>
                    <a:p>
                      <a:r>
                        <a:rPr lang="en-US" sz="1600" dirty="0" smtClean="0"/>
                        <a:t>Ohio Transfer Module</a:t>
                      </a:r>
                      <a:r>
                        <a:rPr lang="en-US" sz="1600" baseline="0" dirty="0" smtClean="0"/>
                        <a:t> Core</a:t>
                      </a:r>
                      <a:endParaRPr lang="en-US" sz="1600" dirty="0"/>
                    </a:p>
                  </a:txBody>
                  <a:tcPr/>
                </a:tc>
                <a:tc>
                  <a:txBody>
                    <a:bodyPr/>
                    <a:lstStyle/>
                    <a:p>
                      <a:r>
                        <a:rPr lang="en-US" sz="1600" dirty="0" smtClean="0"/>
                        <a:t>38</a:t>
                      </a:r>
                      <a:r>
                        <a:rPr lang="en-US" sz="1600" baseline="0" dirty="0" smtClean="0"/>
                        <a:t> Credits Minimum</a:t>
                      </a:r>
                      <a:endParaRPr lang="en-US" sz="1600" dirty="0"/>
                    </a:p>
                  </a:txBody>
                  <a:tcPr/>
                </a:tc>
                <a:extLst>
                  <a:ext uri="{0D108BD9-81ED-4DB2-BD59-A6C34878D82A}">
                    <a16:rowId xmlns:a16="http://schemas.microsoft.com/office/drawing/2014/main" val="10000"/>
                  </a:ext>
                </a:extLst>
              </a:tr>
              <a:tr h="370528">
                <a:tc>
                  <a:txBody>
                    <a:bodyPr/>
                    <a:lstStyle/>
                    <a:p>
                      <a:r>
                        <a:rPr lang="en-US" sz="1600" dirty="0" smtClean="0"/>
                        <a:t>English Composition </a:t>
                      </a:r>
                      <a:endParaRPr lang="en-US" sz="1600" dirty="0"/>
                    </a:p>
                  </a:txBody>
                  <a:tcPr/>
                </a:tc>
                <a:tc>
                  <a:txBody>
                    <a:bodyPr/>
                    <a:lstStyle/>
                    <a:p>
                      <a:r>
                        <a:rPr lang="en-US" sz="1600" dirty="0" smtClean="0"/>
                        <a:t>6 Credits</a:t>
                      </a:r>
                      <a:endParaRPr lang="en-US" sz="1600" dirty="0"/>
                    </a:p>
                  </a:txBody>
                  <a:tcPr/>
                </a:tc>
                <a:extLst>
                  <a:ext uri="{0D108BD9-81ED-4DB2-BD59-A6C34878D82A}">
                    <a16:rowId xmlns:a16="http://schemas.microsoft.com/office/drawing/2014/main" val="10001"/>
                  </a:ext>
                </a:extLst>
              </a:tr>
              <a:tr h="370528">
                <a:tc>
                  <a:txBody>
                    <a:bodyPr/>
                    <a:lstStyle/>
                    <a:p>
                      <a:r>
                        <a:rPr lang="en-US" sz="1600" dirty="0" smtClean="0"/>
                        <a:t>Public Speaking</a:t>
                      </a:r>
                      <a:endParaRPr lang="en-US" sz="1600" dirty="0"/>
                    </a:p>
                  </a:txBody>
                  <a:tcPr/>
                </a:tc>
                <a:tc>
                  <a:txBody>
                    <a:bodyPr/>
                    <a:lstStyle/>
                    <a:p>
                      <a:r>
                        <a:rPr lang="en-US" sz="1600" dirty="0" smtClean="0"/>
                        <a:t>3 Credits</a:t>
                      </a:r>
                      <a:endParaRPr lang="en-US" sz="1600" dirty="0"/>
                    </a:p>
                  </a:txBody>
                  <a:tcPr/>
                </a:tc>
                <a:extLst>
                  <a:ext uri="{0D108BD9-81ED-4DB2-BD59-A6C34878D82A}">
                    <a16:rowId xmlns:a16="http://schemas.microsoft.com/office/drawing/2014/main" val="10002"/>
                  </a:ext>
                </a:extLst>
              </a:tr>
              <a:tr h="370528">
                <a:tc>
                  <a:txBody>
                    <a:bodyPr/>
                    <a:lstStyle/>
                    <a:p>
                      <a:r>
                        <a:rPr lang="en-US" sz="1600" dirty="0" smtClean="0"/>
                        <a:t>Arts/Humanities</a:t>
                      </a:r>
                      <a:endParaRPr lang="en-US" sz="1600" dirty="0"/>
                    </a:p>
                  </a:txBody>
                  <a:tcPr/>
                </a:tc>
                <a:tc>
                  <a:txBody>
                    <a:bodyPr/>
                    <a:lstStyle/>
                    <a:p>
                      <a:r>
                        <a:rPr lang="en-US" sz="1600" dirty="0" smtClean="0"/>
                        <a:t>6 Credits</a:t>
                      </a:r>
                      <a:endParaRPr lang="en-US" sz="1600" dirty="0"/>
                    </a:p>
                  </a:txBody>
                  <a:tcPr/>
                </a:tc>
                <a:extLst>
                  <a:ext uri="{0D108BD9-81ED-4DB2-BD59-A6C34878D82A}">
                    <a16:rowId xmlns:a16="http://schemas.microsoft.com/office/drawing/2014/main" val="10003"/>
                  </a:ext>
                </a:extLst>
              </a:tr>
              <a:tr h="370528">
                <a:tc>
                  <a:txBody>
                    <a:bodyPr/>
                    <a:lstStyle/>
                    <a:p>
                      <a:r>
                        <a:rPr lang="en-US" sz="1600" dirty="0" smtClean="0"/>
                        <a:t>Social/Behavioral Sciences</a:t>
                      </a:r>
                      <a:endParaRPr lang="en-US" sz="1600" dirty="0"/>
                    </a:p>
                  </a:txBody>
                  <a:tcPr/>
                </a:tc>
                <a:tc>
                  <a:txBody>
                    <a:bodyPr/>
                    <a:lstStyle/>
                    <a:p>
                      <a:r>
                        <a:rPr lang="en-US" sz="1600" dirty="0" smtClean="0"/>
                        <a:t>6 Credits</a:t>
                      </a:r>
                      <a:endParaRPr lang="en-US" sz="1600" dirty="0"/>
                    </a:p>
                  </a:txBody>
                  <a:tcPr/>
                </a:tc>
                <a:extLst>
                  <a:ext uri="{0D108BD9-81ED-4DB2-BD59-A6C34878D82A}">
                    <a16:rowId xmlns:a16="http://schemas.microsoft.com/office/drawing/2014/main" val="10004"/>
                  </a:ext>
                </a:extLst>
              </a:tr>
              <a:tr h="370528">
                <a:tc>
                  <a:txBody>
                    <a:bodyPr/>
                    <a:lstStyle/>
                    <a:p>
                      <a:r>
                        <a:rPr lang="en-US" sz="1600" dirty="0" smtClean="0"/>
                        <a:t>Major’s Level Science</a:t>
                      </a:r>
                      <a:endParaRPr lang="en-US" sz="1600" dirty="0"/>
                    </a:p>
                  </a:txBody>
                  <a:tcPr/>
                </a:tc>
                <a:tc>
                  <a:txBody>
                    <a:bodyPr/>
                    <a:lstStyle/>
                    <a:p>
                      <a:r>
                        <a:rPr lang="en-US" sz="1600" dirty="0" smtClean="0"/>
                        <a:t>8 Credits</a:t>
                      </a:r>
                      <a:endParaRPr lang="en-US" sz="1600" dirty="0"/>
                    </a:p>
                  </a:txBody>
                  <a:tcPr/>
                </a:tc>
                <a:extLst>
                  <a:ext uri="{0D108BD9-81ED-4DB2-BD59-A6C34878D82A}">
                    <a16:rowId xmlns:a16="http://schemas.microsoft.com/office/drawing/2014/main" val="10005"/>
                  </a:ext>
                </a:extLst>
              </a:tr>
              <a:tr h="370528">
                <a:tc>
                  <a:txBody>
                    <a:bodyPr/>
                    <a:lstStyle/>
                    <a:p>
                      <a:r>
                        <a:rPr lang="en-US" sz="1600" dirty="0" smtClean="0"/>
                        <a:t>Mathematics</a:t>
                      </a:r>
                      <a:endParaRPr lang="en-US" sz="1600" dirty="0"/>
                    </a:p>
                  </a:txBody>
                  <a:tcPr/>
                </a:tc>
                <a:tc>
                  <a:txBody>
                    <a:bodyPr/>
                    <a:lstStyle/>
                    <a:p>
                      <a:r>
                        <a:rPr lang="en-US" sz="1600" dirty="0" smtClean="0"/>
                        <a:t>3</a:t>
                      </a:r>
                      <a:r>
                        <a:rPr lang="en-US" sz="1600" baseline="0" dirty="0" smtClean="0"/>
                        <a:t> Credits</a:t>
                      </a:r>
                      <a:endParaRPr lang="en-US" sz="1600" dirty="0"/>
                    </a:p>
                  </a:txBody>
                  <a:tcPr/>
                </a:tc>
                <a:extLst>
                  <a:ext uri="{0D108BD9-81ED-4DB2-BD59-A6C34878D82A}">
                    <a16:rowId xmlns:a16="http://schemas.microsoft.com/office/drawing/2014/main" val="10006"/>
                  </a:ext>
                </a:extLst>
              </a:tr>
              <a:tr h="578633">
                <a:tc>
                  <a:txBody>
                    <a:bodyPr/>
                    <a:lstStyle/>
                    <a:p>
                      <a:r>
                        <a:rPr lang="en-US" sz="1600" dirty="0" smtClean="0"/>
                        <a:t>Additional OTM Math/Science</a:t>
                      </a:r>
                      <a:endParaRPr lang="en-US" sz="1600" dirty="0"/>
                    </a:p>
                  </a:txBody>
                  <a:tcPr/>
                </a:tc>
                <a:tc>
                  <a:txBody>
                    <a:bodyPr/>
                    <a:lstStyle/>
                    <a:p>
                      <a:r>
                        <a:rPr lang="en-US" sz="1600" dirty="0" smtClean="0"/>
                        <a:t>6 Credits (often</a:t>
                      </a:r>
                      <a:r>
                        <a:rPr lang="en-US" sz="1600" baseline="0" dirty="0" smtClean="0"/>
                        <a:t> used for </a:t>
                      </a:r>
                      <a:r>
                        <a:rPr lang="en-US" sz="1600" baseline="0" dirty="0" err="1" smtClean="0"/>
                        <a:t>prereq</a:t>
                      </a:r>
                      <a:r>
                        <a:rPr lang="en-US" sz="1600" baseline="0" dirty="0" smtClean="0"/>
                        <a:t> coursework)</a:t>
                      </a:r>
                      <a:endParaRPr lang="en-US" sz="1600" dirty="0"/>
                    </a:p>
                  </a:txBody>
                  <a:tcPr/>
                </a:tc>
                <a:extLst>
                  <a:ext uri="{0D108BD9-81ED-4DB2-BD59-A6C34878D82A}">
                    <a16:rowId xmlns:a16="http://schemas.microsoft.com/office/drawing/2014/main" val="1000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28731543"/>
              </p:ext>
            </p:extLst>
          </p:nvPr>
        </p:nvGraphicFramePr>
        <p:xfrm>
          <a:off x="5568696" y="2342898"/>
          <a:ext cx="5432552" cy="259653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689352">
                  <a:extLst>
                    <a:ext uri="{9D8B030D-6E8A-4147-A177-3AD203B41FA5}">
                      <a16:colId xmlns:a16="http://schemas.microsoft.com/office/drawing/2014/main" val="20001"/>
                    </a:ext>
                  </a:extLst>
                </a:gridCol>
              </a:tblGrid>
              <a:tr h="438790">
                <a:tc>
                  <a:txBody>
                    <a:bodyPr/>
                    <a:lstStyle/>
                    <a:p>
                      <a:r>
                        <a:rPr lang="en-US" dirty="0" smtClean="0"/>
                        <a:t>Additional Graduation Requirements</a:t>
                      </a:r>
                      <a:endParaRPr lang="en-US" dirty="0"/>
                    </a:p>
                  </a:txBody>
                  <a:tcPr/>
                </a:tc>
                <a:tc>
                  <a:txBody>
                    <a:bodyPr/>
                    <a:lstStyle/>
                    <a:p>
                      <a:r>
                        <a:rPr lang="en-US" dirty="0" smtClean="0"/>
                        <a:t>26 Credits</a:t>
                      </a:r>
                      <a:endParaRPr lang="en-US" dirty="0"/>
                    </a:p>
                  </a:txBody>
                  <a:tcPr/>
                </a:tc>
                <a:extLst>
                  <a:ext uri="{0D108BD9-81ED-4DB2-BD59-A6C34878D82A}">
                    <a16:rowId xmlns:a16="http://schemas.microsoft.com/office/drawing/2014/main" val="10000"/>
                  </a:ext>
                </a:extLst>
              </a:tr>
              <a:tr h="438790">
                <a:tc>
                  <a:txBody>
                    <a:bodyPr/>
                    <a:lstStyle/>
                    <a:p>
                      <a:r>
                        <a:rPr lang="en-US" dirty="0" smtClean="0"/>
                        <a:t>First Year Experience</a:t>
                      </a:r>
                      <a:endParaRPr lang="en-US" dirty="0"/>
                    </a:p>
                  </a:txBody>
                  <a:tcPr/>
                </a:tc>
                <a:tc>
                  <a:txBody>
                    <a:bodyPr/>
                    <a:lstStyle/>
                    <a:p>
                      <a:r>
                        <a:rPr lang="en-US" dirty="0" smtClean="0"/>
                        <a:t>1-3 Credits</a:t>
                      </a:r>
                      <a:endParaRPr lang="en-US" dirty="0"/>
                    </a:p>
                  </a:txBody>
                  <a:tcPr/>
                </a:tc>
                <a:extLst>
                  <a:ext uri="{0D108BD9-81ED-4DB2-BD59-A6C34878D82A}">
                    <a16:rowId xmlns:a16="http://schemas.microsoft.com/office/drawing/2014/main" val="10001"/>
                  </a:ext>
                </a:extLst>
              </a:tr>
              <a:tr h="438790">
                <a:tc>
                  <a:txBody>
                    <a:bodyPr/>
                    <a:lstStyle/>
                    <a:p>
                      <a:r>
                        <a:rPr lang="en-US" dirty="0" smtClean="0"/>
                        <a:t>Career</a:t>
                      </a:r>
                      <a:r>
                        <a:rPr lang="en-US" baseline="0" dirty="0" smtClean="0"/>
                        <a:t> Exploration Course</a:t>
                      </a:r>
                      <a:endParaRPr lang="en-US" dirty="0"/>
                    </a:p>
                  </a:txBody>
                  <a:tcPr/>
                </a:tc>
                <a:tc>
                  <a:txBody>
                    <a:bodyPr/>
                    <a:lstStyle/>
                    <a:p>
                      <a:r>
                        <a:rPr lang="en-US" dirty="0" smtClean="0"/>
                        <a:t>2 Credits</a:t>
                      </a:r>
                      <a:endParaRPr lang="en-US" dirty="0"/>
                    </a:p>
                  </a:txBody>
                  <a:tcPr/>
                </a:tc>
                <a:extLst>
                  <a:ext uri="{0D108BD9-81ED-4DB2-BD59-A6C34878D82A}">
                    <a16:rowId xmlns:a16="http://schemas.microsoft.com/office/drawing/2014/main" val="10002"/>
                  </a:ext>
                </a:extLst>
              </a:tr>
              <a:tr h="438790">
                <a:tc>
                  <a:txBody>
                    <a:bodyPr/>
                    <a:lstStyle/>
                    <a:p>
                      <a:r>
                        <a:rPr lang="en-US" dirty="0" smtClean="0"/>
                        <a:t>Co-op/Internship</a:t>
                      </a:r>
                      <a:endParaRPr lang="en-US" dirty="0"/>
                    </a:p>
                  </a:txBody>
                  <a:tcPr/>
                </a:tc>
                <a:tc>
                  <a:txBody>
                    <a:bodyPr/>
                    <a:lstStyle/>
                    <a:p>
                      <a:r>
                        <a:rPr lang="en-US" dirty="0" smtClean="0"/>
                        <a:t>2 Credits</a:t>
                      </a:r>
                      <a:endParaRPr lang="en-US" dirty="0"/>
                    </a:p>
                  </a:txBody>
                  <a:tcPr/>
                </a:tc>
                <a:extLst>
                  <a:ext uri="{0D108BD9-81ED-4DB2-BD59-A6C34878D82A}">
                    <a16:rowId xmlns:a16="http://schemas.microsoft.com/office/drawing/2014/main" val="10003"/>
                  </a:ext>
                </a:extLst>
              </a:tr>
              <a:tr h="438790">
                <a:tc>
                  <a:txBody>
                    <a:bodyPr/>
                    <a:lstStyle/>
                    <a:p>
                      <a:r>
                        <a:rPr lang="en-US" dirty="0" smtClean="0"/>
                        <a:t>Directed</a:t>
                      </a:r>
                      <a:r>
                        <a:rPr lang="en-US" baseline="0" dirty="0" smtClean="0"/>
                        <a:t> Electives </a:t>
                      </a:r>
                      <a:endParaRPr lang="en-US" dirty="0"/>
                    </a:p>
                  </a:txBody>
                  <a:tcPr/>
                </a:tc>
                <a:tc>
                  <a:txBody>
                    <a:bodyPr/>
                    <a:lstStyle/>
                    <a:p>
                      <a:r>
                        <a:rPr lang="en-US" dirty="0" smtClean="0"/>
                        <a:t>19-21 Credits</a:t>
                      </a:r>
                      <a:endParaRPr lang="en-US" dirty="0"/>
                    </a:p>
                  </a:txBody>
                  <a:tcPr/>
                </a:tc>
                <a:extLst>
                  <a:ext uri="{0D108BD9-81ED-4DB2-BD59-A6C34878D82A}">
                    <a16:rowId xmlns:a16="http://schemas.microsoft.com/office/drawing/2014/main" val="10004"/>
                  </a:ext>
                </a:extLst>
              </a:tr>
            </a:tbl>
          </a:graphicData>
        </a:graphic>
      </p:graphicFrame>
      <p:sp>
        <p:nvSpPr>
          <p:cNvPr id="13" name="TextBox 12"/>
          <p:cNvSpPr txBox="1"/>
          <p:nvPr/>
        </p:nvSpPr>
        <p:spPr>
          <a:xfrm>
            <a:off x="5705856" y="5056632"/>
            <a:ext cx="5432552" cy="1477328"/>
          </a:xfrm>
          <a:prstGeom prst="rect">
            <a:avLst/>
          </a:prstGeom>
          <a:noFill/>
        </p:spPr>
        <p:txBody>
          <a:bodyPr wrap="square" rtlCol="0">
            <a:spAutoFit/>
          </a:bodyPr>
          <a:lstStyle/>
          <a:p>
            <a:r>
              <a:rPr lang="en-US" dirty="0" smtClean="0"/>
              <a:t>Electives both in the Transfer Module and the Directed Electives category are chosen in consultation with an advisor to meet the needs of the school and program to which the student intends to transfer. </a:t>
            </a:r>
            <a:endParaRPr lang="en-US" dirty="0"/>
          </a:p>
        </p:txBody>
      </p:sp>
    </p:spTree>
    <p:extLst>
      <p:ext uri="{BB962C8B-B14F-4D97-AF65-F5344CB8AC3E}">
        <p14:creationId xmlns:p14="http://schemas.microsoft.com/office/powerpoint/2010/main" val="186742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7720"/>
          </a:xfrm>
        </p:spPr>
        <p:txBody>
          <a:bodyPr/>
          <a:lstStyle/>
          <a:p>
            <a:r>
              <a:rPr lang="en-US" dirty="0" smtClean="0"/>
              <a:t>Cooperative Education</a:t>
            </a:r>
            <a:endParaRPr lang="en-US" dirty="0"/>
          </a:p>
        </p:txBody>
      </p:sp>
      <p:sp>
        <p:nvSpPr>
          <p:cNvPr id="3" name="Content Placeholder 2"/>
          <p:cNvSpPr>
            <a:spLocks noGrp="1"/>
          </p:cNvSpPr>
          <p:nvPr>
            <p:ph idx="1"/>
          </p:nvPr>
        </p:nvSpPr>
        <p:spPr>
          <a:xfrm>
            <a:off x="705444" y="1483933"/>
            <a:ext cx="8596668" cy="1895875"/>
          </a:xfrm>
        </p:spPr>
        <p:txBody>
          <a:bodyPr>
            <a:normAutofit/>
          </a:bodyPr>
          <a:lstStyle/>
          <a:p>
            <a:r>
              <a:rPr lang="en-US" sz="2000" dirty="0" smtClean="0"/>
              <a:t>Cincinnati State has over 2900 business partners in its mission to promote Cooperative Education!</a:t>
            </a:r>
          </a:p>
          <a:p>
            <a:endParaRPr lang="en-US" sz="1200" dirty="0"/>
          </a:p>
          <a:p>
            <a:r>
              <a:rPr lang="en-US" sz="2000" dirty="0" smtClean="0"/>
              <a:t>Co-op Coordinators work with each student to create a plan that </a:t>
            </a:r>
            <a:r>
              <a:rPr lang="en-US" sz="2000" dirty="0"/>
              <a:t>best fits </a:t>
            </a:r>
            <a:r>
              <a:rPr lang="en-US" sz="2000" dirty="0" smtClean="0"/>
              <a:t>his or her needs</a:t>
            </a:r>
          </a:p>
          <a:p>
            <a:pPr marL="457200" lvl="1" indent="0">
              <a:buNone/>
            </a:pPr>
            <a:endParaRPr lang="en-US" dirty="0" smtClean="0"/>
          </a:p>
          <a:p>
            <a:pPr marL="137160" indent="0">
              <a:buNone/>
            </a:pPr>
            <a:endParaRPr lang="en-US" dirty="0"/>
          </a:p>
        </p:txBody>
      </p:sp>
      <p:sp>
        <p:nvSpPr>
          <p:cNvPr id="4" name="TextBox 3"/>
          <p:cNvSpPr txBox="1"/>
          <p:nvPr/>
        </p:nvSpPr>
        <p:spPr>
          <a:xfrm>
            <a:off x="874269" y="3379808"/>
            <a:ext cx="8259018" cy="2862322"/>
          </a:xfrm>
          <a:prstGeom prst="rect">
            <a:avLst/>
          </a:prstGeom>
          <a:noFill/>
        </p:spPr>
        <p:txBody>
          <a:bodyPr wrap="square" rtlCol="0">
            <a:spAutoFit/>
          </a:bodyPr>
          <a:lstStyle/>
          <a:p>
            <a:pPr algn="ctr"/>
            <a:r>
              <a:rPr lang="en-US" sz="2200" b="1" dirty="0">
                <a:solidFill>
                  <a:schemeClr val="accent1"/>
                </a:solidFill>
              </a:rPr>
              <a:t>Some co-op sites for our Science Majors include</a:t>
            </a:r>
            <a:r>
              <a:rPr lang="en-US" sz="2200" b="1" dirty="0"/>
              <a:t>:</a:t>
            </a:r>
          </a:p>
          <a:p>
            <a:pPr lvl="1" algn="ctr"/>
            <a:r>
              <a:rPr lang="en-US" sz="2000" dirty="0"/>
              <a:t>P&amp;G</a:t>
            </a:r>
          </a:p>
          <a:p>
            <a:pPr lvl="1" algn="ctr"/>
            <a:r>
              <a:rPr lang="en-US" sz="2000" dirty="0"/>
              <a:t>Cincinnati Zoo</a:t>
            </a:r>
          </a:p>
          <a:p>
            <a:pPr lvl="1" algn="ctr"/>
            <a:r>
              <a:rPr lang="en-US" sz="2000" dirty="0"/>
              <a:t>Newport Aquarium</a:t>
            </a:r>
          </a:p>
          <a:p>
            <a:pPr lvl="1" algn="ctr"/>
            <a:r>
              <a:rPr lang="en-US" sz="2000" dirty="0"/>
              <a:t>Advanced Testing Labs</a:t>
            </a:r>
          </a:p>
          <a:p>
            <a:pPr lvl="1" algn="ctr"/>
            <a:r>
              <a:rPr lang="en-US" sz="2000" dirty="0"/>
              <a:t>Children’s Hospital</a:t>
            </a:r>
          </a:p>
          <a:p>
            <a:pPr lvl="1" algn="ctr"/>
            <a:r>
              <a:rPr lang="en-US" sz="2000" dirty="0"/>
              <a:t>Q Labs</a:t>
            </a:r>
          </a:p>
          <a:p>
            <a:pPr lvl="1" algn="ctr"/>
            <a:r>
              <a:rPr lang="en-US" sz="2000" dirty="0"/>
              <a:t>Flavor Producers </a:t>
            </a:r>
          </a:p>
          <a:p>
            <a:endParaRPr lang="en-US" dirty="0"/>
          </a:p>
        </p:txBody>
      </p:sp>
      <p:pic>
        <p:nvPicPr>
          <p:cNvPr id="5" name="Picture 4">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454807" y="6075593"/>
            <a:ext cx="1612752" cy="535168"/>
          </a:xfrm>
          <a:prstGeom prst="rect">
            <a:avLst/>
          </a:prstGeom>
        </p:spPr>
      </p:pic>
    </p:spTree>
    <p:extLst>
      <p:ext uri="{BB962C8B-B14F-4D97-AF65-F5344CB8AC3E}">
        <p14:creationId xmlns:p14="http://schemas.microsoft.com/office/powerpoint/2010/main" val="37976863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Some Challenges</a:t>
            </a:r>
            <a:endParaRPr lang="en-US" dirty="0"/>
          </a:p>
        </p:txBody>
      </p:sp>
      <p:sp>
        <p:nvSpPr>
          <p:cNvPr id="3" name="Content Placeholder 2"/>
          <p:cNvSpPr>
            <a:spLocks noGrp="1"/>
          </p:cNvSpPr>
          <p:nvPr>
            <p:ph idx="1"/>
          </p:nvPr>
        </p:nvSpPr>
        <p:spPr/>
        <p:txBody>
          <a:bodyPr>
            <a:normAutofit/>
          </a:bodyPr>
          <a:lstStyle/>
          <a:p>
            <a:r>
              <a:rPr lang="en-US" sz="2000" dirty="0" smtClean="0"/>
              <a:t>Many of our students come in needing prerequisite coursework, which may set them back in their major’s level coursework</a:t>
            </a:r>
            <a:endParaRPr lang="en-US" sz="2000" dirty="0"/>
          </a:p>
          <a:p>
            <a:pPr marL="137160" indent="0">
              <a:buNone/>
            </a:pPr>
            <a:endParaRPr lang="en-US" sz="2000" dirty="0"/>
          </a:p>
          <a:p>
            <a:r>
              <a:rPr lang="en-US" sz="2000" dirty="0" smtClean="0"/>
              <a:t>Many of our students are “non-traditional” meaning that scheduling can pose an issue</a:t>
            </a:r>
          </a:p>
          <a:p>
            <a:endParaRPr lang="en-US" sz="2000" dirty="0"/>
          </a:p>
          <a:p>
            <a:r>
              <a:rPr lang="en-US" sz="2000" dirty="0" smtClean="0"/>
              <a:t>Transfer of credits is still seen as insecure by some students</a:t>
            </a:r>
            <a:endParaRPr lang="en-US" sz="1800" dirty="0"/>
          </a:p>
          <a:p>
            <a:endParaRPr lang="en-US" sz="2000" dirty="0"/>
          </a:p>
          <a:p>
            <a:pPr marL="0" indent="0">
              <a:buNone/>
            </a:pPr>
            <a:endParaRPr lang="en-US" sz="2000" dirty="0"/>
          </a:p>
          <a:p>
            <a:endParaRPr lang="en-US" sz="2400" dirty="0"/>
          </a:p>
          <a:p>
            <a:endParaRPr lang="en-US" sz="2000" dirty="0"/>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4975668" y="5909379"/>
            <a:ext cx="1612752" cy="535168"/>
          </a:xfrm>
          <a:prstGeom prst="rect">
            <a:avLst/>
          </a:prstGeom>
        </p:spPr>
      </p:pic>
    </p:spTree>
    <p:extLst>
      <p:ext uri="{BB962C8B-B14F-4D97-AF65-F5344CB8AC3E}">
        <p14:creationId xmlns:p14="http://schemas.microsoft.com/office/powerpoint/2010/main" val="3588978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59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C984E-2D4F-4F4E-BC61-27B4A0FCD6FB}"/>
              </a:ext>
            </a:extLst>
          </p:cNvPr>
          <p:cNvSpPr>
            <a:spLocks noGrp="1"/>
          </p:cNvSpPr>
          <p:nvPr>
            <p:ph type="title"/>
          </p:nvPr>
        </p:nvSpPr>
        <p:spPr>
          <a:xfrm>
            <a:off x="838200" y="365126"/>
            <a:ext cx="10515600" cy="731396"/>
          </a:xfrm>
        </p:spPr>
        <p:txBody>
          <a:bodyPr/>
          <a:lstStyle/>
          <a:p>
            <a:pPr algn="ctr"/>
            <a:r>
              <a:rPr lang="en-US" b="1" dirty="0" smtClean="0"/>
              <a:t>Cincinnati State Chemistry Faculty</a:t>
            </a:r>
            <a:endParaRPr lang="en-US" b="1" dirty="0"/>
          </a:p>
        </p:txBody>
      </p:sp>
      <p:sp>
        <p:nvSpPr>
          <p:cNvPr id="3" name="Content Placeholder 2">
            <a:extLst>
              <a:ext uri="{FF2B5EF4-FFF2-40B4-BE49-F238E27FC236}">
                <a16:creationId xmlns:a16="http://schemas.microsoft.com/office/drawing/2014/main" id="{8E6C913D-E5FB-0243-B1F2-CEAE7BC56C40}"/>
              </a:ext>
            </a:extLst>
          </p:cNvPr>
          <p:cNvSpPr>
            <a:spLocks noGrp="1"/>
          </p:cNvSpPr>
          <p:nvPr>
            <p:ph idx="1"/>
          </p:nvPr>
        </p:nvSpPr>
        <p:spPr>
          <a:xfrm>
            <a:off x="838200" y="1676400"/>
            <a:ext cx="10515600" cy="4785012"/>
          </a:xfrm>
        </p:spPr>
        <p:txBody>
          <a:bodyPr>
            <a:normAutofit/>
          </a:bodyPr>
          <a:lstStyle/>
          <a:p>
            <a:pPr marL="0" indent="0" algn="ctr">
              <a:buNone/>
            </a:pPr>
            <a:endParaRPr lang="en-US" b="1" dirty="0">
              <a:solidFill>
                <a:schemeClr val="accent6">
                  <a:lumMod val="50000"/>
                </a:schemeClr>
              </a:solidFill>
            </a:endParaRPr>
          </a:p>
          <a:p>
            <a:pPr marL="0" indent="0" algn="ctr">
              <a:buNone/>
            </a:pPr>
            <a:r>
              <a:rPr lang="en-US" sz="2400" b="1" dirty="0" smtClean="0">
                <a:solidFill>
                  <a:schemeClr val="accent6">
                    <a:lumMod val="50000"/>
                  </a:schemeClr>
                </a:solidFill>
              </a:rPr>
              <a:t>Mary Repaske</a:t>
            </a:r>
            <a:endParaRPr lang="en-US" sz="2400" b="1" dirty="0">
              <a:solidFill>
                <a:schemeClr val="accent6">
                  <a:lumMod val="50000"/>
                </a:schemeClr>
              </a:solidFill>
            </a:endParaRPr>
          </a:p>
          <a:p>
            <a:pPr marL="457200" lvl="1" indent="0" algn="ctr">
              <a:buNone/>
            </a:pPr>
            <a:r>
              <a:rPr lang="en-US" sz="2000" b="1" dirty="0" smtClean="0"/>
              <a:t>B.S., University of Texas at Austin</a:t>
            </a:r>
          </a:p>
          <a:p>
            <a:pPr marL="457200" lvl="1" indent="0" algn="ctr">
              <a:buNone/>
            </a:pPr>
            <a:r>
              <a:rPr lang="en-US" sz="2000" b="1" dirty="0" smtClean="0"/>
              <a:t>PhD, Biochemistry, University of Wisconsin, Madison</a:t>
            </a:r>
          </a:p>
          <a:p>
            <a:pPr marL="457200" lvl="1" indent="0" algn="ctr">
              <a:buNone/>
            </a:pPr>
            <a:endParaRPr lang="en-US" sz="2000" b="1" dirty="0"/>
          </a:p>
          <a:p>
            <a:pPr marL="0" indent="0" algn="ctr">
              <a:buNone/>
            </a:pPr>
            <a:r>
              <a:rPr lang="en-US" sz="2400" b="1" dirty="0" smtClean="0">
                <a:solidFill>
                  <a:schemeClr val="accent6">
                    <a:lumMod val="50000"/>
                  </a:schemeClr>
                </a:solidFill>
              </a:rPr>
              <a:t>Laura Morris</a:t>
            </a:r>
            <a:endParaRPr lang="en-US" sz="2400" b="1" dirty="0">
              <a:solidFill>
                <a:schemeClr val="accent6">
                  <a:lumMod val="50000"/>
                </a:schemeClr>
              </a:solidFill>
            </a:endParaRPr>
          </a:p>
          <a:p>
            <a:pPr marL="457200" lvl="1" indent="0" algn="ctr">
              <a:buNone/>
            </a:pPr>
            <a:r>
              <a:rPr lang="en-US" sz="2000" b="1" dirty="0" smtClean="0"/>
              <a:t>B.S., Northern Kentucky University</a:t>
            </a:r>
          </a:p>
          <a:p>
            <a:pPr marL="457200" lvl="1" indent="0" algn="ctr">
              <a:buNone/>
            </a:pPr>
            <a:r>
              <a:rPr lang="en-US" sz="2000" b="1" dirty="0" smtClean="0"/>
              <a:t>PhD, Analytical Chemistry, University of Cincinnati</a:t>
            </a:r>
          </a:p>
        </p:txBody>
      </p:sp>
      <p:pic>
        <p:nvPicPr>
          <p:cNvPr id="4" name="Picture 3">
            <a:extLst>
              <a:ext uri="{FF2B5EF4-FFF2-40B4-BE49-F238E27FC236}">
                <a16:creationId xmlns:a16="http://schemas.microsoft.com/office/drawing/2014/main" id="{63C193F8-8512-5142-98FC-79C1A08DACEA}"/>
              </a:ext>
            </a:extLst>
          </p:cNvPr>
          <p:cNvPicPr>
            <a:picLocks noChangeAspect="1"/>
          </p:cNvPicPr>
          <p:nvPr/>
        </p:nvPicPr>
        <p:blipFill>
          <a:blip r:embed="rId2"/>
          <a:stretch>
            <a:fillRect/>
          </a:stretch>
        </p:blipFill>
        <p:spPr>
          <a:xfrm>
            <a:off x="5289624" y="5926244"/>
            <a:ext cx="1612752" cy="535168"/>
          </a:xfrm>
          <a:prstGeom prst="rect">
            <a:avLst/>
          </a:prstGeom>
        </p:spPr>
      </p:pic>
    </p:spTree>
    <p:extLst>
      <p:ext uri="{BB962C8B-B14F-4D97-AF65-F5344CB8AC3E}">
        <p14:creationId xmlns:p14="http://schemas.microsoft.com/office/powerpoint/2010/main" val="3189348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234</TotalTime>
  <Words>1111</Words>
  <Application>Microsoft Office PowerPoint</Application>
  <PresentationFormat>Widescreen</PresentationFormat>
  <Paragraphs>344</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Times New Roman</vt:lpstr>
      <vt:lpstr>Trebuchet MS</vt:lpstr>
      <vt:lpstr>Wingdings 3</vt:lpstr>
      <vt:lpstr>Facet</vt:lpstr>
      <vt:lpstr>STEM Transfer Pathways at Cincinnati State</vt:lpstr>
      <vt:lpstr>ASSOCIATE OF SCIENCE at Cincinnati State  </vt:lpstr>
      <vt:lpstr>Transfer Degrees</vt:lpstr>
      <vt:lpstr>PowerPoint Presentation</vt:lpstr>
      <vt:lpstr>Associate of Science Degree</vt:lpstr>
      <vt:lpstr>Cooperative Education</vt:lpstr>
      <vt:lpstr>Some Challenges</vt:lpstr>
      <vt:lpstr>PowerPoint Presentation</vt:lpstr>
      <vt:lpstr>Cincinnati State Chemistry Faculty</vt:lpstr>
      <vt:lpstr>Chemistry At Cincinnati State</vt:lpstr>
      <vt:lpstr>Chemistry At Cincinnati State</vt:lpstr>
      <vt:lpstr>OGTP Curriculum Map for Chemistry </vt:lpstr>
      <vt:lpstr>Teaching at Cincinnati State</vt:lpstr>
      <vt:lpstr>Work in the Classroom at Cincinnati State</vt:lpstr>
      <vt:lpstr>Solution Prep at Cincinnati State</vt:lpstr>
      <vt:lpstr>Labs and Solution Prep at Cincinnati State</vt:lpstr>
      <vt:lpstr>Chemistry Prep Room at Cincinnati State</vt:lpstr>
      <vt:lpstr>PowerPoint Presentation</vt:lpstr>
      <vt:lpstr>Cincinnati State Biology Faculty</vt:lpstr>
      <vt:lpstr>Biology At Cincinnati State</vt:lpstr>
      <vt:lpstr>Biology At Cincinnati State</vt:lpstr>
      <vt:lpstr>OGTP Curriculum Map for Biology </vt:lpstr>
      <vt:lpstr>Advantages of Cincinnati State</vt:lpstr>
      <vt:lpstr>QUESTIONS???</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ASSOCIATE OF ARTS AND ASSOCIATE OF SCIENCE</dc:title>
  <dc:creator>Martin, Jennifer</dc:creator>
  <cp:lastModifiedBy>HelpDesk</cp:lastModifiedBy>
  <cp:revision>16</cp:revision>
  <dcterms:created xsi:type="dcterms:W3CDTF">2017-10-13T13:46:50Z</dcterms:created>
  <dcterms:modified xsi:type="dcterms:W3CDTF">2018-10-25T19:36:52Z</dcterms:modified>
</cp:coreProperties>
</file>