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08" r:id="rId1"/>
  </p:sldMasterIdLst>
  <p:notesMasterIdLst>
    <p:notesMasterId r:id="rId8"/>
  </p:notesMasterIdLst>
  <p:sldIdLst>
    <p:sldId id="355" r:id="rId2"/>
    <p:sldId id="350" r:id="rId3"/>
    <p:sldId id="356" r:id="rId4"/>
    <p:sldId id="357" r:id="rId5"/>
    <p:sldId id="358" r:id="rId6"/>
    <p:sldId id="359" r:id="rId7"/>
  </p:sldIdLst>
  <p:sldSz cx="9144000" cy="6858000" type="screen4x3"/>
  <p:notesSz cx="7010400" cy="9296400"/>
  <p:embeddedFontLst>
    <p:embeddedFont>
      <p:font typeface="Arial Black" panose="020B0A04020102020204" pitchFamily="34" charset="0"/>
      <p:bold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Helvetica" panose="020B060402020202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hleen" initials="KC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 snapToGrid="0" snapToObjects="1"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19C2F3-D215-4E7E-B322-3B70F2D0B2FF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431C58-37CB-45A2-961F-60C0FE55A8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02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501 bio majors total</a:t>
            </a:r>
          </a:p>
          <a:p>
            <a:r>
              <a:rPr lang="en-US" dirty="0"/>
              <a:t>Over the past 5 years 50% of grads each year enroll in a 4 </a:t>
            </a:r>
            <a:r>
              <a:rPr lang="en-US" dirty="0" err="1"/>
              <a:t>yr</a:t>
            </a:r>
            <a:r>
              <a:rPr lang="en-US" dirty="0"/>
              <a:t> institution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31C58-37CB-45A2-961F-60C0FE55A8B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1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026" y="392425"/>
            <a:ext cx="8572043" cy="159624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026" y="5865754"/>
            <a:ext cx="4795379" cy="66010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68288" y="2516188"/>
            <a:ext cx="8572500" cy="289083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614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293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192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04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5709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2049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32406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179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876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898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904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24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2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nclair.edu/course/params/subject/MET/courseNo/1131" TargetMode="External"/><Relationship Id="rId13" Type="http://schemas.openxmlformats.org/officeDocument/2006/relationships/hyperlink" Target="http://www.sinclair.edu/course/params/subject/BIO/courseNo/2236" TargetMode="External"/><Relationship Id="rId3" Type="http://schemas.openxmlformats.org/officeDocument/2006/relationships/hyperlink" Target="http://www.sinclair.edu/course/params/subject/BIO/courseNo/1272" TargetMode="External"/><Relationship Id="rId7" Type="http://schemas.openxmlformats.org/officeDocument/2006/relationships/hyperlink" Target="http://www.sinclair.edu/course/params/subject/ENG/courseNo/1201" TargetMode="External"/><Relationship Id="rId12" Type="http://schemas.openxmlformats.org/officeDocument/2006/relationships/hyperlink" Target="http://www.sinclair.edu/course/params/subject/BIO/courseNo/2235" TargetMode="External"/><Relationship Id="rId2" Type="http://schemas.openxmlformats.org/officeDocument/2006/relationships/hyperlink" Target="http://www.sinclair.edu/course/params/subject/BIO/courseNo/117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inclair.edu/course/params/subject/ENG/courseNo/1101" TargetMode="External"/><Relationship Id="rId11" Type="http://schemas.openxmlformats.org/officeDocument/2006/relationships/hyperlink" Target="http://www.sinclair.edu/course/params/subject/BIO/courseNo/2225" TargetMode="External"/><Relationship Id="rId5" Type="http://schemas.openxmlformats.org/officeDocument/2006/relationships/hyperlink" Target="http://www.sinclair.edu/course/params/subject/CHE/courseNo/1221" TargetMode="External"/><Relationship Id="rId10" Type="http://schemas.openxmlformats.org/officeDocument/2006/relationships/hyperlink" Target="http://www.sinclair.edu/course/params/subject/BIO/courseNo/2222" TargetMode="External"/><Relationship Id="rId4" Type="http://schemas.openxmlformats.org/officeDocument/2006/relationships/hyperlink" Target="http://www.sinclair.edu/course/params/subject/CHE/courseNo/1211" TargetMode="External"/><Relationship Id="rId9" Type="http://schemas.openxmlformats.org/officeDocument/2006/relationships/hyperlink" Target="http://www.sinclair.edu/course/params/subject/SCC/courseNo/1101" TargetMode="External"/><Relationship Id="rId14" Type="http://schemas.openxmlformats.org/officeDocument/2006/relationships/hyperlink" Target="http://www.sinclair.edu/course/params/subject/MAT/courseNo/145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Southwest Ohio Region Transfer Summit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BIOLOGY</a:t>
            </a:r>
          </a:p>
        </p:txBody>
      </p:sp>
      <p:pic>
        <p:nvPicPr>
          <p:cNvPr id="2" name="Picture 1" descr="Viewbook-Hockney (1 of 4)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9" b="12376"/>
          <a:stretch/>
        </p:blipFill>
        <p:spPr>
          <a:xfrm>
            <a:off x="268026" y="2489528"/>
            <a:ext cx="8572043" cy="294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800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15 full-time, tenure-track faculty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 with doctoral degrees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with master’s degrees</a:t>
            </a:r>
          </a:p>
          <a:p>
            <a:endParaRPr lang="en-US" dirty="0"/>
          </a:p>
          <a:p>
            <a:r>
              <a:rPr lang="en-US" dirty="0"/>
              <a:t>28 adjunct faculty</a:t>
            </a:r>
          </a:p>
          <a:p>
            <a:endParaRPr lang="en-US" dirty="0"/>
          </a:p>
          <a:p>
            <a:r>
              <a:rPr lang="en-US" dirty="0"/>
              <a:t>558 sections of biology courses 17-18AY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63% taught by FT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27% taught by adjuncts</a:t>
            </a:r>
          </a:p>
        </p:txBody>
      </p:sp>
    </p:spTree>
    <p:extLst>
      <p:ext uri="{BB962C8B-B14F-4D97-AF65-F5344CB8AC3E}">
        <p14:creationId xmlns:p14="http://schemas.microsoft.com/office/powerpoint/2010/main" val="35379766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FTE in BIO 17-18AY:  514</a:t>
            </a:r>
          </a:p>
          <a:p>
            <a:r>
              <a:rPr lang="en-US" dirty="0"/>
              <a:t>Total FTE in BIO 18/FA:  259</a:t>
            </a:r>
          </a:p>
          <a:p>
            <a:r>
              <a:rPr lang="en-US" dirty="0"/>
              <a:t>Total headcount in BIO 17-18AY</a:t>
            </a:r>
            <a:r>
              <a:rPr lang="en-US"/>
              <a:t>:  4,725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# BIO majors enrolled 18/FA: 229</a:t>
            </a:r>
          </a:p>
          <a:p>
            <a:r>
              <a:rPr lang="en-US" dirty="0"/>
              <a:t># Graduates 17-18 AY:  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50% enrolled in 4 </a:t>
            </a:r>
            <a:r>
              <a:rPr lang="en-US" dirty="0" err="1"/>
              <a:t>yr</a:t>
            </a:r>
            <a:r>
              <a:rPr lang="en-US" dirty="0"/>
              <a:t> university/college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68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Articulation Agreements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183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University of Cincinnati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Biology A.S. </a:t>
            </a:r>
            <a:r>
              <a:rPr lang="en-US" sz="2400" dirty="0">
                <a:sym typeface="Wingdings" panose="05000000000000000000" pitchFamily="2" charset="2"/>
              </a:rPr>
              <a:t> Biology B.A.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Biology A.S.  Biology B.S.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Urbana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A.S. degree  B.S. degree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ym typeface="Wingdings" panose="05000000000000000000" pitchFamily="2" charset="2"/>
              </a:rPr>
              <a:t>Wright State University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Biology A.S.  Biology B.A.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Biology A.S.  Biology B.S.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ym typeface="Wingdings" panose="05000000000000000000" pitchFamily="2" charset="2"/>
              </a:rPr>
              <a:t>Biology A.S.  Biology B.S. with Applied Physiology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https://www.sinclair.edu/about/offices/provost/articulation-transfer/articulation-agreements/</a:t>
            </a:r>
          </a:p>
        </p:txBody>
      </p:sp>
    </p:spTree>
    <p:extLst>
      <p:ext uri="{BB962C8B-B14F-4D97-AF65-F5344CB8AC3E}">
        <p14:creationId xmlns:p14="http://schemas.microsoft.com/office/powerpoint/2010/main" val="33426420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3"/>
            <a:ext cx="8229600" cy="1143000"/>
          </a:xfrm>
        </p:spPr>
        <p:txBody>
          <a:bodyPr/>
          <a:lstStyle/>
          <a:p>
            <a:r>
              <a:rPr lang="en-US" dirty="0"/>
              <a:t>Biology A.S. Curriculum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684954"/>
              </p:ext>
            </p:extLst>
          </p:nvPr>
        </p:nvGraphicFramePr>
        <p:xfrm>
          <a:off x="752475" y="971547"/>
          <a:ext cx="7639050" cy="5067299"/>
        </p:xfrm>
        <a:graphic>
          <a:graphicData uri="http://schemas.openxmlformats.org/drawingml/2006/table">
            <a:tbl>
              <a:tblPr firstRow="1" firstCol="1" bandRow="1"/>
              <a:tblGrid>
                <a:gridCol w="2546350">
                  <a:extLst>
                    <a:ext uri="{9D8B030D-6E8A-4147-A177-3AD203B41FA5}">
                      <a16:colId xmlns:a16="http://schemas.microsoft.com/office/drawing/2014/main" val="1455358413"/>
                    </a:ext>
                  </a:extLst>
                </a:gridCol>
                <a:gridCol w="2546350">
                  <a:extLst>
                    <a:ext uri="{9D8B030D-6E8A-4147-A177-3AD203B41FA5}">
                      <a16:colId xmlns:a16="http://schemas.microsoft.com/office/drawing/2014/main" val="4045232495"/>
                    </a:ext>
                  </a:extLst>
                </a:gridCol>
                <a:gridCol w="2546350">
                  <a:extLst>
                    <a:ext uri="{9D8B030D-6E8A-4147-A177-3AD203B41FA5}">
                      <a16:colId xmlns:a16="http://schemas.microsoft.com/office/drawing/2014/main" val="883202486"/>
                    </a:ext>
                  </a:extLst>
                </a:gridCol>
              </a:tblGrid>
              <a:tr h="273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Montserrat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Course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6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Montserrat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Title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6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Montserrat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Credits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6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18662"/>
                  </a:ext>
                </a:extLst>
              </a:tr>
              <a:tr h="393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Ohio Transfer Module: Social &amp; Behavioral Sciences Elective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080202"/>
                  </a:ext>
                </a:extLst>
              </a:tr>
              <a:tr h="393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Ohio Transfer Module: Arts &amp; Humanities Elective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822813"/>
                  </a:ext>
                </a:extLst>
              </a:tr>
              <a:tr h="263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Multicultural Elective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076409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2"/>
                        </a:rPr>
                        <a:t>BIO 1171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2"/>
                        </a:rPr>
                        <a:t>Principles of Biology 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2187196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3"/>
                        </a:rPr>
                        <a:t>BIO 1272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3"/>
                        </a:rPr>
                        <a:t>Principles of Biology II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275613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4"/>
                        </a:rPr>
                        <a:t>CHE 1211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4"/>
                        </a:rPr>
                        <a:t>General Chemistry 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863112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5"/>
                        </a:rPr>
                        <a:t>CHE 1221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5"/>
                        </a:rPr>
                        <a:t>General Chemistry II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413525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6"/>
                        </a:rPr>
                        <a:t>ENG 1101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6"/>
                        </a:rPr>
                        <a:t>English Composition 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579647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7"/>
                        </a:rPr>
                        <a:t>ENG 1201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7"/>
                        </a:rPr>
                        <a:t>English Composition II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605321"/>
                  </a:ext>
                </a:extLst>
              </a:tr>
              <a:tr h="3932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8"/>
                        </a:rPr>
                        <a:t>MET 1131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8"/>
                        </a:rPr>
                        <a:t>Personal Computer Applications for Engineering Technology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30243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9"/>
                        </a:rPr>
                        <a:t>SCC 1101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9"/>
                        </a:rPr>
                        <a:t>First Year Experience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618568"/>
                  </a:ext>
                </a:extLst>
              </a:tr>
              <a:tr h="2637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(COM 2206 OR COM 2211 OR COM 2225)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708974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0"/>
                        </a:rPr>
                        <a:t>BIO 2222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0"/>
                        </a:rPr>
                        <a:t>Evolution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443048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1"/>
                        </a:rPr>
                        <a:t>BIO 2225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1"/>
                        </a:rPr>
                        <a:t>Ecology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13395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2"/>
                        </a:rPr>
                        <a:t>BIO 2235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2"/>
                        </a:rPr>
                        <a:t>Genetics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309009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3"/>
                        </a:rPr>
                        <a:t>BIO 2236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3"/>
                        </a:rPr>
                        <a:t>Lab for Genetics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776625"/>
                  </a:ext>
                </a:extLst>
              </a:tr>
              <a:tr h="257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4"/>
                        </a:rPr>
                        <a:t>MAT 1450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14"/>
                        </a:rPr>
                        <a:t>Introductory Statistics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333333"/>
                          </a:solidFill>
                          <a:effectLst/>
                          <a:latin typeface="Open Sans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721" marR="51721" marT="51721" marB="517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567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1615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-72851"/>
            <a:ext cx="6324600" cy="700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80486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325</Words>
  <Application>Microsoft Office PowerPoint</Application>
  <PresentationFormat>On-screen Show (4:3)</PresentationFormat>
  <Paragraphs>86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Wingdings</vt:lpstr>
      <vt:lpstr>Helvetica</vt:lpstr>
      <vt:lpstr>Arial</vt:lpstr>
      <vt:lpstr>Open Sans</vt:lpstr>
      <vt:lpstr>Times New Roman</vt:lpstr>
      <vt:lpstr>Montserrat</vt:lpstr>
      <vt:lpstr>Arial Black</vt:lpstr>
      <vt:lpstr>Calibri</vt:lpstr>
      <vt:lpstr>3_Office Theme</vt:lpstr>
      <vt:lpstr>Southwest Ohio Region Transfer Summit </vt:lpstr>
      <vt:lpstr>Our Faculty</vt:lpstr>
      <vt:lpstr>Our Students</vt:lpstr>
      <vt:lpstr>Articulation Agreements</vt:lpstr>
      <vt:lpstr>Biology A.S. Curriculum </vt:lpstr>
      <vt:lpstr>PowerPoint Presentation</vt:lpstr>
    </vt:vector>
  </TitlesOfParts>
  <Company>Sinclair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Gonsiska</dc:creator>
  <cp:lastModifiedBy>Currier, Angela</cp:lastModifiedBy>
  <cp:revision>99</cp:revision>
  <cp:lastPrinted>2014-01-23T15:47:14Z</cp:lastPrinted>
  <dcterms:created xsi:type="dcterms:W3CDTF">2013-01-11T21:28:37Z</dcterms:created>
  <dcterms:modified xsi:type="dcterms:W3CDTF">2018-10-26T00:45:39Z</dcterms:modified>
</cp:coreProperties>
</file>