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21"/>
  </p:notesMasterIdLst>
  <p:sldIdLst>
    <p:sldId id="256" r:id="rId5"/>
    <p:sldId id="265" r:id="rId6"/>
    <p:sldId id="264" r:id="rId7"/>
    <p:sldId id="266" r:id="rId8"/>
    <p:sldId id="267" r:id="rId9"/>
    <p:sldId id="268" r:id="rId10"/>
    <p:sldId id="269" r:id="rId11"/>
    <p:sldId id="274" r:id="rId12"/>
    <p:sldId id="261" r:id="rId13"/>
    <p:sldId id="262" r:id="rId14"/>
    <p:sldId id="270" r:id="rId15"/>
    <p:sldId id="271" r:id="rId16"/>
    <p:sldId id="263" r:id="rId17"/>
    <p:sldId id="272" r:id="rId18"/>
    <p:sldId id="273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89" autoAdjust="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24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021A86-0996-4F39-BDD6-0D1C4F470680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3B3D95-41AE-4944-A995-C20B07510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414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8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8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8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8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84" charset="0"/>
              </a:defRPr>
            </a:lvl9pPr>
          </a:lstStyle>
          <a:p>
            <a:fld id="{1A64088C-7F86-4837-9055-D58D79A2D1E5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060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8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8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8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8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84" charset="0"/>
              </a:defRPr>
            </a:lvl9pPr>
          </a:lstStyle>
          <a:p>
            <a:fld id="{76E1C239-AECC-4C6F-9B15-7C3A852AB49A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237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CDB3CC-F982-40F9-8DD6-BCC9AFBF44BD}" type="datetime1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9E7B99-7C3F-4BC3-B7B8-7E1F8C620B24}" type="datetime1">
              <a:rPr lang="en-US" smtClean="0"/>
              <a:pPr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417638"/>
            <a:ext cx="8229600" cy="855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University of Cincinnati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43200"/>
            <a:ext cx="8229600" cy="3387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 smtClean="0"/>
          </a:p>
          <a:p>
            <a:pPr lvl="0"/>
            <a:r>
              <a:rPr lang="en-US" dirty="0" smtClean="0"/>
              <a:t>Biology and Chemistry Department Overview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Southwest Transfer Summit </a:t>
            </a:r>
          </a:p>
          <a:p>
            <a:pPr lvl="0"/>
            <a:r>
              <a:rPr lang="en-US" dirty="0" smtClean="0"/>
              <a:t>October 2018</a:t>
            </a:r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457200" rtl="0" eaLnBrk="1" latinLnBrk="0" hangingPunct="1">
        <a:spcBef>
          <a:spcPct val="20000"/>
        </a:spcBef>
        <a:buFont typeface="Arial"/>
        <a:buNone/>
        <a:defRPr sz="32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carol.tongemack@uc.edu" TargetMode="External"/><Relationship Id="rId2" Type="http://schemas.openxmlformats.org/officeDocument/2006/relationships/hyperlink" Target="mailto:mary.fox@uc.edu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uc.edu/pathways" TargetMode="External"/><Relationship Id="rId4" Type="http://schemas.openxmlformats.org/officeDocument/2006/relationships/hyperlink" Target="mailto:pathways@uc.ed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University of Cincinnati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2375" y="4216940"/>
            <a:ext cx="8540886" cy="1752600"/>
          </a:xfrm>
        </p:spPr>
        <p:txBody>
          <a:bodyPr/>
          <a:lstStyle/>
          <a:p>
            <a:r>
              <a:rPr lang="en-US" dirty="0" smtClean="0"/>
              <a:t>Biology and Chemistry Department Overview</a:t>
            </a:r>
          </a:p>
          <a:p>
            <a:r>
              <a:rPr lang="en-US" smtClean="0"/>
              <a:t>Southwest OH Transfer </a:t>
            </a:r>
            <a:r>
              <a:rPr lang="en-US" dirty="0" smtClean="0"/>
              <a:t>Summit – October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72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17638"/>
            <a:ext cx="9144000" cy="855538"/>
          </a:xfrm>
        </p:spPr>
        <p:txBody>
          <a:bodyPr>
            <a:noAutofit/>
          </a:bodyPr>
          <a:lstStyle/>
          <a:p>
            <a:r>
              <a:rPr lang="en-US" sz="4000" dirty="0" smtClean="0"/>
              <a:t>BS Chemistry major core requirements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81062"/>
            <a:ext cx="8315608" cy="4200808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b="1" u="sng" dirty="0" smtClean="0"/>
              <a:t>First Year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General Chemistry Sequence with Labs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Applied Calculus Sequence</a:t>
            </a:r>
          </a:p>
          <a:p>
            <a:pPr algn="l"/>
            <a:r>
              <a:rPr lang="en-US" b="1" u="sng" dirty="0" smtClean="0"/>
              <a:t>Second Year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Organic Chemistry Sequence with Labs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General Physics Sequence with Labs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Sophomore Seminar for Chemistry Majors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Analytical </a:t>
            </a:r>
            <a:r>
              <a:rPr lang="en-US" dirty="0" smtClean="0"/>
              <a:t>Chemistry</a:t>
            </a:r>
          </a:p>
          <a:p>
            <a:pPr algn="l"/>
            <a:r>
              <a:rPr lang="en-US" b="1" u="sng" dirty="0" smtClean="0"/>
              <a:t>Third and Fourth Year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Five Upper division level courses, and 2 upper division labs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Chemistry Capstone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Senior Seminar for Chemistry Majors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 smtClean="0"/>
          </a:p>
          <a:p>
            <a:pPr algn="l"/>
            <a:endParaRPr lang="en-US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028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17638"/>
            <a:ext cx="9144000" cy="855538"/>
          </a:xfrm>
        </p:spPr>
        <p:txBody>
          <a:bodyPr>
            <a:noAutofit/>
          </a:bodyPr>
          <a:lstStyle/>
          <a:p>
            <a:r>
              <a:rPr lang="en-US" sz="4000" dirty="0" smtClean="0"/>
              <a:t>BA Chemistry major core requirements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331" y="2400299"/>
            <a:ext cx="8415338" cy="4329113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en-US" b="1" u="sng" dirty="0" smtClean="0"/>
              <a:t>First Year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General Chemistry Sequence with Labs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Applied Calculus Sequence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First Year Biology Sequence and Labs</a:t>
            </a:r>
          </a:p>
          <a:p>
            <a:pPr algn="l"/>
            <a:r>
              <a:rPr lang="en-US" b="1" u="sng" dirty="0" smtClean="0"/>
              <a:t>Second Year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Organic Chemistry Sequence with Labs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General Physics Sequence with Labs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Sophomore Seminar for Chemistry Majors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Analytical Chemistry</a:t>
            </a:r>
          </a:p>
          <a:p>
            <a:pPr algn="l"/>
            <a:r>
              <a:rPr lang="en-US" b="1" u="sng" dirty="0" smtClean="0"/>
              <a:t>Third and Fourth Year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Five Upper division level courses, and 2 upper division labs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Genetics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Chemistry Capstone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Senior Seminar for Chemistry Majors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192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17638"/>
            <a:ext cx="9144000" cy="855538"/>
          </a:xfrm>
        </p:spPr>
        <p:txBody>
          <a:bodyPr>
            <a:noAutofit/>
          </a:bodyPr>
          <a:lstStyle/>
          <a:p>
            <a:r>
              <a:rPr lang="en-US" sz="4000" dirty="0" smtClean="0"/>
              <a:t>Chemistry ACS - major core </a:t>
            </a:r>
            <a:r>
              <a:rPr lang="en-US" sz="4000" dirty="0" err="1" smtClean="0"/>
              <a:t>reqs</a:t>
            </a:r>
            <a:r>
              <a:rPr lang="en-US" sz="4000" dirty="0" smtClean="0"/>
              <a:t> </a:t>
            </a:r>
            <a:br>
              <a:rPr lang="en-US" sz="4000" dirty="0" smtClean="0"/>
            </a:br>
            <a:r>
              <a:rPr lang="en-US" sz="2000" i="1" dirty="0" smtClean="0"/>
              <a:t>*certified by the American Chemical Society</a:t>
            </a:r>
            <a:endParaRPr lang="en-US" sz="2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408222"/>
            <a:ext cx="8496677" cy="4070400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b="1" u="sng" dirty="0" smtClean="0"/>
              <a:t>First Year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General Chemistry Sequence with Labs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Calculus Sequence</a:t>
            </a:r>
          </a:p>
          <a:p>
            <a:pPr algn="l"/>
            <a:r>
              <a:rPr lang="en-US" b="1" u="sng" dirty="0" smtClean="0"/>
              <a:t>Second Year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Organic Chemistry Sequence with Labs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College Physics Sequence with Labs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Sophomore Seminar for Chemistry Majors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Analytical Chemistry</a:t>
            </a:r>
          </a:p>
          <a:p>
            <a:pPr algn="l"/>
            <a:r>
              <a:rPr lang="en-US" b="1" u="sng" dirty="0" smtClean="0"/>
              <a:t>Third and Fourth Year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11 Upper division level courses, and 2 upper division labs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Chemistry Capstone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Senior Seminar for Chemistry Majors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 smtClean="0"/>
          </a:p>
          <a:p>
            <a:pPr algn="l"/>
            <a:endParaRPr lang="en-US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299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 Facts about Chemistry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743200"/>
            <a:ext cx="8486775" cy="3686175"/>
          </a:xfrm>
        </p:spPr>
        <p:txBody>
          <a:bodyPr>
            <a:normAutofit fontScale="85000"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100" dirty="0"/>
              <a:t>Approx. 1/3 of students go on to graduate school in chemistry, while 1/3 have entered professional schools (medical, dental, law), and 1/3 have entered the workforce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100" dirty="0"/>
              <a:t>Nearly all of our majors who seek to attend doctoral programs in chemistry are admitted to such programs, with full financial support (full tuition scholarship and a graduate assistant stipend</a:t>
            </a:r>
            <a:r>
              <a:rPr lang="en-US" sz="3100" dirty="0" smtClean="0"/>
              <a:t>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100" dirty="0" smtClean="0"/>
              <a:t>Famous Alum: George </a:t>
            </a:r>
            <a:r>
              <a:rPr lang="en-US" sz="3100" dirty="0" err="1" smtClean="0"/>
              <a:t>Rieveschl</a:t>
            </a:r>
            <a:r>
              <a:rPr lang="en-US" sz="3100" dirty="0" smtClean="0"/>
              <a:t> – inventor of Benadryl.</a:t>
            </a:r>
            <a:endParaRPr lang="en-US" sz="31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738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 Facts about Chemistry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25 Full-time faculty - 6 female, 19 male – 16 Caucasian, 1 African-American, 5 Asians, 3 Hispanic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4 professional staff, 4 administrative staff, 8 technical staff, 7 postdocs, 3 visiting scholars, 9 adjunct faculty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Approximately 66 </a:t>
            </a:r>
            <a:r>
              <a:rPr lang="en-US" dirty="0"/>
              <a:t>bachelor </a:t>
            </a:r>
            <a:r>
              <a:rPr lang="en-US" dirty="0" smtClean="0"/>
              <a:t>graduates per year</a:t>
            </a:r>
            <a:endParaRPr lang="en-US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104 graduate students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Created in 1874 – awarded first BS degree in 1880 and first MS degree the same year.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149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Cooperative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647872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dirty="0"/>
              <a:t>Opportunities for Collaborative studies </a:t>
            </a:r>
            <a:r>
              <a:rPr lang="en-US" dirty="0" smtClean="0"/>
              <a:t>with: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UC </a:t>
            </a:r>
            <a:r>
              <a:rPr lang="en-US" dirty="0"/>
              <a:t>Genome Research </a:t>
            </a:r>
            <a:r>
              <a:rPr lang="en-US" dirty="0" smtClean="0"/>
              <a:t>Institute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UC </a:t>
            </a:r>
            <a:r>
              <a:rPr lang="en-US" dirty="0"/>
              <a:t>College of </a:t>
            </a:r>
            <a:r>
              <a:rPr lang="en-US" dirty="0" smtClean="0"/>
              <a:t>Medicine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Children’s Hospital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UC </a:t>
            </a:r>
            <a:r>
              <a:rPr lang="en-US" dirty="0"/>
              <a:t>College of </a:t>
            </a:r>
            <a:r>
              <a:rPr lang="en-US" dirty="0" smtClean="0"/>
              <a:t>Engineering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Procter </a:t>
            </a:r>
            <a:r>
              <a:rPr lang="en-US" dirty="0"/>
              <a:t>&amp; </a:t>
            </a:r>
            <a:r>
              <a:rPr lang="en-US" dirty="0" smtClean="0"/>
              <a:t>Gamble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Food </a:t>
            </a:r>
            <a:r>
              <a:rPr lang="en-US" dirty="0"/>
              <a:t>and Drug </a:t>
            </a:r>
            <a:r>
              <a:rPr lang="en-US" dirty="0" smtClean="0"/>
              <a:t>Administration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Environmental </a:t>
            </a:r>
            <a:r>
              <a:rPr lang="en-US" dirty="0"/>
              <a:t>Protection </a:t>
            </a:r>
            <a:r>
              <a:rPr lang="en-US" dirty="0" smtClean="0"/>
              <a:t>Agency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National </a:t>
            </a:r>
            <a:r>
              <a:rPr lang="en-US" dirty="0"/>
              <a:t>Institute of Occupational Safety and </a:t>
            </a:r>
            <a:r>
              <a:rPr lang="en-US" dirty="0" smtClean="0"/>
              <a:t>Health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5016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99168"/>
            <a:ext cx="8229600" cy="3991904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Dr. Mary Fox – </a:t>
            </a:r>
            <a:r>
              <a:rPr lang="en-US" dirty="0" smtClean="0">
                <a:hlinkClick r:id="rId2"/>
              </a:rPr>
              <a:t>mary.fox@uc.edu</a:t>
            </a:r>
            <a:endParaRPr lang="en-US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Carol Tonge-Mack - </a:t>
            </a:r>
            <a:r>
              <a:rPr lang="en-US" dirty="0" smtClean="0">
                <a:hlinkClick r:id="rId3"/>
              </a:rPr>
              <a:t>carol.tongemack@uc.edu</a:t>
            </a:r>
            <a:endParaRPr lang="en-US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Center for Pathways Advising and                  Student Success </a:t>
            </a:r>
            <a:r>
              <a:rPr lang="en-US" dirty="0" smtClean="0">
                <a:hlinkClick r:id="rId4"/>
              </a:rPr>
              <a:t>pathways@uc.edu</a:t>
            </a:r>
            <a:r>
              <a:rPr lang="en-US" dirty="0" smtClean="0"/>
              <a:t> 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513-556-9000   </a:t>
            </a:r>
            <a:r>
              <a:rPr lang="en-US" dirty="0" smtClean="0">
                <a:hlinkClick r:id="rId5"/>
              </a:rPr>
              <a:t>www.uc.edu/pathways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770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/>
          <a:p>
            <a:r>
              <a:rPr lang="en-US" sz="4000" dirty="0" smtClean="0">
                <a:effectLst/>
              </a:rPr>
              <a:t>Biology major options: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199" y="2743200"/>
            <a:ext cx="8365787" cy="338769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 fontScale="85000" lnSpcReduction="20000"/>
          </a:bodyPr>
          <a:lstStyle/>
          <a:p>
            <a:pPr algn="l">
              <a:lnSpc>
                <a:spcPct val="90000"/>
              </a:lnSpc>
            </a:pPr>
            <a:r>
              <a:rPr lang="en-US" dirty="0" smtClean="0">
                <a:effectLst/>
              </a:rPr>
              <a:t>BS Concentrations (2017 Enrollment – 1000 students) :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effectLst/>
              </a:rPr>
              <a:t>Biology of Animals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effectLst/>
              </a:rPr>
              <a:t>Ecology / Evolution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effectLst/>
              </a:rPr>
              <a:t>Cell / Molecular Biology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effectLst/>
              </a:rPr>
              <a:t>Biomedical studies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2017 Transfers: 11 from Cincinnati State, 3 from Sinclair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en-US" dirty="0" smtClean="0">
              <a:effectLst/>
            </a:endParaRPr>
          </a:p>
          <a:p>
            <a:pPr algn="l">
              <a:lnSpc>
                <a:spcPct val="90000"/>
              </a:lnSpc>
            </a:pPr>
            <a:r>
              <a:rPr lang="en-US" sz="3000" dirty="0" smtClean="0">
                <a:effectLst/>
              </a:rPr>
              <a:t>BA degree also available -- especially relevant for double majors or career oriented </a:t>
            </a:r>
            <a:r>
              <a:rPr lang="en-US" sz="3000" dirty="0" smtClean="0"/>
              <a:t>(no physics or calculus) </a:t>
            </a:r>
          </a:p>
          <a:p>
            <a:pPr algn="l">
              <a:lnSpc>
                <a:spcPct val="90000"/>
              </a:lnSpc>
            </a:pPr>
            <a:r>
              <a:rPr lang="en-US" sz="3000" dirty="0"/>
              <a:t>	</a:t>
            </a:r>
            <a:r>
              <a:rPr lang="en-US" sz="3000" dirty="0" smtClean="0"/>
              <a:t>(Enrollment 2017- 62 students, no regional transfers) </a:t>
            </a:r>
          </a:p>
        </p:txBody>
      </p:sp>
    </p:spTree>
    <p:extLst>
      <p:ext uri="{BB962C8B-B14F-4D97-AF65-F5344CB8AC3E}">
        <p14:creationId xmlns:p14="http://schemas.microsoft.com/office/powerpoint/2010/main" val="261539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111" y="1040861"/>
            <a:ext cx="8229600" cy="14176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dirty="0" smtClean="0"/>
              <a:t>BS Biology major core requirements: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69788"/>
            <a:ext cx="8229600" cy="5097486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US" sz="1700" b="1" u="sng" dirty="0" smtClean="0"/>
              <a:t>First year: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1700" dirty="0"/>
              <a:t>Freshman biology sequence with labs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1700" dirty="0"/>
              <a:t>Freshman chemistry sequence with labs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1700" dirty="0"/>
              <a:t>Statistics and Calculus</a:t>
            </a:r>
          </a:p>
          <a:p>
            <a:pPr algn="l" eaLnBrk="1" hangingPunct="1">
              <a:defRPr/>
            </a:pPr>
            <a:r>
              <a:rPr lang="en-US" sz="1700" b="1" u="sng" dirty="0" smtClean="0"/>
              <a:t>Second year: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1700" dirty="0"/>
              <a:t>Second year chemistry sequence with labs (Organic or Biochemistry)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1700" dirty="0"/>
              <a:t>Genetics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1700" dirty="0"/>
              <a:t>Cell Biology or Ecology &amp; Evolution (both include lab)</a:t>
            </a:r>
          </a:p>
          <a:p>
            <a:pPr algn="l" eaLnBrk="1" hangingPunct="1">
              <a:defRPr/>
            </a:pPr>
            <a:r>
              <a:rPr lang="en-US" sz="1700" b="1" u="sng" dirty="0" smtClean="0"/>
              <a:t>Third and fourth years: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1700" dirty="0" smtClean="0"/>
              <a:t>Physics sequence with labs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1700" dirty="0" smtClean="0"/>
              <a:t>5 Upper level Biology elective courses, including 2 with lab (can include research)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1700" dirty="0" smtClean="0"/>
              <a:t>Biology Capstone</a:t>
            </a:r>
          </a:p>
          <a:p>
            <a:pPr algn="l">
              <a:defRPr/>
            </a:pPr>
            <a:r>
              <a:rPr lang="en-US" sz="1700" i="1" dirty="0" smtClean="0"/>
              <a:t>Students must complete minimum of 12 credits of BIOL courses that count toward major as UC Arts &amp; Sciences Biology major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5906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Related majors at UC: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Neuroscience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Environmental Studies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Biochemistry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Chemistry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Pre-Pharmacy Interdisciplinary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College of Allied Health Sciences</a:t>
            </a:r>
          </a:p>
          <a:p>
            <a:pPr lvl="1"/>
            <a:r>
              <a:rPr lang="en-US" dirty="0" smtClean="0"/>
              <a:t>Advanced Medical Imaging</a:t>
            </a:r>
          </a:p>
          <a:p>
            <a:pPr lvl="1"/>
            <a:r>
              <a:rPr lang="en-US" dirty="0" smtClean="0"/>
              <a:t>Athletic Training</a:t>
            </a:r>
          </a:p>
          <a:p>
            <a:pPr lvl="1"/>
            <a:r>
              <a:rPr lang="en-US" dirty="0" smtClean="0"/>
              <a:t>Medical Laboratory Science</a:t>
            </a:r>
          </a:p>
          <a:p>
            <a:pPr lvl="1"/>
            <a:r>
              <a:rPr lang="en-US" dirty="0" smtClean="0"/>
              <a:t>Health Sciences</a:t>
            </a:r>
          </a:p>
          <a:p>
            <a:pPr lvl="1"/>
            <a:r>
              <a:rPr lang="en-US" dirty="0" smtClean="0"/>
              <a:t>Dietetics</a:t>
            </a:r>
          </a:p>
          <a:p>
            <a:pPr lvl="1"/>
            <a:r>
              <a:rPr lang="en-US" dirty="0" smtClean="0"/>
              <a:t>Respiratory Therapy (online)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039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467"/>
            <a:ext cx="6705600" cy="22243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357" r="4961"/>
          <a:stretch/>
        </p:blipFill>
        <p:spPr>
          <a:xfrm>
            <a:off x="-1" y="4297180"/>
            <a:ext cx="7159447" cy="25608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5790" y="3025521"/>
            <a:ext cx="2709680" cy="38283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163580"/>
            <a:ext cx="2667000" cy="2133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05600" y="0"/>
            <a:ext cx="2438399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UC Research opportunities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Biology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Environmental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College of Medicine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CCHMC</a:t>
            </a:r>
          </a:p>
          <a:p>
            <a:pPr marL="342900" indent="-342900">
              <a:buFontTx/>
              <a:buChar char="-"/>
            </a:pP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7000" y="2239780"/>
            <a:ext cx="4307530" cy="205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96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21" y="1417638"/>
            <a:ext cx="8859187" cy="8555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Biology Department </a:t>
            </a:r>
            <a:r>
              <a:rPr lang="mr-IN" dirty="0" smtClean="0"/>
              <a:t>–</a:t>
            </a:r>
            <a:r>
              <a:rPr lang="en-US" dirty="0" smtClean="0"/>
              <a:t> Clifton campus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521908" cy="3672590"/>
          </a:xfrm>
        </p:spPr>
        <p:txBody>
          <a:bodyPr>
            <a:normAutofit fontScale="775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100" dirty="0" smtClean="0"/>
              <a:t>24 tenured / tenure-track faculty</a:t>
            </a:r>
          </a:p>
          <a:p>
            <a:pPr lvl="1"/>
            <a:r>
              <a:rPr lang="en-US" sz="3100" dirty="0" smtClean="0"/>
              <a:t>Most are research active </a:t>
            </a:r>
          </a:p>
          <a:p>
            <a:pPr lvl="1"/>
            <a:r>
              <a:rPr lang="en-US" sz="3100" dirty="0" smtClean="0"/>
              <a:t>Many have grant support from NSF or NIH</a:t>
            </a:r>
          </a:p>
          <a:p>
            <a:pPr lvl="1"/>
            <a:r>
              <a:rPr lang="en-US" sz="3100" dirty="0" smtClean="0"/>
              <a:t>Research focal areas:</a:t>
            </a:r>
          </a:p>
          <a:p>
            <a:pPr lvl="2"/>
            <a:r>
              <a:rPr lang="en-US" sz="2600" dirty="0" smtClean="0"/>
              <a:t>Environmental </a:t>
            </a:r>
            <a:r>
              <a:rPr lang="en-US" sz="2600" dirty="0"/>
              <a:t>C</a:t>
            </a:r>
            <a:r>
              <a:rPr lang="en-US" sz="2600" dirty="0" smtClean="0"/>
              <a:t>hange and Biological Resilience</a:t>
            </a:r>
          </a:p>
          <a:p>
            <a:pPr lvl="2"/>
            <a:r>
              <a:rPr lang="en-US" sz="2600" dirty="0" smtClean="0"/>
              <a:t>Sensory Biology, Behavior, and Evolution</a:t>
            </a:r>
          </a:p>
          <a:p>
            <a:pPr marL="914400" lvl="2" indent="0">
              <a:buNone/>
            </a:pPr>
            <a:endParaRPr lang="en-US" sz="2600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100" dirty="0" smtClean="0"/>
              <a:t>7 full-time Educator faculty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100" dirty="0" smtClean="0"/>
              <a:t>4 Visiting faculty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100" dirty="0" smtClean="0"/>
              <a:t>Leading education innovations, especially in large classes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1669108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07578"/>
            <a:ext cx="8229600" cy="8555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Biology and Chemistry post-</a:t>
            </a:r>
            <a:r>
              <a:rPr lang="en-US" dirty="0" err="1" smtClean="0"/>
              <a:t>bacc</a:t>
            </a:r>
            <a:r>
              <a:rPr lang="en-US" dirty="0" smtClean="0"/>
              <a:t> 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33140"/>
            <a:ext cx="8229600" cy="3387695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College of Pharmacy </a:t>
            </a:r>
            <a:r>
              <a:rPr lang="mr-IN" dirty="0" smtClean="0"/>
              <a:t>–</a:t>
            </a:r>
            <a:r>
              <a:rPr lang="en-US" dirty="0" smtClean="0"/>
              <a:t> 3+1 completion of BS degree while enrolled in </a:t>
            </a:r>
            <a:r>
              <a:rPr lang="en-US" dirty="0" err="1" smtClean="0"/>
              <a:t>PharmD</a:t>
            </a:r>
            <a:r>
              <a:rPr lang="en-US" dirty="0" smtClean="0"/>
              <a:t> 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College of Pharmacy </a:t>
            </a:r>
            <a:r>
              <a:rPr lang="mr-IN" dirty="0" smtClean="0"/>
              <a:t>–</a:t>
            </a:r>
            <a:r>
              <a:rPr lang="en-US" dirty="0" smtClean="0"/>
              <a:t> 4+1 transition to Cosmetic Science Masters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4+1 course intensive Masters in Biology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504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07578"/>
            <a:ext cx="8229600" cy="855538"/>
          </a:xfrm>
        </p:spPr>
        <p:txBody>
          <a:bodyPr>
            <a:normAutofit/>
          </a:bodyPr>
          <a:lstStyle/>
          <a:p>
            <a:r>
              <a:rPr lang="en-US" dirty="0" smtClean="0"/>
              <a:t>Barriers to Transfer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8346"/>
            <a:ext cx="8229600" cy="3622490"/>
          </a:xfrm>
        </p:spPr>
        <p:txBody>
          <a:bodyPr>
            <a:normAutofit fontScale="85000"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Many two-year transfers take Physics in the second year, instead of 2</a:t>
            </a:r>
            <a:r>
              <a:rPr lang="en-US" baseline="30000" dirty="0" smtClean="0"/>
              <a:t>nd</a:t>
            </a:r>
            <a:r>
              <a:rPr lang="en-US" dirty="0" smtClean="0"/>
              <a:t> year Biology courses (if offered)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Pushed 2</a:t>
            </a:r>
            <a:r>
              <a:rPr lang="en-US" baseline="30000" dirty="0" smtClean="0"/>
              <a:t>nd</a:t>
            </a:r>
            <a:r>
              <a:rPr lang="en-US" dirty="0" smtClean="0"/>
              <a:t> year Biology gateway to Junior year 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Forces transfers to cram all upper division courses to senior year (not easy)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OTM disadvantages </a:t>
            </a:r>
            <a:r>
              <a:rPr lang="en-US" dirty="0" smtClean="0"/>
              <a:t>some </a:t>
            </a:r>
            <a:r>
              <a:rPr lang="en-US" dirty="0" err="1" smtClean="0"/>
              <a:t>Biol</a:t>
            </a:r>
            <a:r>
              <a:rPr lang="en-US" dirty="0" smtClean="0"/>
              <a:t> students (ex – student advised to prioritize other gen </a:t>
            </a:r>
            <a:r>
              <a:rPr lang="en-US" dirty="0" err="1" smtClean="0"/>
              <a:t>eds</a:t>
            </a:r>
            <a:r>
              <a:rPr lang="en-US" dirty="0" smtClean="0"/>
              <a:t> instead of Organic Chemistry sequence in 2</a:t>
            </a:r>
            <a:r>
              <a:rPr lang="en-US" baseline="30000" dirty="0" smtClean="0"/>
              <a:t>nd</a:t>
            </a:r>
            <a:r>
              <a:rPr lang="en-US" dirty="0" smtClean="0"/>
              <a:t> year)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792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Chemistry major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ACS </a:t>
            </a:r>
            <a:r>
              <a:rPr lang="en-US" dirty="0"/>
              <a:t>certified BS in </a:t>
            </a:r>
            <a:r>
              <a:rPr lang="en-US" dirty="0" smtClean="0"/>
              <a:t>Chemistry </a:t>
            </a:r>
            <a:r>
              <a:rPr lang="en-US" sz="2800" dirty="0" smtClean="0"/>
              <a:t>(34 students)                  </a:t>
            </a:r>
            <a:r>
              <a:rPr lang="en-US" sz="2400" dirty="0" smtClean="0"/>
              <a:t>(In 2017 - 3 transfers from Cincinnati State)                             </a:t>
            </a:r>
            <a:r>
              <a:rPr lang="en-US" sz="2800" i="1" dirty="0" smtClean="0"/>
              <a:t>(certified by the American Chemical Society)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BS </a:t>
            </a:r>
            <a:r>
              <a:rPr lang="en-US" dirty="0"/>
              <a:t>in </a:t>
            </a:r>
            <a:r>
              <a:rPr lang="en-US" dirty="0" smtClean="0"/>
              <a:t>Chemistry (122 students)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BA </a:t>
            </a:r>
            <a:r>
              <a:rPr lang="en-US" dirty="0"/>
              <a:t>in Chemistry with </a:t>
            </a:r>
            <a:r>
              <a:rPr lang="en-US" dirty="0" smtClean="0"/>
              <a:t>concentration                       (22 students)</a:t>
            </a:r>
          </a:p>
        </p:txBody>
      </p:sp>
    </p:spTree>
    <p:extLst>
      <p:ext uri="{BB962C8B-B14F-4D97-AF65-F5344CB8AC3E}">
        <p14:creationId xmlns:p14="http://schemas.microsoft.com/office/powerpoint/2010/main" val="15864104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schemas.microsoft.com/office/infopath/2007/PartnerControls"/>
    <ds:schemaRef ds:uri="http://schemas.microsoft.com/office/2006/metadata/properties"/>
    <ds:schemaRef ds:uri="http://schemas.microsoft.com/sharepoint/v3/fields"/>
    <ds:schemaRef ds:uri="http://schemas.openxmlformats.org/package/2006/metadata/core-properties"/>
    <ds:schemaRef ds:uri="http://purl.org/dc/dcmitype/"/>
    <ds:schemaRef ds:uri="http://www.w3.org/XML/1998/namespace"/>
    <ds:schemaRef ds:uri="http://schemas.microsoft.com/office/2006/documentManagement/types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311</TotalTime>
  <Words>781</Words>
  <Application>Microsoft Office PowerPoint</Application>
  <PresentationFormat>On-screen Show (4:3)</PresentationFormat>
  <Paragraphs>146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Mangal</vt:lpstr>
      <vt:lpstr>Times New Roman</vt:lpstr>
      <vt:lpstr>Verdana</vt:lpstr>
      <vt:lpstr>Wingdings</vt:lpstr>
      <vt:lpstr>Office Theme</vt:lpstr>
      <vt:lpstr>University of Cincinnati</vt:lpstr>
      <vt:lpstr>Biology major options:</vt:lpstr>
      <vt:lpstr>BS Biology major core requirements:</vt:lpstr>
      <vt:lpstr>Related majors at UC:</vt:lpstr>
      <vt:lpstr>PowerPoint Presentation</vt:lpstr>
      <vt:lpstr>Biology Department – Clifton campus </vt:lpstr>
      <vt:lpstr>Biology and Chemistry post-bacc opportunities</vt:lpstr>
      <vt:lpstr>Barriers to Transfer</vt:lpstr>
      <vt:lpstr>Chemistry major options</vt:lpstr>
      <vt:lpstr>BS Chemistry major core requirements</vt:lpstr>
      <vt:lpstr>BA Chemistry major core requirements</vt:lpstr>
      <vt:lpstr>Chemistry ACS - major core reqs  *certified by the American Chemical Society</vt:lpstr>
      <vt:lpstr>Fast Facts about Chemistry</vt:lpstr>
      <vt:lpstr>Fast Facts about Chemistry</vt:lpstr>
      <vt:lpstr>Cooperative Education</vt:lpstr>
      <vt:lpstr>Contacts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Mcgovern, Donnie (mcgoved)</cp:lastModifiedBy>
  <cp:revision>55</cp:revision>
  <dcterms:created xsi:type="dcterms:W3CDTF">2010-04-12T23:12:02Z</dcterms:created>
  <dcterms:modified xsi:type="dcterms:W3CDTF">2018-10-30T20:00:12Z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