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0" r:id="rId2"/>
    <p:sldId id="264" r:id="rId3"/>
    <p:sldId id="274" r:id="rId4"/>
    <p:sldId id="310" r:id="rId5"/>
    <p:sldId id="304" r:id="rId6"/>
    <p:sldId id="320" r:id="rId7"/>
    <p:sldId id="311" r:id="rId8"/>
    <p:sldId id="312" r:id="rId9"/>
    <p:sldId id="313" r:id="rId10"/>
    <p:sldId id="314" r:id="rId11"/>
    <p:sldId id="305" r:id="rId12"/>
    <p:sldId id="298" r:id="rId13"/>
    <p:sldId id="321" r:id="rId14"/>
    <p:sldId id="322" r:id="rId15"/>
    <p:sldId id="323" r:id="rId16"/>
    <p:sldId id="299" r:id="rId17"/>
    <p:sldId id="306" r:id="rId18"/>
    <p:sldId id="315" r:id="rId19"/>
    <p:sldId id="316" r:id="rId20"/>
    <p:sldId id="324" r:id="rId21"/>
    <p:sldId id="318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1F713-C522-49AC-9ED9-4ECE14D522F0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D94C8-113A-4A35-8B6D-72600894B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1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61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2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789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4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2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8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5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6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12AD-7EE8-45FE-AAF8-45608AFEC3E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2D83A64-D2B6-4F96-9040-2188D814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4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56" y="312625"/>
            <a:ext cx="9595822" cy="13208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Transfer Partnerships and Residencies at Cincinnati State</a:t>
            </a:r>
          </a:p>
        </p:txBody>
      </p:sp>
      <p:pic>
        <p:nvPicPr>
          <p:cNvPr id="1028" name="Picture 4" descr="https://scontent.fosu1-1.fna.fbcdn.net/v/t1.0-9/42660502_1977691148920013_6056721760802308096_o.jpg?_nc_cat=103&amp;_nc_ht=scontent.fosu1-1.fna&amp;oh=6cfb84d16edaae1c733d39a03c305a96&amp;oe=5C4A1F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06" y="2046699"/>
            <a:ext cx="8024355" cy="45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19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710" y="41283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QUESTIONS???</a:t>
            </a:r>
          </a:p>
        </p:txBody>
      </p:sp>
      <p:pic>
        <p:nvPicPr>
          <p:cNvPr id="6" name="Content Placeholder 5" descr="MSS: Bring us your burning science &lt;strong&gt;questions&lt;/strong&gt;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6" y="1930400"/>
            <a:ext cx="3881437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78" y="5920137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0534" y="2107706"/>
            <a:ext cx="900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Cincinnati State to Mount St. Joseph University</a:t>
            </a:r>
          </a:p>
          <a:p>
            <a:pPr algn="ctr"/>
            <a:r>
              <a:rPr lang="en-US" b="1" dirty="0"/>
              <a:t>Amy </a:t>
            </a:r>
            <a:r>
              <a:rPr lang="en-US" b="1" dirty="0" smtClean="0"/>
              <a:t>Wolf</a:t>
            </a:r>
            <a:r>
              <a:rPr lang="en-US" b="1" dirty="0"/>
              <a:t>, Assistant Director of </a:t>
            </a:r>
            <a:r>
              <a:rPr lang="en-US" b="1" dirty="0" smtClean="0"/>
              <a:t>Adult and Transfer </a:t>
            </a:r>
            <a:r>
              <a:rPr lang="en-US" b="1" dirty="0"/>
              <a:t>Recruitment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46553" y="189076"/>
            <a:ext cx="5221353" cy="1796588"/>
            <a:chOff x="2567122" y="447499"/>
            <a:chExt cx="5221353" cy="1796588"/>
          </a:xfrm>
        </p:grpSpPr>
        <p:grpSp>
          <p:nvGrpSpPr>
            <p:cNvPr id="10" name="Group 9"/>
            <p:cNvGrpSpPr/>
            <p:nvPr/>
          </p:nvGrpSpPr>
          <p:grpSpPr>
            <a:xfrm>
              <a:off x="2567122" y="746314"/>
              <a:ext cx="3424765" cy="1060468"/>
              <a:chOff x="2567122" y="746314"/>
              <a:chExt cx="3424765" cy="106046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7122" y="746314"/>
                <a:ext cx="2932355" cy="973059"/>
              </a:xfrm>
              <a:prstGeom prst="rect">
                <a:avLst/>
              </a:prstGeom>
            </p:spPr>
          </p:pic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5499477" y="884805"/>
                <a:ext cx="492410" cy="921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0" b="0" i="0" u="sng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887" y="447499"/>
              <a:ext cx="1796588" cy="179658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7" t="25098" r="549" b="7451"/>
          <a:stretch/>
        </p:blipFill>
        <p:spPr>
          <a:xfrm>
            <a:off x="1130409" y="2937628"/>
            <a:ext cx="2731587" cy="3516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0" t="41725" r="1965" b="21255"/>
          <a:stretch/>
        </p:blipFill>
        <p:spPr>
          <a:xfrm>
            <a:off x="4544660" y="2997698"/>
            <a:ext cx="5128755" cy="3539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1235" r="19026" b="22276"/>
          <a:stretch/>
        </p:blipFill>
        <p:spPr>
          <a:xfrm>
            <a:off x="9848091" y="331852"/>
            <a:ext cx="1858400" cy="243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8" t="15531" r="26296" b="30374"/>
          <a:stretch/>
        </p:blipFill>
        <p:spPr>
          <a:xfrm>
            <a:off x="234273" y="281130"/>
            <a:ext cx="1506568" cy="25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Resident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262" y="1848617"/>
            <a:ext cx="7616812" cy="3880773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How collaboration came about: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700" dirty="0" smtClean="0"/>
              <a:t>Recruitment </a:t>
            </a:r>
            <a:r>
              <a:rPr lang="en-US" sz="1700" dirty="0"/>
              <a:t>effort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700" dirty="0" smtClean="0"/>
              <a:t>Community </a:t>
            </a:r>
            <a:r>
              <a:rPr lang="en-US" sz="1700" dirty="0"/>
              <a:t>need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700" dirty="0"/>
              <a:t>Confidence in the pathway </a:t>
            </a:r>
            <a:endParaRPr lang="en-US" sz="17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Clr>
                <a:srgbClr val="90C226"/>
              </a:buClr>
            </a:pPr>
            <a:r>
              <a:rPr lang="en-US" sz="2000" b="1" dirty="0">
                <a:solidFill>
                  <a:srgbClr val="918655">
                    <a:lumMod val="50000"/>
                  </a:srgbClr>
                </a:solidFill>
              </a:rPr>
              <a:t>Dual Associates: Core and Major Hours</a:t>
            </a:r>
          </a:p>
          <a:p>
            <a:pPr lvl="1">
              <a:buClr>
                <a:srgbClr val="90C226"/>
              </a:buClr>
              <a:buFont typeface="Wingdings" panose="05000000000000000000" pitchFamily="2" charset="2"/>
              <a:buChar char="q"/>
            </a:pPr>
            <a:r>
              <a:rPr lang="en-US" sz="1700" dirty="0" smtClean="0">
                <a:solidFill>
                  <a:srgbClr val="918655">
                    <a:lumMod val="50000"/>
                  </a:srgbClr>
                </a:solidFill>
              </a:rPr>
              <a:t>Maximize transfer</a:t>
            </a:r>
            <a:endParaRPr lang="en-US" sz="17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Three (3) Education tracks w/licensure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1700" dirty="0" smtClean="0">
                <a:solidFill>
                  <a:schemeClr val="accent6">
                    <a:lumMod val="50000"/>
                  </a:schemeClr>
                </a:solidFill>
              </a:rPr>
              <a:t>Primary </a:t>
            </a: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Education Licensure (Pre-K through 5</a:t>
            </a:r>
            <a:r>
              <a:rPr lang="en-US" sz="17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 grade)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Special Education (up through grade 12)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1700" dirty="0">
                <a:solidFill>
                  <a:schemeClr val="accent6">
                    <a:lumMod val="50000"/>
                  </a:schemeClr>
                </a:solidFill>
              </a:rPr>
              <a:t>Dual Primary/Special Education Licensure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16873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Eligibility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547" y="1629186"/>
            <a:ext cx="7670600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Must earn a Early Childhood Education degree from Cincinnati State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1800" b="1" baseline="30000" dirty="0">
                <a:solidFill>
                  <a:schemeClr val="accent6">
                    <a:lumMod val="50000"/>
                  </a:schemeClr>
                </a:solidFill>
              </a:rPr>
              <a:t>nd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 Associate (Associate of Arts-not required before transfer)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7-8 additional classes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2.8 transfer GPA needed for the School of Education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2.0 transfer GPA for general university admission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Early advising is key!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Getting the program out there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811173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747" y="1715247"/>
            <a:ext cx="7659842" cy="3978979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Fall semester start for major courses/program (fall/spring)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Core = any semester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On-ground at Cincinnati State with a blend of online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4:00pm face-to-face start time and later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Availability to complete any practicums and student teaching during the day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Remaining core courses = online 7-8 weeks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Also available on campus at MSJ face-to-face: day/evening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Alternate EDU courses with courses delivered at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	MSJ = benefits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1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930" y="1547403"/>
            <a:ext cx="7143476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Dual Advising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Cincinnati State and MSJ Advising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Credit Transferability (90 credits)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Seamless transfer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Access to Mount student services/campus resources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Online orientation program 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Stackable Transfer Scholarships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Connections Scholars program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Only 4-5 semesters to earn a Bachelor’s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710" y="41283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QUESTIONS???</a:t>
            </a:r>
          </a:p>
        </p:txBody>
      </p:sp>
      <p:pic>
        <p:nvPicPr>
          <p:cNvPr id="6" name="Content Placeholder 5" descr="MSS: Bring us your burning science &lt;strong&gt;questions&lt;/strong&gt;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6" y="1930400"/>
            <a:ext cx="3881437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78" y="6008607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3382" y="1700863"/>
            <a:ext cx="900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Cincinnati State to Miami Regionals</a:t>
            </a:r>
          </a:p>
          <a:p>
            <a:pPr algn="ctr"/>
            <a:r>
              <a:rPr lang="en-US" b="1" dirty="0"/>
              <a:t>Larry Feist, Program Chair of Electro-Mechanical Engineering Technology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599173" y="321855"/>
            <a:ext cx="6163521" cy="1273756"/>
            <a:chOff x="2748579" y="483117"/>
            <a:chExt cx="6163521" cy="1273756"/>
          </a:xfrm>
        </p:grpSpPr>
        <p:pic>
          <p:nvPicPr>
            <p:cNvPr id="4102" name="Picture 6" descr="Miami Wordmar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139" y="534774"/>
              <a:ext cx="2984961" cy="1222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2748579" y="483117"/>
              <a:ext cx="3424765" cy="1060468"/>
              <a:chOff x="2567122" y="746314"/>
              <a:chExt cx="3424765" cy="106046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7122" y="746314"/>
                <a:ext cx="2932355" cy="973059"/>
              </a:xfrm>
              <a:prstGeom prst="rect">
                <a:avLst/>
              </a:prstGeom>
            </p:spPr>
          </p:pic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5499477" y="884805"/>
                <a:ext cx="492410" cy="921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0" b="0" i="0" u="sng" strike="noStrike" cap="none" normalizeH="0" baseline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</a:rPr>
                  <a:t>2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3" r="38196"/>
          <a:stretch/>
        </p:blipFill>
        <p:spPr>
          <a:xfrm>
            <a:off x="1889915" y="2683921"/>
            <a:ext cx="3574970" cy="3889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4569" t="27151" r="64886" b="24101"/>
          <a:stretch/>
        </p:blipFill>
        <p:spPr>
          <a:xfrm>
            <a:off x="5927139" y="2683921"/>
            <a:ext cx="3626431" cy="4047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t="1199" r="14039" b="12632"/>
          <a:stretch/>
        </p:blipFill>
        <p:spPr>
          <a:xfrm rot="5400000">
            <a:off x="9609538" y="393685"/>
            <a:ext cx="2377441" cy="2088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6" t="21962" r="34453" b="26744"/>
          <a:stretch/>
        </p:blipFill>
        <p:spPr>
          <a:xfrm>
            <a:off x="354625" y="249213"/>
            <a:ext cx="1342281" cy="26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Resident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971" y="1558161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How collaboration came about: </a:t>
            </a:r>
            <a:r>
              <a:rPr lang="en-US" sz="2000" dirty="0"/>
              <a:t>Miami Regionals are regional, community-based campuses of Miami University, a highly-regarded public university with a national reputation. Miami began teaching in Hamilton and Middletown in the fall of 1946 and excepting Cincinnati State transfers in the 1970s.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Specific Programs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Electrical &amp; Computer Engineering Technology (ECET) (Distance Option)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Electro-Mechanical Engineering Technology (EMET) (Distance Option)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Mechanical Engineering Technology (MET)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873841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21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Eligibility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183" y="1930400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Must earn an Associate Degree in Electrical, Mechanical, Electro-Mechanical or similarly titled Engineering Technology program at Cincinnati State.</a:t>
            </a:r>
          </a:p>
          <a:p>
            <a:r>
              <a:rPr lang="en-US" sz="2000" dirty="0"/>
              <a:t>An earn degree completes the Ohio Transfer Module at Cincinnati State.  </a:t>
            </a:r>
          </a:p>
          <a:p>
            <a:r>
              <a:rPr lang="en-US" sz="2000" dirty="0"/>
              <a:t>An earned degree will be considered Gen. ED. Certified by the Miami Engineering Technology (ENT) department. 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811173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03" y="2496939"/>
            <a:ext cx="7487323" cy="105126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Bachelor Degree Programs offered on Cincinnati State’s Clifton Campus 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522" y="3548201"/>
            <a:ext cx="7132323" cy="2691459"/>
          </a:xfrm>
        </p:spPr>
        <p:txBody>
          <a:bodyPr>
            <a:normAutofit/>
          </a:bodyPr>
          <a:lstStyle/>
          <a:p>
            <a:pPr marL="480060"/>
            <a:r>
              <a:rPr lang="en-US" sz="1600" b="1" dirty="0"/>
              <a:t>Cincinnati State Programs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Bachelor of Applied Science in Land Surveying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Bachelor of Science in Culinary and Food Science</a:t>
            </a:r>
          </a:p>
          <a:p>
            <a:pPr marL="480060"/>
            <a:r>
              <a:rPr lang="en-US" sz="1600" b="1" dirty="0"/>
              <a:t>Wilmington College Cincinnati</a:t>
            </a:r>
          </a:p>
          <a:p>
            <a:pPr marL="480060"/>
            <a:r>
              <a:rPr lang="en-US" sz="1600" b="1" dirty="0"/>
              <a:t>Mount St. Joseph University</a:t>
            </a:r>
          </a:p>
          <a:p>
            <a:pPr marL="480060"/>
            <a:r>
              <a:rPr lang="en-US" sz="1600" b="1" dirty="0"/>
              <a:t>Miami Regionals </a:t>
            </a:r>
          </a:p>
          <a:p>
            <a:pPr marL="480060"/>
            <a:r>
              <a:rPr lang="en-US" sz="1600" b="1" dirty="0"/>
              <a:t>Coming Soon????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988" y="5972076"/>
            <a:ext cx="1612752" cy="5351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8941" y="156569"/>
            <a:ext cx="9466729" cy="2340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/>
              <a:t>Earn a Bachelor’s Degree Without Leaving Cincinnati State’s Clifton Campus  </a:t>
            </a:r>
          </a:p>
        </p:txBody>
      </p:sp>
    </p:spTree>
    <p:extLst>
      <p:ext uri="{BB962C8B-B14F-4D97-AF65-F5344CB8AC3E}">
        <p14:creationId xmlns:p14="http://schemas.microsoft.com/office/powerpoint/2010/main" val="2401392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801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Advantages of Virtual Learning </a:t>
            </a:r>
          </a:p>
          <a:p>
            <a:r>
              <a:rPr lang="en-US" sz="2000" dirty="0"/>
              <a:t>Virtual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≠</a:t>
            </a:r>
            <a:r>
              <a:rPr lang="en-US" sz="2000" dirty="0"/>
              <a:t> Online: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Face-to-face interaction with the instructors during the lecture.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Instruction is delivered directly to students via WebEx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dirty="0"/>
              <a:t>Students have the ability to work in the lab equipment at their local college and will perform the experiments with the direct and live supervision of a Miami University instructor.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2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709931"/>
            <a:ext cx="1612752" cy="53516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75822" y="1601192"/>
            <a:ext cx="779969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Dual Advising via Cincinnati State liaison  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Access to Cincinnati State Students’ Services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General Education Certified through Ohio Transfer Module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Tuition Discount.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Credit Transferability is flexible since Miami transfers ¾ of the Bachelor courses from Cincinnati State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Courses offered in the evening to accommodate work/internship students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100% job placement rate for graduates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1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710" y="41283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QUESTIONS???</a:t>
            </a:r>
          </a:p>
        </p:txBody>
      </p:sp>
      <p:pic>
        <p:nvPicPr>
          <p:cNvPr id="6" name="Content Placeholder 5" descr="MSS: Bring us your burning science &lt;strong&gt;questions&lt;/strong&gt;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6" y="1930400"/>
            <a:ext cx="3881437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78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7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7529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College Incentives: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3275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b="1" dirty="0"/>
              <a:t>UC Pathway Advising Center</a:t>
            </a:r>
            <a:r>
              <a:rPr lang="en-US" sz="2000" dirty="0"/>
              <a:t>: CState students can utilize this service on the UC campus to receive guidance on what courses are best for their future major.</a:t>
            </a:r>
          </a:p>
          <a:p>
            <a:endParaRPr lang="en-US" sz="2000" dirty="0"/>
          </a:p>
          <a:p>
            <a:endParaRPr lang="en-US" sz="2000" dirty="0"/>
          </a:p>
          <a:p>
            <a:pPr marL="688975">
              <a:buFont typeface="Wingdings" panose="05000000000000000000" pitchFamily="2" charset="2"/>
              <a:buChar char="q"/>
            </a:pPr>
            <a:r>
              <a:rPr lang="en-US" sz="2000" dirty="0"/>
              <a:t>	Other services coming soon…</a:t>
            </a:r>
          </a:p>
          <a:p>
            <a:r>
              <a:rPr lang="en-US" sz="2000" b="1" dirty="0"/>
              <a:t>CState2NKU</a:t>
            </a:r>
            <a:r>
              <a:rPr lang="en-US" sz="2000" dirty="0"/>
              <a:t>: is a dual enrollment program for CState student intending to transfer to NKU. This provides a number of benefits including, guidance from NKU Advisors, and access to student services at NKU.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6067096"/>
            <a:ext cx="1612752" cy="535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48" y="4685137"/>
            <a:ext cx="4321988" cy="119782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11849" y="4735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267448" y="2180790"/>
            <a:ext cx="4528873" cy="998494"/>
            <a:chOff x="2237687" y="2221623"/>
            <a:chExt cx="5718410" cy="1122038"/>
          </a:xfrm>
        </p:grpSpPr>
        <p:pic>
          <p:nvPicPr>
            <p:cNvPr id="2050" name="image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493" y="2307607"/>
              <a:ext cx="2070604" cy="927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image2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687" y="2221623"/>
              <a:ext cx="3108325" cy="103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5292254" y="2307607"/>
              <a:ext cx="621745" cy="1036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0" b="0" i="0" u="sng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Century Schoolbook" panose="02040604050505020304" pitchFamily="18" charset="0"/>
                  <a:ea typeface="Times New Roman" panose="02020603050405020304" pitchFamily="18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97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3841"/>
            <a:ext cx="8596668" cy="799652"/>
          </a:xfrm>
        </p:spPr>
        <p:txBody>
          <a:bodyPr/>
          <a:lstStyle/>
          <a:p>
            <a:pPr algn="ctr"/>
            <a:r>
              <a:rPr lang="en-US" dirty="0"/>
              <a:t>Resident Partnerships at Cincinnati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65" y="865550"/>
            <a:ext cx="9305763" cy="527124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Processes, opportunities, challenges, lessons learned and uniqueness: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Advisor Communications to remain on the same page: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House all articulation agreements in the Transfer Center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Communicate memos for both overarching and pathway agreements that are new or updated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Working to post all articulation agreements on the Transfer Center Webpage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Resident school advisors partner with Cincinnati State Advisors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How is the Registrar’s Office involved in what capacity at both institutions?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It’s not! Our resident partners have their own administrative offices and classrooms so students transferring to a residential program goes through only that institution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Outreach: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Meet and Greets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New Advisor Trainings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Classroom Visits for Co-Op students each semester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How to Measure Program Success: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/>
              <a:t>Completion/Graduation</a:t>
            </a:r>
            <a:endParaRPr lang="en-US" dirty="0"/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Work closely with faculty, staff, and transfer to ensure student success and graduation</a:t>
            </a:r>
          </a:p>
          <a:p>
            <a:pPr marL="795338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6136798"/>
            <a:ext cx="1612752" cy="53516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6153375" y="3894268"/>
            <a:ext cx="462578" cy="1409251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63380" y="4091061"/>
            <a:ext cx="2495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Challenges: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Lack of internal communication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Marketing and Signage</a:t>
            </a:r>
          </a:p>
        </p:txBody>
      </p:sp>
    </p:spTree>
    <p:extLst>
      <p:ext uri="{BB962C8B-B14F-4D97-AF65-F5344CB8AC3E}">
        <p14:creationId xmlns:p14="http://schemas.microsoft.com/office/powerpoint/2010/main" val="329150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793" y="2700492"/>
            <a:ext cx="900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Cincinnati State to Wilmington College – Cincinnati</a:t>
            </a:r>
          </a:p>
          <a:p>
            <a:pPr algn="ctr"/>
            <a:r>
              <a:rPr lang="en-US" dirty="0"/>
              <a:t>Sharron Colón, Associate Director for External Programs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574" y="3089368"/>
            <a:ext cx="2264810" cy="306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48444" r="35070"/>
          <a:stretch/>
        </p:blipFill>
        <p:spPr>
          <a:xfrm>
            <a:off x="469380" y="3540934"/>
            <a:ext cx="3457161" cy="31186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29205" y="316117"/>
            <a:ext cx="4734630" cy="1609121"/>
            <a:chOff x="2567122" y="452738"/>
            <a:chExt cx="4734630" cy="1609121"/>
          </a:xfrm>
        </p:grpSpPr>
        <p:pic>
          <p:nvPicPr>
            <p:cNvPr id="1027" name="Picture 3" descr="Wilmington College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887" y="452738"/>
              <a:ext cx="1309865" cy="1609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122" y="746314"/>
              <a:ext cx="2932355" cy="973059"/>
            </a:xfrm>
            <a:prstGeom prst="rect">
              <a:avLst/>
            </a:prstGeom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5499477" y="884805"/>
              <a:ext cx="492410" cy="92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0" b="0" i="0" u="sng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Century Schoolbook" panose="02040604050505020304" pitchFamily="18" charset="0"/>
                  <a:ea typeface="Times New Roman" panose="02020603050405020304" pitchFamily="18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34126" r="13854" b="1109"/>
          <a:stretch/>
        </p:blipFill>
        <p:spPr>
          <a:xfrm>
            <a:off x="4222233" y="3646842"/>
            <a:ext cx="5027770" cy="2904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7" t="17411" r="22530" b="21585"/>
          <a:stretch/>
        </p:blipFill>
        <p:spPr>
          <a:xfrm>
            <a:off x="469380" y="263894"/>
            <a:ext cx="1744028" cy="30829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16" y="115171"/>
            <a:ext cx="3778767" cy="28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1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Resident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9525"/>
            <a:ext cx="8596668" cy="418985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How collaboration came about: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WC and CState formed a partnership in 2003 (17 years+) to offer on-site, evening classes for adult learners.  WC also created specific degree completion pathways for technical programs at CState to have smoother transfer options.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Specific programs: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Accounting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Business Administration with concentrations in Finance and Management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Strategic Organizational Leadership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Education Studies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/>
              <a:t>Multimedia studies</a:t>
            </a:r>
          </a:p>
          <a:p>
            <a:pPr marL="795338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Liberal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Eligibility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Must earn a degree from Cincinnati State?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Students who earn an associate’s degree from CState receive a scholarship for a discounted tuition rate. 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Students without a CState associate’s degree can enroll at a higher per credit hour rate.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GPA etc.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2.5 GPA is required, however if a prospect’s GPA is below 2.5, they can be admitted on a 1 semester probationary period in which they must earn a grade of “C” or higher in each class they are enrolled in.</a:t>
            </a:r>
          </a:p>
          <a:p>
            <a:pPr lvl="1"/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7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Instructional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548" y="1773314"/>
            <a:ext cx="7530751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On-ground, face-to-face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On-site classes meet 1 night a week.  Classes run in a 7 week and 15 week format.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Online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Classes run in a 7 week and 15 week format.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Hybrid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Classes meet face-to-face on a hybrid schedule.  Typically this consists of every other week.  Can be offered in 7 week and 15 week courses.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547" y="5930894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2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155" y="1979503"/>
            <a:ext cx="7251052" cy="388077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Dual Advising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Access to Cincinnati State Students’ Services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General Education Certified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Tuition Discount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Double Majors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Credit Transferability (67 from CState, and up to 97  in combination from a 4-year institution)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93F8-8512-5142-98FC-79C1A08DA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92" y="5909379"/>
            <a:ext cx="1612752" cy="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978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1057</Words>
  <Application>Microsoft Office PowerPoint</Application>
  <PresentationFormat>Widescreen</PresentationFormat>
  <Paragraphs>140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Schoolbook</vt:lpstr>
      <vt:lpstr>Times New Roman</vt:lpstr>
      <vt:lpstr>Trebuchet MS</vt:lpstr>
      <vt:lpstr>Wingdings</vt:lpstr>
      <vt:lpstr>Wingdings 3</vt:lpstr>
      <vt:lpstr>Facet</vt:lpstr>
      <vt:lpstr>Transfer Partnerships and Residencies at Cincinnati State</vt:lpstr>
      <vt:lpstr>Bachelor Degree Programs offered on Cincinnati State’s Clifton Campus by:</vt:lpstr>
      <vt:lpstr>Other College Incentives:</vt:lpstr>
      <vt:lpstr>Resident Partnerships at Cincinnati State</vt:lpstr>
      <vt:lpstr>PowerPoint Presentation</vt:lpstr>
      <vt:lpstr>Resident Background</vt:lpstr>
      <vt:lpstr>Eligibility Requirements</vt:lpstr>
      <vt:lpstr>Instructional Model</vt:lpstr>
      <vt:lpstr>Student Benefits</vt:lpstr>
      <vt:lpstr>QUESTIONS???</vt:lpstr>
      <vt:lpstr>PowerPoint Presentation</vt:lpstr>
      <vt:lpstr>Resident Background</vt:lpstr>
      <vt:lpstr>Eligibility Requirements </vt:lpstr>
      <vt:lpstr>Instructional Model</vt:lpstr>
      <vt:lpstr>Student Benefits</vt:lpstr>
      <vt:lpstr>QUESTIONS???</vt:lpstr>
      <vt:lpstr>PowerPoint Presentation</vt:lpstr>
      <vt:lpstr>Resident Background</vt:lpstr>
      <vt:lpstr>Eligibility Requirements</vt:lpstr>
      <vt:lpstr>Instructional Model</vt:lpstr>
      <vt:lpstr>Student Benefits</vt:lpstr>
      <vt:lpstr>QUESTIONS???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ASSOCIATE OF ARTS AND ASSOCIATE OF SCIENCE</dc:title>
  <dc:creator>Martin, Jennifer</dc:creator>
  <cp:lastModifiedBy>Wolf, Amy [Office of Admission]</cp:lastModifiedBy>
  <cp:revision>54</cp:revision>
  <dcterms:created xsi:type="dcterms:W3CDTF">2017-10-13T13:46:50Z</dcterms:created>
  <dcterms:modified xsi:type="dcterms:W3CDTF">2020-03-23T21:15:48Z</dcterms:modified>
</cp:coreProperties>
</file>