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0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Helvetica Neue" panose="020B0604020202020204" charset="0"/>
      <p:regular r:id="rId20"/>
      <p:bold r:id="rId21"/>
      <p:italic r:id="rId22"/>
      <p:boldItalic r:id="rId2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800" y="5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" name="Google Shape;5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Kathy -- Introductions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81062e47d1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81062e47d1_0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Ann/Kathy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81062e47d1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81062e47d1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Kathy/Ann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81062e47d1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81062e47d1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Kathy/Ann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are the reasons now vs. then?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 want to be a part of the success for our students (numbers and trends)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Articulation support - post signing: Providing continuing support to the partner to keep articulations top of mind.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Managing expectations with internal and external constituents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Connection to community college coordinator.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81062e47d1_0_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81062e47d1_0_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81062e47d1_1_1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81062e47d1_1_1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Ann/Kathy will split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81062e47d1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81062e47d1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Kathy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Process: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Identifying key individuals who can execute the steps for a partnership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Sustaining momentum with the partnership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Engaging campus leadership to energize partnership and build awareness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Identify “good fit” programs -- pathways that make sense for students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81062e47d1_1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81062e47d1_1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Kathy will fill in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Number of Articulations: 6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Overarching Agreement (Oxford)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Honors Agreement (Oxford)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Social Work (Oxford)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Engineering Tech (Regionals)Commerce (Regionals)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English Studies (Regionals) -- newest articulation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81062e47d1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81062e47d1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Sarah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81062e47d1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81062e47d1_0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Sarah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81062e47d1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81062e47d1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Ann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81062e47d1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81062e47d1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Ann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81062e47d1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81062e47d1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body" idx="1"/>
          </p:nvPr>
        </p:nvSpPr>
        <p:spPr>
          <a:xfrm>
            <a:off x="246530" y="1878596"/>
            <a:ext cx="8628600" cy="72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8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4400" b="1" i="1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ctr" rtl="0">
              <a:lnSpc>
                <a:spcPct val="100000"/>
              </a:lnSpc>
              <a:spcBef>
                <a:spcPts val="96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4800" b="1" i="1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ctr" rtl="0">
              <a:lnSpc>
                <a:spcPct val="100000"/>
              </a:lnSpc>
              <a:spcBef>
                <a:spcPts val="96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4800" b="1" i="1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ctr" rtl="0">
              <a:lnSpc>
                <a:spcPct val="100000"/>
              </a:lnSpc>
              <a:spcBef>
                <a:spcPts val="96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4800" b="1" i="1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96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4800" b="1" i="1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2"/>
          </p:nvPr>
        </p:nvSpPr>
        <p:spPr>
          <a:xfrm>
            <a:off x="1733176" y="2587554"/>
            <a:ext cx="5602800" cy="5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ct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ct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ct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9" name="Google Shape;5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2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34" name="Google Shape;134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7620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23"/>
          <p:cNvSpPr txBox="1"/>
          <p:nvPr/>
        </p:nvSpPr>
        <p:spPr>
          <a:xfrm>
            <a:off x="2796600" y="583675"/>
            <a:ext cx="6183600" cy="39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3142D"/>
              </a:buClr>
              <a:buSzPts val="1800"/>
              <a:buFont typeface="Helvetica Neue"/>
              <a:buChar char="●"/>
            </a:pPr>
            <a:r>
              <a:rPr lang="en" sz="1800" b="1">
                <a:solidFill>
                  <a:srgbClr val="C3142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Involvement of advising</a:t>
            </a:r>
            <a:endParaRPr sz="1800" b="1">
              <a:solidFill>
                <a:srgbClr val="C3142D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rgbClr val="C3142D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3142D"/>
              </a:buClr>
              <a:buSzPts val="1800"/>
              <a:buFont typeface="Helvetica Neue"/>
              <a:buChar char="●"/>
            </a:pPr>
            <a:r>
              <a:rPr lang="en" sz="1800" b="1">
                <a:solidFill>
                  <a:srgbClr val="C3142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Campus fit</a:t>
            </a:r>
            <a:endParaRPr sz="1800" b="1">
              <a:solidFill>
                <a:srgbClr val="C3142D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rgbClr val="C3142D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3142D"/>
              </a:buClr>
              <a:buSzPts val="1800"/>
              <a:buFont typeface="Helvetica Neue"/>
              <a:buChar char="●"/>
            </a:pPr>
            <a:r>
              <a:rPr lang="en" sz="1800" b="1">
                <a:solidFill>
                  <a:srgbClr val="C3142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Program Name / Locations</a:t>
            </a:r>
            <a:endParaRPr sz="1800" b="1">
              <a:solidFill>
                <a:srgbClr val="C3142D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rgbClr val="C3142D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3142D"/>
              </a:buClr>
              <a:buSzPts val="1800"/>
              <a:buFont typeface="Helvetica Neue"/>
              <a:buChar char="●"/>
            </a:pPr>
            <a:r>
              <a:rPr lang="en" sz="1800" b="1">
                <a:solidFill>
                  <a:srgbClr val="C3142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Geographical Location</a:t>
            </a:r>
            <a:endParaRPr sz="1800" b="1">
              <a:solidFill>
                <a:srgbClr val="C3142D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rgbClr val="C3142D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3142D"/>
              </a:buClr>
              <a:buSzPts val="1800"/>
              <a:buFont typeface="Helvetica Neue"/>
              <a:buChar char="●"/>
            </a:pPr>
            <a:r>
              <a:rPr lang="en" sz="1800" b="1">
                <a:solidFill>
                  <a:srgbClr val="C3142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Course Equivalencies</a:t>
            </a:r>
            <a:endParaRPr sz="1800" b="1">
              <a:solidFill>
                <a:srgbClr val="C3142D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rgbClr val="C3142D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3142D"/>
              </a:buClr>
              <a:buSzPts val="1800"/>
              <a:buFont typeface="Helvetica Neue"/>
              <a:buChar char="●"/>
            </a:pPr>
            <a:r>
              <a:rPr lang="en" sz="1800" b="1">
                <a:solidFill>
                  <a:srgbClr val="C3142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No access to student names</a:t>
            </a:r>
            <a:endParaRPr sz="1800" b="1">
              <a:solidFill>
                <a:srgbClr val="C3142D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rgbClr val="C3142D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3142D"/>
              </a:buClr>
              <a:buSzPts val="1800"/>
              <a:buFont typeface="Helvetica Neue"/>
              <a:buChar char="●"/>
            </a:pPr>
            <a:r>
              <a:rPr lang="en" sz="1800" b="1">
                <a:solidFill>
                  <a:srgbClr val="C3142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Blackboard Site restrictions</a:t>
            </a:r>
            <a:endParaRPr sz="1800" b="1">
              <a:solidFill>
                <a:srgbClr val="C3142D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rgbClr val="C3142D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2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42" name="Google Shape;142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2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150" name="Google Shape;150;p25"/>
          <p:cNvSpPr/>
          <p:nvPr/>
        </p:nvSpPr>
        <p:spPr>
          <a:xfrm>
            <a:off x="3900175" y="0"/>
            <a:ext cx="5358000" cy="5143500"/>
          </a:xfrm>
          <a:prstGeom prst="rect">
            <a:avLst/>
          </a:prstGeom>
          <a:solidFill>
            <a:srgbClr val="C3142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51" name="Google Shape;151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637700"/>
            <a:ext cx="3996400" cy="2505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3996400" cy="2637700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25"/>
          <p:cNvSpPr txBox="1"/>
          <p:nvPr/>
        </p:nvSpPr>
        <p:spPr>
          <a:xfrm>
            <a:off x="4320325" y="1454100"/>
            <a:ext cx="4517700" cy="149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Manage Expectations</a:t>
            </a:r>
            <a:endParaRPr sz="1800" b="1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Program Management and Support is Key</a:t>
            </a:r>
            <a:endParaRPr sz="1800" b="1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Formalized Process for Agreements</a:t>
            </a:r>
            <a:endParaRPr sz="1800" b="1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2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60" name="Google Shape;160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26"/>
          <p:cNvSpPr/>
          <p:nvPr/>
        </p:nvSpPr>
        <p:spPr>
          <a:xfrm>
            <a:off x="2268775" y="150"/>
            <a:ext cx="6998100" cy="5143500"/>
          </a:xfrm>
          <a:prstGeom prst="rect">
            <a:avLst/>
          </a:prstGeom>
          <a:solidFill>
            <a:srgbClr val="C3142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26"/>
          <p:cNvSpPr txBox="1"/>
          <p:nvPr/>
        </p:nvSpPr>
        <p:spPr>
          <a:xfrm>
            <a:off x="2842850" y="1829375"/>
            <a:ext cx="6013800" cy="19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0" b="1">
                <a:solidFill>
                  <a:srgbClr val="FFFFFF"/>
                </a:solidFill>
              </a:rPr>
              <a:t>Questions? </a:t>
            </a:r>
            <a:endParaRPr sz="8000" b="1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3142D"/>
        </a:solid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i="1" u="sng">
                <a:solidFill>
                  <a:srgbClr val="FFFFFF"/>
                </a:solidFill>
              </a:rPr>
              <a:t>#ONEMiami          </a:t>
            </a:r>
            <a:endParaRPr sz="3600" i="1" u="sng">
              <a:solidFill>
                <a:srgbClr val="FFFFFF"/>
              </a:solidFill>
            </a:endParaRPr>
          </a:p>
        </p:txBody>
      </p:sp>
      <p:sp>
        <p:nvSpPr>
          <p:cNvPr id="66" name="Google Shape;66;p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OXFORD</a:t>
            </a:r>
            <a:endParaRPr b="1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19,934 UG and Graduate Students</a:t>
            </a:r>
            <a:endParaRPr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Undergraduate and Graduate Degrees</a:t>
            </a:r>
            <a:endParaRPr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Main Campus</a:t>
            </a:r>
            <a:endParaRPr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Residential</a:t>
            </a:r>
            <a:endParaRPr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REGIONALS</a:t>
            </a:r>
            <a:endParaRPr b="1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5,000 students</a:t>
            </a:r>
            <a:endParaRPr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 Campuses - Hamilton and Middletown</a:t>
            </a:r>
            <a:endParaRPr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19 bachelor programs, 4 fully online (e-campus)</a:t>
            </a:r>
            <a:endParaRPr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Open enrollment</a:t>
            </a:r>
            <a:endParaRPr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pic>
        <p:nvPicPr>
          <p:cNvPr id="67" name="Google Shape;67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10625" y="779425"/>
            <a:ext cx="3499300" cy="3584650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15"/>
          <p:cNvSpPr txBox="1"/>
          <p:nvPr/>
        </p:nvSpPr>
        <p:spPr>
          <a:xfrm>
            <a:off x="1317325" y="1894575"/>
            <a:ext cx="4262700" cy="49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75" name="Google Shape;75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83" name="Google Shape;83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85" name="Google Shape;85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53750"/>
            <a:ext cx="9336575" cy="5474300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7"/>
          <p:cNvSpPr/>
          <p:nvPr/>
        </p:nvSpPr>
        <p:spPr>
          <a:xfrm>
            <a:off x="4637575" y="-153750"/>
            <a:ext cx="4629300" cy="5474400"/>
          </a:xfrm>
          <a:prstGeom prst="rect">
            <a:avLst/>
          </a:prstGeom>
          <a:solidFill>
            <a:srgbClr val="C3142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Char char="●"/>
            </a:pPr>
            <a:r>
              <a:rPr lang="en" sz="18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Research</a:t>
            </a:r>
            <a:endParaRPr sz="18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Char char="○"/>
            </a:pPr>
            <a:r>
              <a:rPr lang="en" sz="18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Transfer to Miami</a:t>
            </a:r>
            <a:endParaRPr sz="18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Char char="○"/>
            </a:pPr>
            <a:r>
              <a:rPr lang="en" sz="18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Community Colleges</a:t>
            </a:r>
            <a:endParaRPr sz="18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Char char="●"/>
            </a:pPr>
            <a:r>
              <a:rPr lang="en" sz="18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Purpose</a:t>
            </a:r>
            <a:endParaRPr sz="18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Char char="○"/>
            </a:pPr>
            <a:r>
              <a:rPr lang="en" sz="18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Build and formalize relationships with Ohio community colleges</a:t>
            </a:r>
            <a:endParaRPr sz="18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Char char="●"/>
            </a:pPr>
            <a:r>
              <a:rPr lang="en" sz="18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Model and Infrastructure</a:t>
            </a:r>
            <a:endParaRPr sz="18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Char char="○"/>
            </a:pPr>
            <a:r>
              <a:rPr lang="en" sz="18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Intentional and Seamless</a:t>
            </a:r>
            <a:endParaRPr sz="18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93" name="Google Shape;93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1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01" name="Google Shape;101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19"/>
          <p:cNvSpPr txBox="1"/>
          <p:nvPr/>
        </p:nvSpPr>
        <p:spPr>
          <a:xfrm>
            <a:off x="4684650" y="1088850"/>
            <a:ext cx="4316400" cy="335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3142D"/>
              </a:buClr>
              <a:buSzPts val="1800"/>
              <a:buFont typeface="Helvetica Neue"/>
              <a:buChar char="●"/>
            </a:pPr>
            <a:r>
              <a:rPr lang="en" sz="1800">
                <a:solidFill>
                  <a:srgbClr val="C3142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Priority/Early registration for table visits</a:t>
            </a:r>
            <a:endParaRPr sz="1800">
              <a:solidFill>
                <a:srgbClr val="C3142D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3142D"/>
              </a:buClr>
              <a:buSzPts val="1800"/>
              <a:buFont typeface="Helvetica Neue"/>
              <a:buChar char="●"/>
            </a:pPr>
            <a:r>
              <a:rPr lang="en" sz="1800">
                <a:solidFill>
                  <a:srgbClr val="C3142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Opportunity to sit in the Transfer Center for advising appointments</a:t>
            </a:r>
            <a:endParaRPr sz="1800">
              <a:solidFill>
                <a:srgbClr val="C3142D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3142D"/>
              </a:buClr>
              <a:buSzPts val="1800"/>
              <a:buFont typeface="Helvetica Neue"/>
              <a:buChar char="●"/>
            </a:pPr>
            <a:r>
              <a:rPr lang="en" sz="1800">
                <a:solidFill>
                  <a:srgbClr val="C3142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Special events for only Preferred Pathways Partners</a:t>
            </a:r>
            <a:endParaRPr sz="1800">
              <a:solidFill>
                <a:srgbClr val="C3142D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3142D"/>
              </a:buClr>
              <a:buSzPts val="1800"/>
              <a:buFont typeface="Helvetica Neue"/>
              <a:buChar char="●"/>
            </a:pPr>
            <a:r>
              <a:rPr lang="en" sz="1800">
                <a:solidFill>
                  <a:srgbClr val="C3142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Opportunity to host a Student Success Workshop each semester</a:t>
            </a:r>
            <a:endParaRPr sz="1800">
              <a:solidFill>
                <a:srgbClr val="C3142D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3142D"/>
              </a:buClr>
              <a:buSzPts val="1800"/>
              <a:buFont typeface="Helvetica Neue"/>
              <a:buChar char="●"/>
            </a:pPr>
            <a:r>
              <a:rPr lang="en" sz="1800">
                <a:solidFill>
                  <a:srgbClr val="C3142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Institutional Blackboard site</a:t>
            </a:r>
            <a:endParaRPr sz="1800">
              <a:solidFill>
                <a:srgbClr val="C3142D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3142D"/>
              </a:buClr>
              <a:buSzPts val="1800"/>
              <a:buFont typeface="Helvetica Neue"/>
              <a:buChar char="●"/>
            </a:pPr>
            <a:r>
              <a:rPr lang="en" sz="1800">
                <a:solidFill>
                  <a:srgbClr val="C3142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Co-located distance learning courses with Engineering Technology</a:t>
            </a:r>
            <a:endParaRPr sz="1800">
              <a:solidFill>
                <a:srgbClr val="C3142D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2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09" name="Google Shape;109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2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17" name="Google Shape;117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21"/>
          <p:cNvSpPr/>
          <p:nvPr/>
        </p:nvSpPr>
        <p:spPr>
          <a:xfrm>
            <a:off x="4454900" y="0"/>
            <a:ext cx="4811700" cy="5143500"/>
          </a:xfrm>
          <a:prstGeom prst="rect">
            <a:avLst/>
          </a:prstGeom>
          <a:solidFill>
            <a:srgbClr val="C3142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21"/>
          <p:cNvSpPr txBox="1"/>
          <p:nvPr/>
        </p:nvSpPr>
        <p:spPr>
          <a:xfrm>
            <a:off x="4654400" y="577800"/>
            <a:ext cx="4412700" cy="43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Char char="●"/>
            </a:pPr>
            <a:r>
              <a:rPr lang="en" sz="18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 opportunity to travel together and show a dual front at college fairs</a:t>
            </a:r>
            <a:endParaRPr sz="18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Char char="●"/>
            </a:pPr>
            <a:r>
              <a:rPr lang="en" sz="18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Ability to spread out visit dates between two campuses to ensure Miami visibility</a:t>
            </a:r>
            <a:endParaRPr sz="18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Char char="●"/>
            </a:pPr>
            <a:r>
              <a:rPr lang="en" sz="18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Miami Destination Day</a:t>
            </a:r>
            <a:endParaRPr sz="18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Char char="●"/>
            </a:pPr>
            <a:r>
              <a:rPr lang="en" sz="18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Advisor Visit Day (opportunity for advisors to visit both campuses)</a:t>
            </a:r>
            <a:endParaRPr sz="18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Char char="●"/>
            </a:pPr>
            <a:r>
              <a:rPr lang="en" sz="18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Ability to offer best of both campuses for CSCC students</a:t>
            </a:r>
            <a:endParaRPr sz="18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26" name="Google Shape;126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347</Words>
  <Application>Microsoft Office PowerPoint</Application>
  <PresentationFormat>On-screen Show (16:9)</PresentationFormat>
  <Paragraphs>100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Helvetica Neue</vt:lpstr>
      <vt:lpstr>Arial</vt:lpstr>
      <vt:lpstr>Calibri</vt:lpstr>
      <vt:lpstr>Simple Light</vt:lpstr>
      <vt:lpstr>PowerPoint Presentation</vt:lpstr>
      <vt:lpstr>#ONEMiami     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Hideo Tsuchida</dc:creator>
  <cp:lastModifiedBy>Hideo Tsuchida</cp:lastModifiedBy>
  <cp:revision>1</cp:revision>
  <dcterms:modified xsi:type="dcterms:W3CDTF">2020-03-07T13:58:40Z</dcterms:modified>
</cp:coreProperties>
</file>