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8"/>
  </p:notesMasterIdLst>
  <p:sldIdLst>
    <p:sldId id="258" r:id="rId2"/>
    <p:sldId id="272" r:id="rId3"/>
    <p:sldId id="293" r:id="rId4"/>
    <p:sldId id="292" r:id="rId5"/>
    <p:sldId id="294" r:id="rId6"/>
    <p:sldId id="28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 page" id="{2710E4BC-ACBB-B040-8D0C-F09E3A474A05}">
          <p14:sldIdLst/>
        </p14:section>
        <p14:section name="Interior pages" id="{CABFACCB-F159-104A-AFF6-A58A3ADBBA13}">
          <p14:sldIdLst>
            <p14:sldId id="258"/>
            <p14:sldId id="272"/>
            <p14:sldId id="293"/>
            <p14:sldId id="292"/>
            <p14:sldId id="294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8D"/>
    <a:srgbClr val="007CB9"/>
    <a:srgbClr val="0082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77" autoAdjust="0"/>
    <p:restoredTop sz="94674" autoAdjust="0"/>
  </p:normalViewPr>
  <p:slideViewPr>
    <p:cSldViewPr snapToGrid="0" snapToObjects="1">
      <p:cViewPr varScale="1">
        <p:scale>
          <a:sx n="62" d="100"/>
          <a:sy n="62" d="100"/>
        </p:scale>
        <p:origin x="145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3FBAF3-C9F4-4C2A-9EA0-0E49F67CFC0F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1E69C020-D03C-4D03-9624-506AB031B6A8}">
      <dgm:prSet phldrT="[Text]" custT="1"/>
      <dgm:spPr/>
      <dgm:t>
        <a:bodyPr/>
        <a:lstStyle/>
        <a:p>
          <a:r>
            <a:rPr lang="en-US" sz="1800" dirty="0"/>
            <a:t>Leadership support </a:t>
          </a:r>
        </a:p>
      </dgm:t>
    </dgm:pt>
    <dgm:pt modelId="{86353DA3-6B17-403F-A694-431FE2684C22}" type="parTrans" cxnId="{08250EBB-0EDE-48AF-9945-C5AF206D6C4B}">
      <dgm:prSet/>
      <dgm:spPr/>
      <dgm:t>
        <a:bodyPr/>
        <a:lstStyle/>
        <a:p>
          <a:endParaRPr lang="en-US"/>
        </a:p>
      </dgm:t>
    </dgm:pt>
    <dgm:pt modelId="{F044411A-D158-464F-ACAA-24075577BECC}" type="sibTrans" cxnId="{08250EBB-0EDE-48AF-9945-C5AF206D6C4B}">
      <dgm:prSet/>
      <dgm:spPr/>
      <dgm:t>
        <a:bodyPr/>
        <a:lstStyle/>
        <a:p>
          <a:endParaRPr lang="en-US"/>
        </a:p>
      </dgm:t>
    </dgm:pt>
    <dgm:pt modelId="{67A37309-16FC-402D-A4D1-97D577D6F085}">
      <dgm:prSet phldrT="[Text]" custT="1"/>
      <dgm:spPr/>
      <dgm:t>
        <a:bodyPr/>
        <a:lstStyle/>
        <a:p>
          <a:r>
            <a:rPr lang="en-US" sz="1800" dirty="0"/>
            <a:t>Buy-in from cross institutional internal and external stakeholders </a:t>
          </a:r>
        </a:p>
      </dgm:t>
    </dgm:pt>
    <dgm:pt modelId="{43D741F1-0164-4D4A-A76C-BEF4B3733BF4}" type="parTrans" cxnId="{93ADF6B3-183E-4E6F-80B6-8303B1D04AB8}">
      <dgm:prSet/>
      <dgm:spPr/>
      <dgm:t>
        <a:bodyPr/>
        <a:lstStyle/>
        <a:p>
          <a:endParaRPr lang="en-US"/>
        </a:p>
      </dgm:t>
    </dgm:pt>
    <dgm:pt modelId="{5D96D49A-0301-4D9B-A650-586547640C1D}" type="sibTrans" cxnId="{93ADF6B3-183E-4E6F-80B6-8303B1D04AB8}">
      <dgm:prSet/>
      <dgm:spPr/>
      <dgm:t>
        <a:bodyPr/>
        <a:lstStyle/>
        <a:p>
          <a:endParaRPr lang="en-US"/>
        </a:p>
      </dgm:t>
    </dgm:pt>
    <dgm:pt modelId="{35101B19-1258-4207-9B86-8259542457F9}">
      <dgm:prSet phldrT="[Text]" custT="1"/>
      <dgm:spPr/>
      <dgm:t>
        <a:bodyPr/>
        <a:lstStyle/>
        <a:p>
          <a:r>
            <a:rPr lang="en-US" sz="1800" dirty="0"/>
            <a:t>Understanding and learning from student experiences</a:t>
          </a:r>
        </a:p>
      </dgm:t>
    </dgm:pt>
    <dgm:pt modelId="{1EAF1FEE-33B2-49E2-B923-C7AC85BFDA87}" type="parTrans" cxnId="{B9F9B195-ACC7-4F0E-868D-B19BDD38EA1F}">
      <dgm:prSet/>
      <dgm:spPr/>
      <dgm:t>
        <a:bodyPr/>
        <a:lstStyle/>
        <a:p>
          <a:endParaRPr lang="en-US"/>
        </a:p>
      </dgm:t>
    </dgm:pt>
    <dgm:pt modelId="{33A7BA3A-C6E1-4C0F-A7AF-37079555DDE8}" type="sibTrans" cxnId="{B9F9B195-ACC7-4F0E-868D-B19BDD38EA1F}">
      <dgm:prSet/>
      <dgm:spPr/>
      <dgm:t>
        <a:bodyPr/>
        <a:lstStyle/>
        <a:p>
          <a:endParaRPr lang="en-US"/>
        </a:p>
      </dgm:t>
    </dgm:pt>
    <dgm:pt modelId="{6EF949BA-E5EC-43CB-8513-3075E9C1ABBA}">
      <dgm:prSet phldrT="[Text]" custT="1"/>
      <dgm:spPr/>
      <dgm:t>
        <a:bodyPr/>
        <a:lstStyle/>
        <a:p>
          <a:r>
            <a:rPr lang="en-US" sz="1800" dirty="0"/>
            <a:t>Data sharing</a:t>
          </a:r>
        </a:p>
      </dgm:t>
    </dgm:pt>
    <dgm:pt modelId="{CB4B3A9D-BF5C-4716-B3B7-7D9EE7DDBE7A}" type="parTrans" cxnId="{98FABFCE-984F-483E-BA34-E49DA9B4E5AB}">
      <dgm:prSet/>
      <dgm:spPr/>
      <dgm:t>
        <a:bodyPr/>
        <a:lstStyle/>
        <a:p>
          <a:endParaRPr lang="en-US"/>
        </a:p>
      </dgm:t>
    </dgm:pt>
    <dgm:pt modelId="{CC938292-94B7-45A1-A3F8-89010F6C4E81}" type="sibTrans" cxnId="{98FABFCE-984F-483E-BA34-E49DA9B4E5AB}">
      <dgm:prSet/>
      <dgm:spPr/>
      <dgm:t>
        <a:bodyPr/>
        <a:lstStyle/>
        <a:p>
          <a:endParaRPr lang="en-US"/>
        </a:p>
      </dgm:t>
    </dgm:pt>
    <dgm:pt modelId="{5E50C2C0-7F14-49D8-8F0D-A3E458043FD9}">
      <dgm:prSet phldrT="[Text]" custT="1"/>
      <dgm:spPr/>
      <dgm:t>
        <a:bodyPr/>
        <a:lstStyle/>
        <a:p>
          <a:r>
            <a:rPr lang="en-US" sz="1800" baseline="0" dirty="0"/>
            <a:t>Collaboration, communication and flexibility between institutions</a:t>
          </a:r>
          <a:endParaRPr lang="en-US" sz="1800" dirty="0"/>
        </a:p>
      </dgm:t>
    </dgm:pt>
    <dgm:pt modelId="{9CB225BA-0FA0-4F9B-9A26-5CDA80D2343C}" type="parTrans" cxnId="{638D86E0-8CE5-40AE-BCFC-6F3B3478B4B6}">
      <dgm:prSet/>
      <dgm:spPr/>
      <dgm:t>
        <a:bodyPr/>
        <a:lstStyle/>
        <a:p>
          <a:endParaRPr lang="en-US"/>
        </a:p>
      </dgm:t>
    </dgm:pt>
    <dgm:pt modelId="{7E79DE5F-818D-4B37-B829-EC0C485A43FA}" type="sibTrans" cxnId="{638D86E0-8CE5-40AE-BCFC-6F3B3478B4B6}">
      <dgm:prSet/>
      <dgm:spPr/>
      <dgm:t>
        <a:bodyPr/>
        <a:lstStyle/>
        <a:p>
          <a:endParaRPr lang="en-US"/>
        </a:p>
      </dgm:t>
    </dgm:pt>
    <dgm:pt modelId="{EF8DDF9E-59D5-4832-9A21-2BA911E8C264}">
      <dgm:prSet custT="1"/>
      <dgm:spPr/>
      <dgm:t>
        <a:bodyPr/>
        <a:lstStyle/>
        <a:p>
          <a:r>
            <a:rPr lang="en-US" sz="1800" dirty="0"/>
            <a:t>Continuous Improvement</a:t>
          </a:r>
        </a:p>
      </dgm:t>
    </dgm:pt>
    <dgm:pt modelId="{42202D79-F775-466A-A472-D75055179C17}" type="parTrans" cxnId="{6148D981-4714-4125-BC94-E45EF6C6E565}">
      <dgm:prSet/>
      <dgm:spPr/>
      <dgm:t>
        <a:bodyPr/>
        <a:lstStyle/>
        <a:p>
          <a:endParaRPr lang="en-US"/>
        </a:p>
      </dgm:t>
    </dgm:pt>
    <dgm:pt modelId="{CAEBDC31-6315-4115-A4BA-73E7D9F0ACB8}" type="sibTrans" cxnId="{6148D981-4714-4125-BC94-E45EF6C6E565}">
      <dgm:prSet/>
      <dgm:spPr/>
      <dgm:t>
        <a:bodyPr/>
        <a:lstStyle/>
        <a:p>
          <a:endParaRPr lang="en-US"/>
        </a:p>
      </dgm:t>
    </dgm:pt>
    <dgm:pt modelId="{900DEE16-4C2E-487C-A839-2C6432961C69}" type="pres">
      <dgm:prSet presAssocID="{E13FBAF3-C9F4-4C2A-9EA0-0E49F67CFC0F}" presName="linear" presStyleCnt="0">
        <dgm:presLayoutVars>
          <dgm:dir/>
          <dgm:animLvl val="lvl"/>
          <dgm:resizeHandles val="exact"/>
        </dgm:presLayoutVars>
      </dgm:prSet>
      <dgm:spPr/>
    </dgm:pt>
    <dgm:pt modelId="{110623DE-1F85-4DE9-A8FF-4AEAC1ADCF05}" type="pres">
      <dgm:prSet presAssocID="{1E69C020-D03C-4D03-9624-506AB031B6A8}" presName="parentLin" presStyleCnt="0"/>
      <dgm:spPr/>
    </dgm:pt>
    <dgm:pt modelId="{72E57304-2D92-4F8E-ADDC-AFB16840F0BA}" type="pres">
      <dgm:prSet presAssocID="{1E69C020-D03C-4D03-9624-506AB031B6A8}" presName="parentLeftMargin" presStyleLbl="node1" presStyleIdx="0" presStyleCnt="6"/>
      <dgm:spPr/>
    </dgm:pt>
    <dgm:pt modelId="{3EA793A4-E108-4DD7-8981-54A1C810E58A}" type="pres">
      <dgm:prSet presAssocID="{1E69C020-D03C-4D03-9624-506AB031B6A8}" presName="parentText" presStyleLbl="node1" presStyleIdx="0" presStyleCnt="6" custScaleX="123347">
        <dgm:presLayoutVars>
          <dgm:chMax val="0"/>
          <dgm:bulletEnabled val="1"/>
        </dgm:presLayoutVars>
      </dgm:prSet>
      <dgm:spPr/>
    </dgm:pt>
    <dgm:pt modelId="{34C3221A-61AD-4A0B-AEAB-642FBFF811DF}" type="pres">
      <dgm:prSet presAssocID="{1E69C020-D03C-4D03-9624-506AB031B6A8}" presName="negativeSpace" presStyleCnt="0"/>
      <dgm:spPr/>
    </dgm:pt>
    <dgm:pt modelId="{ED5CC6B8-5438-40EB-AF4D-2207A87250CC}" type="pres">
      <dgm:prSet presAssocID="{1E69C020-D03C-4D03-9624-506AB031B6A8}" presName="childText" presStyleLbl="conFgAcc1" presStyleIdx="0" presStyleCnt="6">
        <dgm:presLayoutVars>
          <dgm:bulletEnabled val="1"/>
        </dgm:presLayoutVars>
      </dgm:prSet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</dgm:pt>
    <dgm:pt modelId="{5B389133-822F-4409-BAAC-D41302A91933}" type="pres">
      <dgm:prSet presAssocID="{F044411A-D158-464F-ACAA-24075577BECC}" presName="spaceBetweenRectangles" presStyleCnt="0"/>
      <dgm:spPr/>
    </dgm:pt>
    <dgm:pt modelId="{4CFF482F-7475-478A-91CE-340291610B6E}" type="pres">
      <dgm:prSet presAssocID="{67A37309-16FC-402D-A4D1-97D577D6F085}" presName="parentLin" presStyleCnt="0"/>
      <dgm:spPr/>
    </dgm:pt>
    <dgm:pt modelId="{39D2A47E-7396-46EA-A236-915E0795788B}" type="pres">
      <dgm:prSet presAssocID="{67A37309-16FC-402D-A4D1-97D577D6F085}" presName="parentLeftMargin" presStyleLbl="node1" presStyleIdx="0" presStyleCnt="6"/>
      <dgm:spPr/>
    </dgm:pt>
    <dgm:pt modelId="{EC462B1C-9D91-487F-B685-29229710FA58}" type="pres">
      <dgm:prSet presAssocID="{67A37309-16FC-402D-A4D1-97D577D6F085}" presName="parentText" presStyleLbl="node1" presStyleIdx="1" presStyleCnt="6" custScaleX="123600" custLinFactNeighborX="4535" custLinFactNeighborY="10885">
        <dgm:presLayoutVars>
          <dgm:chMax val="0"/>
          <dgm:bulletEnabled val="1"/>
        </dgm:presLayoutVars>
      </dgm:prSet>
      <dgm:spPr/>
    </dgm:pt>
    <dgm:pt modelId="{1B984CD8-C3B5-4177-B139-0CBCDC4668D8}" type="pres">
      <dgm:prSet presAssocID="{67A37309-16FC-402D-A4D1-97D577D6F085}" presName="negativeSpace" presStyleCnt="0"/>
      <dgm:spPr/>
    </dgm:pt>
    <dgm:pt modelId="{25120908-4BC9-4C79-9329-A65DD9DDE495}" type="pres">
      <dgm:prSet presAssocID="{67A37309-16FC-402D-A4D1-97D577D6F085}" presName="childText" presStyleLbl="conFgAcc1" presStyleIdx="1" presStyleCnt="6">
        <dgm:presLayoutVars>
          <dgm:bulletEnabled val="1"/>
        </dgm:presLayoutVars>
      </dgm:prSet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</dgm:pt>
    <dgm:pt modelId="{A18DD303-2B6C-4C3A-BAB8-6AA2661D9260}" type="pres">
      <dgm:prSet presAssocID="{5D96D49A-0301-4D9B-A650-586547640C1D}" presName="spaceBetweenRectangles" presStyleCnt="0"/>
      <dgm:spPr/>
    </dgm:pt>
    <dgm:pt modelId="{3B5A6086-7DD6-4E9C-BE1B-40312836EAAD}" type="pres">
      <dgm:prSet presAssocID="{6EF949BA-E5EC-43CB-8513-3075E9C1ABBA}" presName="parentLin" presStyleCnt="0"/>
      <dgm:spPr/>
    </dgm:pt>
    <dgm:pt modelId="{35BBFB21-002F-4438-8908-30FC8489E816}" type="pres">
      <dgm:prSet presAssocID="{6EF949BA-E5EC-43CB-8513-3075E9C1ABBA}" presName="parentLeftMargin" presStyleLbl="node1" presStyleIdx="1" presStyleCnt="6"/>
      <dgm:spPr/>
    </dgm:pt>
    <dgm:pt modelId="{17C918CB-773F-4F9C-9B50-A2BCE1949DDA}" type="pres">
      <dgm:prSet presAssocID="{6EF949BA-E5EC-43CB-8513-3075E9C1ABBA}" presName="parentText" presStyleLbl="node1" presStyleIdx="2" presStyleCnt="6" custScaleX="123065">
        <dgm:presLayoutVars>
          <dgm:chMax val="0"/>
          <dgm:bulletEnabled val="1"/>
        </dgm:presLayoutVars>
      </dgm:prSet>
      <dgm:spPr/>
    </dgm:pt>
    <dgm:pt modelId="{5CF684B0-E6AA-49FD-9684-85627C6D97C2}" type="pres">
      <dgm:prSet presAssocID="{6EF949BA-E5EC-43CB-8513-3075E9C1ABBA}" presName="negativeSpace" presStyleCnt="0"/>
      <dgm:spPr/>
    </dgm:pt>
    <dgm:pt modelId="{B4F27946-1FEC-4F09-8BD0-397644844450}" type="pres">
      <dgm:prSet presAssocID="{6EF949BA-E5EC-43CB-8513-3075E9C1ABBA}" presName="childText" presStyleLbl="conFgAcc1" presStyleIdx="2" presStyleCnt="6">
        <dgm:presLayoutVars>
          <dgm:bulletEnabled val="1"/>
        </dgm:presLayoutVars>
      </dgm:prSet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</dgm:pt>
    <dgm:pt modelId="{2B2BC823-FE62-4412-B1BF-CAAF20813A61}" type="pres">
      <dgm:prSet presAssocID="{CC938292-94B7-45A1-A3F8-89010F6C4E81}" presName="spaceBetweenRectangles" presStyleCnt="0"/>
      <dgm:spPr/>
    </dgm:pt>
    <dgm:pt modelId="{AF0D10A7-DD6A-4E98-8726-9082B9C4883D}" type="pres">
      <dgm:prSet presAssocID="{5E50C2C0-7F14-49D8-8F0D-A3E458043FD9}" presName="parentLin" presStyleCnt="0"/>
      <dgm:spPr/>
    </dgm:pt>
    <dgm:pt modelId="{294C4591-3AC1-4A73-81E7-02724E2CF3FF}" type="pres">
      <dgm:prSet presAssocID="{5E50C2C0-7F14-49D8-8F0D-A3E458043FD9}" presName="parentLeftMargin" presStyleLbl="node1" presStyleIdx="2" presStyleCnt="6"/>
      <dgm:spPr/>
    </dgm:pt>
    <dgm:pt modelId="{DE7762D7-851E-4802-BD79-F68E5869628F}" type="pres">
      <dgm:prSet presAssocID="{5E50C2C0-7F14-49D8-8F0D-A3E458043FD9}" presName="parentText" presStyleLbl="node1" presStyleIdx="3" presStyleCnt="6" custScaleX="123526">
        <dgm:presLayoutVars>
          <dgm:chMax val="0"/>
          <dgm:bulletEnabled val="1"/>
        </dgm:presLayoutVars>
      </dgm:prSet>
      <dgm:spPr/>
    </dgm:pt>
    <dgm:pt modelId="{CAB07023-CCD7-4823-8E1E-B30FFA0515C5}" type="pres">
      <dgm:prSet presAssocID="{5E50C2C0-7F14-49D8-8F0D-A3E458043FD9}" presName="negativeSpace" presStyleCnt="0"/>
      <dgm:spPr/>
    </dgm:pt>
    <dgm:pt modelId="{BDFB7CA6-8CE1-45DD-B679-CFA8EC16166E}" type="pres">
      <dgm:prSet presAssocID="{5E50C2C0-7F14-49D8-8F0D-A3E458043FD9}" presName="childText" presStyleLbl="conFgAcc1" presStyleIdx="3" presStyleCnt="6" custLinFactNeighborX="-1533">
        <dgm:presLayoutVars>
          <dgm:bulletEnabled val="1"/>
        </dgm:presLayoutVars>
      </dgm:prSet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</dgm:pt>
    <dgm:pt modelId="{BAF31729-1A3A-4A46-A8C7-B24FAAA3E05F}" type="pres">
      <dgm:prSet presAssocID="{7E79DE5F-818D-4B37-B829-EC0C485A43FA}" presName="spaceBetweenRectangles" presStyleCnt="0"/>
      <dgm:spPr/>
    </dgm:pt>
    <dgm:pt modelId="{8A309442-09CB-41D6-AC56-DB3E1F7BA62D}" type="pres">
      <dgm:prSet presAssocID="{35101B19-1258-4207-9B86-8259542457F9}" presName="parentLin" presStyleCnt="0"/>
      <dgm:spPr/>
    </dgm:pt>
    <dgm:pt modelId="{B97B591B-D774-4C55-ABCE-F4A21B247779}" type="pres">
      <dgm:prSet presAssocID="{35101B19-1258-4207-9B86-8259542457F9}" presName="parentLeftMargin" presStyleLbl="node1" presStyleIdx="3" presStyleCnt="6"/>
      <dgm:spPr/>
    </dgm:pt>
    <dgm:pt modelId="{1361F182-F722-4388-A56A-E7B9A3766EDF}" type="pres">
      <dgm:prSet presAssocID="{35101B19-1258-4207-9B86-8259542457F9}" presName="parentText" presStyleLbl="node1" presStyleIdx="4" presStyleCnt="6" custScaleX="122391">
        <dgm:presLayoutVars>
          <dgm:chMax val="0"/>
          <dgm:bulletEnabled val="1"/>
        </dgm:presLayoutVars>
      </dgm:prSet>
      <dgm:spPr/>
    </dgm:pt>
    <dgm:pt modelId="{D4987D5E-4E53-4CC6-9289-50CD5BD107C7}" type="pres">
      <dgm:prSet presAssocID="{35101B19-1258-4207-9B86-8259542457F9}" presName="negativeSpace" presStyleCnt="0"/>
      <dgm:spPr/>
    </dgm:pt>
    <dgm:pt modelId="{93514C18-B0F8-4133-B06F-4ADA01AA8929}" type="pres">
      <dgm:prSet presAssocID="{35101B19-1258-4207-9B86-8259542457F9}" presName="childText" presStyleLbl="conFgAcc1" presStyleIdx="4" presStyleCnt="6">
        <dgm:presLayoutVars>
          <dgm:bulletEnabled val="1"/>
        </dgm:presLayoutVars>
      </dgm:prSet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</dgm:pt>
    <dgm:pt modelId="{EB1A4BE2-EBB2-4E0F-BCD4-802C77E7C0BB}" type="pres">
      <dgm:prSet presAssocID="{33A7BA3A-C6E1-4C0F-A7AF-37079555DDE8}" presName="spaceBetweenRectangles" presStyleCnt="0"/>
      <dgm:spPr/>
    </dgm:pt>
    <dgm:pt modelId="{E0BB6688-512A-4A87-AD1F-468E1816F66C}" type="pres">
      <dgm:prSet presAssocID="{EF8DDF9E-59D5-4832-9A21-2BA911E8C264}" presName="parentLin" presStyleCnt="0"/>
      <dgm:spPr/>
    </dgm:pt>
    <dgm:pt modelId="{D5719E8C-5AB9-4C74-8B3F-A0B672DF453D}" type="pres">
      <dgm:prSet presAssocID="{EF8DDF9E-59D5-4832-9A21-2BA911E8C264}" presName="parentLeftMargin" presStyleLbl="node1" presStyleIdx="4" presStyleCnt="6"/>
      <dgm:spPr/>
    </dgm:pt>
    <dgm:pt modelId="{3C20D1E7-5EDA-458F-87D0-96AF900ADAA2}" type="pres">
      <dgm:prSet presAssocID="{EF8DDF9E-59D5-4832-9A21-2BA911E8C264}" presName="parentText" presStyleLbl="node1" presStyleIdx="5" presStyleCnt="6" custScaleX="121016">
        <dgm:presLayoutVars>
          <dgm:chMax val="0"/>
          <dgm:bulletEnabled val="1"/>
        </dgm:presLayoutVars>
      </dgm:prSet>
      <dgm:spPr/>
    </dgm:pt>
    <dgm:pt modelId="{37646BDA-0ACE-4711-8D9C-D8FE6C239B0F}" type="pres">
      <dgm:prSet presAssocID="{EF8DDF9E-59D5-4832-9A21-2BA911E8C264}" presName="negativeSpace" presStyleCnt="0"/>
      <dgm:spPr/>
    </dgm:pt>
    <dgm:pt modelId="{C9EEC060-236B-4504-B7C9-E2DCD8670D37}" type="pres">
      <dgm:prSet presAssocID="{EF8DDF9E-59D5-4832-9A21-2BA911E8C264}" presName="childText" presStyleLbl="conFgAcc1" presStyleIdx="5" presStyleCnt="6">
        <dgm:presLayoutVars>
          <dgm:bulletEnabled val="1"/>
        </dgm:presLayoutVars>
      </dgm:prSet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</dgm:pt>
  </dgm:ptLst>
  <dgm:cxnLst>
    <dgm:cxn modelId="{0B5CFB03-A42D-42CC-885C-772323C12E7F}" type="presOf" srcId="{E13FBAF3-C9F4-4C2A-9EA0-0E49F67CFC0F}" destId="{900DEE16-4C2E-487C-A839-2C6432961C69}" srcOrd="0" destOrd="0" presId="urn:microsoft.com/office/officeart/2005/8/layout/list1"/>
    <dgm:cxn modelId="{B198CE0F-F1F9-4693-8290-60B83E6C8BEE}" type="presOf" srcId="{67A37309-16FC-402D-A4D1-97D577D6F085}" destId="{EC462B1C-9D91-487F-B685-29229710FA58}" srcOrd="1" destOrd="0" presId="urn:microsoft.com/office/officeart/2005/8/layout/list1"/>
    <dgm:cxn modelId="{80A9B851-3A6D-4FD3-AA82-76D1859C92D0}" type="presOf" srcId="{5E50C2C0-7F14-49D8-8F0D-A3E458043FD9}" destId="{DE7762D7-851E-4802-BD79-F68E5869628F}" srcOrd="1" destOrd="0" presId="urn:microsoft.com/office/officeart/2005/8/layout/list1"/>
    <dgm:cxn modelId="{D7913974-4119-4BA5-8297-89C3F43DC3BA}" type="presOf" srcId="{1E69C020-D03C-4D03-9624-506AB031B6A8}" destId="{72E57304-2D92-4F8E-ADDC-AFB16840F0BA}" srcOrd="0" destOrd="0" presId="urn:microsoft.com/office/officeart/2005/8/layout/list1"/>
    <dgm:cxn modelId="{6148D981-4714-4125-BC94-E45EF6C6E565}" srcId="{E13FBAF3-C9F4-4C2A-9EA0-0E49F67CFC0F}" destId="{EF8DDF9E-59D5-4832-9A21-2BA911E8C264}" srcOrd="5" destOrd="0" parTransId="{42202D79-F775-466A-A472-D75055179C17}" sibTransId="{CAEBDC31-6315-4115-A4BA-73E7D9F0ACB8}"/>
    <dgm:cxn modelId="{E8E5A083-C563-47D8-8852-30D51D7C2E4B}" type="presOf" srcId="{6EF949BA-E5EC-43CB-8513-3075E9C1ABBA}" destId="{17C918CB-773F-4F9C-9B50-A2BCE1949DDA}" srcOrd="1" destOrd="0" presId="urn:microsoft.com/office/officeart/2005/8/layout/list1"/>
    <dgm:cxn modelId="{A1353A89-8BEF-410F-A77E-583AE880B7CC}" type="presOf" srcId="{1E69C020-D03C-4D03-9624-506AB031B6A8}" destId="{3EA793A4-E108-4DD7-8981-54A1C810E58A}" srcOrd="1" destOrd="0" presId="urn:microsoft.com/office/officeart/2005/8/layout/list1"/>
    <dgm:cxn modelId="{8B1F5A91-A298-475B-8D30-AFA8F75BE464}" type="presOf" srcId="{EF8DDF9E-59D5-4832-9A21-2BA911E8C264}" destId="{3C20D1E7-5EDA-458F-87D0-96AF900ADAA2}" srcOrd="1" destOrd="0" presId="urn:microsoft.com/office/officeart/2005/8/layout/list1"/>
    <dgm:cxn modelId="{B9F9B195-ACC7-4F0E-868D-B19BDD38EA1F}" srcId="{E13FBAF3-C9F4-4C2A-9EA0-0E49F67CFC0F}" destId="{35101B19-1258-4207-9B86-8259542457F9}" srcOrd="4" destOrd="0" parTransId="{1EAF1FEE-33B2-49E2-B923-C7AC85BFDA87}" sibTransId="{33A7BA3A-C6E1-4C0F-A7AF-37079555DDE8}"/>
    <dgm:cxn modelId="{6EB5F3A1-B31F-4CD8-9C45-456818A8DD84}" type="presOf" srcId="{35101B19-1258-4207-9B86-8259542457F9}" destId="{B97B591B-D774-4C55-ABCE-F4A21B247779}" srcOrd="0" destOrd="0" presId="urn:microsoft.com/office/officeart/2005/8/layout/list1"/>
    <dgm:cxn modelId="{9FD171B3-3F5B-4837-AD51-6272FA01A9E9}" type="presOf" srcId="{EF8DDF9E-59D5-4832-9A21-2BA911E8C264}" destId="{D5719E8C-5AB9-4C74-8B3F-A0B672DF453D}" srcOrd="0" destOrd="0" presId="urn:microsoft.com/office/officeart/2005/8/layout/list1"/>
    <dgm:cxn modelId="{93ADF6B3-183E-4E6F-80B6-8303B1D04AB8}" srcId="{E13FBAF3-C9F4-4C2A-9EA0-0E49F67CFC0F}" destId="{67A37309-16FC-402D-A4D1-97D577D6F085}" srcOrd="1" destOrd="0" parTransId="{43D741F1-0164-4D4A-A76C-BEF4B3733BF4}" sibTransId="{5D96D49A-0301-4D9B-A650-586547640C1D}"/>
    <dgm:cxn modelId="{08250EBB-0EDE-48AF-9945-C5AF206D6C4B}" srcId="{E13FBAF3-C9F4-4C2A-9EA0-0E49F67CFC0F}" destId="{1E69C020-D03C-4D03-9624-506AB031B6A8}" srcOrd="0" destOrd="0" parTransId="{86353DA3-6B17-403F-A694-431FE2684C22}" sibTransId="{F044411A-D158-464F-ACAA-24075577BECC}"/>
    <dgm:cxn modelId="{BC3338BF-144A-4816-A01C-854F31651B42}" type="presOf" srcId="{67A37309-16FC-402D-A4D1-97D577D6F085}" destId="{39D2A47E-7396-46EA-A236-915E0795788B}" srcOrd="0" destOrd="0" presId="urn:microsoft.com/office/officeart/2005/8/layout/list1"/>
    <dgm:cxn modelId="{7BFD5CCE-3926-414D-832A-5D2AD6B539D7}" type="presOf" srcId="{5E50C2C0-7F14-49D8-8F0D-A3E458043FD9}" destId="{294C4591-3AC1-4A73-81E7-02724E2CF3FF}" srcOrd="0" destOrd="0" presId="urn:microsoft.com/office/officeart/2005/8/layout/list1"/>
    <dgm:cxn modelId="{98FABFCE-984F-483E-BA34-E49DA9B4E5AB}" srcId="{E13FBAF3-C9F4-4C2A-9EA0-0E49F67CFC0F}" destId="{6EF949BA-E5EC-43CB-8513-3075E9C1ABBA}" srcOrd="2" destOrd="0" parTransId="{CB4B3A9D-BF5C-4716-B3B7-7D9EE7DDBE7A}" sibTransId="{CC938292-94B7-45A1-A3F8-89010F6C4E81}"/>
    <dgm:cxn modelId="{638D86E0-8CE5-40AE-BCFC-6F3B3478B4B6}" srcId="{E13FBAF3-C9F4-4C2A-9EA0-0E49F67CFC0F}" destId="{5E50C2C0-7F14-49D8-8F0D-A3E458043FD9}" srcOrd="3" destOrd="0" parTransId="{9CB225BA-0FA0-4F9B-9A26-5CDA80D2343C}" sibTransId="{7E79DE5F-818D-4B37-B829-EC0C485A43FA}"/>
    <dgm:cxn modelId="{EF2AC0F9-4FFC-49D9-8DDA-6482C418A47D}" type="presOf" srcId="{6EF949BA-E5EC-43CB-8513-3075E9C1ABBA}" destId="{35BBFB21-002F-4438-8908-30FC8489E816}" srcOrd="0" destOrd="0" presId="urn:microsoft.com/office/officeart/2005/8/layout/list1"/>
    <dgm:cxn modelId="{04C6FCFB-2A14-4554-ACE2-2D8D9A1FCD8B}" type="presOf" srcId="{35101B19-1258-4207-9B86-8259542457F9}" destId="{1361F182-F722-4388-A56A-E7B9A3766EDF}" srcOrd="1" destOrd="0" presId="urn:microsoft.com/office/officeart/2005/8/layout/list1"/>
    <dgm:cxn modelId="{2141AFDD-FED7-42DC-AA16-7BA12448A2D4}" type="presParOf" srcId="{900DEE16-4C2E-487C-A839-2C6432961C69}" destId="{110623DE-1F85-4DE9-A8FF-4AEAC1ADCF05}" srcOrd="0" destOrd="0" presId="urn:microsoft.com/office/officeart/2005/8/layout/list1"/>
    <dgm:cxn modelId="{DAFE52B3-88C2-4074-AC16-79CEC16E5B9E}" type="presParOf" srcId="{110623DE-1F85-4DE9-A8FF-4AEAC1ADCF05}" destId="{72E57304-2D92-4F8E-ADDC-AFB16840F0BA}" srcOrd="0" destOrd="0" presId="urn:microsoft.com/office/officeart/2005/8/layout/list1"/>
    <dgm:cxn modelId="{CA222821-98D9-44CD-94CB-D7B7062C1CD9}" type="presParOf" srcId="{110623DE-1F85-4DE9-A8FF-4AEAC1ADCF05}" destId="{3EA793A4-E108-4DD7-8981-54A1C810E58A}" srcOrd="1" destOrd="0" presId="urn:microsoft.com/office/officeart/2005/8/layout/list1"/>
    <dgm:cxn modelId="{713243D2-4FBE-4019-8C2E-6FEDECFB6F77}" type="presParOf" srcId="{900DEE16-4C2E-487C-A839-2C6432961C69}" destId="{34C3221A-61AD-4A0B-AEAB-642FBFF811DF}" srcOrd="1" destOrd="0" presId="urn:microsoft.com/office/officeart/2005/8/layout/list1"/>
    <dgm:cxn modelId="{A422D3DD-6153-40BD-9431-0F4CE4BEDEB8}" type="presParOf" srcId="{900DEE16-4C2E-487C-A839-2C6432961C69}" destId="{ED5CC6B8-5438-40EB-AF4D-2207A87250CC}" srcOrd="2" destOrd="0" presId="urn:microsoft.com/office/officeart/2005/8/layout/list1"/>
    <dgm:cxn modelId="{B6287DF0-C1B8-4A5C-8BDC-B61FB04B90F8}" type="presParOf" srcId="{900DEE16-4C2E-487C-A839-2C6432961C69}" destId="{5B389133-822F-4409-BAAC-D41302A91933}" srcOrd="3" destOrd="0" presId="urn:microsoft.com/office/officeart/2005/8/layout/list1"/>
    <dgm:cxn modelId="{A0B84263-8E89-4E0D-9AC7-6B0331DA614A}" type="presParOf" srcId="{900DEE16-4C2E-487C-A839-2C6432961C69}" destId="{4CFF482F-7475-478A-91CE-340291610B6E}" srcOrd="4" destOrd="0" presId="urn:microsoft.com/office/officeart/2005/8/layout/list1"/>
    <dgm:cxn modelId="{446937B6-A313-4123-9601-292787B1DCFC}" type="presParOf" srcId="{4CFF482F-7475-478A-91CE-340291610B6E}" destId="{39D2A47E-7396-46EA-A236-915E0795788B}" srcOrd="0" destOrd="0" presId="urn:microsoft.com/office/officeart/2005/8/layout/list1"/>
    <dgm:cxn modelId="{CA534C88-6C05-475C-BA87-C2A22380F42B}" type="presParOf" srcId="{4CFF482F-7475-478A-91CE-340291610B6E}" destId="{EC462B1C-9D91-487F-B685-29229710FA58}" srcOrd="1" destOrd="0" presId="urn:microsoft.com/office/officeart/2005/8/layout/list1"/>
    <dgm:cxn modelId="{5BEAA721-B7C3-4E75-B23B-F52E42833314}" type="presParOf" srcId="{900DEE16-4C2E-487C-A839-2C6432961C69}" destId="{1B984CD8-C3B5-4177-B139-0CBCDC4668D8}" srcOrd="5" destOrd="0" presId="urn:microsoft.com/office/officeart/2005/8/layout/list1"/>
    <dgm:cxn modelId="{25039891-32CB-4123-B9AF-F3DFB0E6AA2F}" type="presParOf" srcId="{900DEE16-4C2E-487C-A839-2C6432961C69}" destId="{25120908-4BC9-4C79-9329-A65DD9DDE495}" srcOrd="6" destOrd="0" presId="urn:microsoft.com/office/officeart/2005/8/layout/list1"/>
    <dgm:cxn modelId="{6DB76129-5AC0-494C-9109-1D9EF54ED22F}" type="presParOf" srcId="{900DEE16-4C2E-487C-A839-2C6432961C69}" destId="{A18DD303-2B6C-4C3A-BAB8-6AA2661D9260}" srcOrd="7" destOrd="0" presId="urn:microsoft.com/office/officeart/2005/8/layout/list1"/>
    <dgm:cxn modelId="{88F24439-C2E7-4AC0-8D97-8593F9D4DCC3}" type="presParOf" srcId="{900DEE16-4C2E-487C-A839-2C6432961C69}" destId="{3B5A6086-7DD6-4E9C-BE1B-40312836EAAD}" srcOrd="8" destOrd="0" presId="urn:microsoft.com/office/officeart/2005/8/layout/list1"/>
    <dgm:cxn modelId="{51CFA191-8CDF-4005-81AF-D17DE0718411}" type="presParOf" srcId="{3B5A6086-7DD6-4E9C-BE1B-40312836EAAD}" destId="{35BBFB21-002F-4438-8908-30FC8489E816}" srcOrd="0" destOrd="0" presId="urn:microsoft.com/office/officeart/2005/8/layout/list1"/>
    <dgm:cxn modelId="{026EA58B-37E6-4AF2-BD6E-202209B6CE19}" type="presParOf" srcId="{3B5A6086-7DD6-4E9C-BE1B-40312836EAAD}" destId="{17C918CB-773F-4F9C-9B50-A2BCE1949DDA}" srcOrd="1" destOrd="0" presId="urn:microsoft.com/office/officeart/2005/8/layout/list1"/>
    <dgm:cxn modelId="{24EB605F-F554-41D8-BC39-6B73AFF7C910}" type="presParOf" srcId="{900DEE16-4C2E-487C-A839-2C6432961C69}" destId="{5CF684B0-E6AA-49FD-9684-85627C6D97C2}" srcOrd="9" destOrd="0" presId="urn:microsoft.com/office/officeart/2005/8/layout/list1"/>
    <dgm:cxn modelId="{E54FDD59-A642-4C87-883A-2B80FF013395}" type="presParOf" srcId="{900DEE16-4C2E-487C-A839-2C6432961C69}" destId="{B4F27946-1FEC-4F09-8BD0-397644844450}" srcOrd="10" destOrd="0" presId="urn:microsoft.com/office/officeart/2005/8/layout/list1"/>
    <dgm:cxn modelId="{169582E5-A690-4769-947D-9F162419C4BA}" type="presParOf" srcId="{900DEE16-4C2E-487C-A839-2C6432961C69}" destId="{2B2BC823-FE62-4412-B1BF-CAAF20813A61}" srcOrd="11" destOrd="0" presId="urn:microsoft.com/office/officeart/2005/8/layout/list1"/>
    <dgm:cxn modelId="{9BBF8EB8-66EF-4A5C-A50A-18BE66787A27}" type="presParOf" srcId="{900DEE16-4C2E-487C-A839-2C6432961C69}" destId="{AF0D10A7-DD6A-4E98-8726-9082B9C4883D}" srcOrd="12" destOrd="0" presId="urn:microsoft.com/office/officeart/2005/8/layout/list1"/>
    <dgm:cxn modelId="{0298BA25-AE93-4DA1-A8FB-4B1F515D898E}" type="presParOf" srcId="{AF0D10A7-DD6A-4E98-8726-9082B9C4883D}" destId="{294C4591-3AC1-4A73-81E7-02724E2CF3FF}" srcOrd="0" destOrd="0" presId="urn:microsoft.com/office/officeart/2005/8/layout/list1"/>
    <dgm:cxn modelId="{B65D00A5-558D-4DEF-8E70-58D2773940BB}" type="presParOf" srcId="{AF0D10A7-DD6A-4E98-8726-9082B9C4883D}" destId="{DE7762D7-851E-4802-BD79-F68E5869628F}" srcOrd="1" destOrd="0" presId="urn:microsoft.com/office/officeart/2005/8/layout/list1"/>
    <dgm:cxn modelId="{B4A04679-3B0C-4EC0-AA4D-CCDF2029FBA8}" type="presParOf" srcId="{900DEE16-4C2E-487C-A839-2C6432961C69}" destId="{CAB07023-CCD7-4823-8E1E-B30FFA0515C5}" srcOrd="13" destOrd="0" presId="urn:microsoft.com/office/officeart/2005/8/layout/list1"/>
    <dgm:cxn modelId="{87ECFC04-2473-4BEC-B6B1-78DB1E6477DD}" type="presParOf" srcId="{900DEE16-4C2E-487C-A839-2C6432961C69}" destId="{BDFB7CA6-8CE1-45DD-B679-CFA8EC16166E}" srcOrd="14" destOrd="0" presId="urn:microsoft.com/office/officeart/2005/8/layout/list1"/>
    <dgm:cxn modelId="{2274D149-E153-4479-889B-69DEB1C509B0}" type="presParOf" srcId="{900DEE16-4C2E-487C-A839-2C6432961C69}" destId="{BAF31729-1A3A-4A46-A8C7-B24FAAA3E05F}" srcOrd="15" destOrd="0" presId="urn:microsoft.com/office/officeart/2005/8/layout/list1"/>
    <dgm:cxn modelId="{10FBB24F-F340-4FE9-8748-0F119874A8C0}" type="presParOf" srcId="{900DEE16-4C2E-487C-A839-2C6432961C69}" destId="{8A309442-09CB-41D6-AC56-DB3E1F7BA62D}" srcOrd="16" destOrd="0" presId="urn:microsoft.com/office/officeart/2005/8/layout/list1"/>
    <dgm:cxn modelId="{F3EFB629-7108-441A-A79F-D9E606868897}" type="presParOf" srcId="{8A309442-09CB-41D6-AC56-DB3E1F7BA62D}" destId="{B97B591B-D774-4C55-ABCE-F4A21B247779}" srcOrd="0" destOrd="0" presId="urn:microsoft.com/office/officeart/2005/8/layout/list1"/>
    <dgm:cxn modelId="{B88BC685-AC11-407C-B7F5-B9501F2E1AA5}" type="presParOf" srcId="{8A309442-09CB-41D6-AC56-DB3E1F7BA62D}" destId="{1361F182-F722-4388-A56A-E7B9A3766EDF}" srcOrd="1" destOrd="0" presId="urn:microsoft.com/office/officeart/2005/8/layout/list1"/>
    <dgm:cxn modelId="{99DDDEF9-F874-4CBB-AE45-D23496A9A777}" type="presParOf" srcId="{900DEE16-4C2E-487C-A839-2C6432961C69}" destId="{D4987D5E-4E53-4CC6-9289-50CD5BD107C7}" srcOrd="17" destOrd="0" presId="urn:microsoft.com/office/officeart/2005/8/layout/list1"/>
    <dgm:cxn modelId="{DF9F5B3C-7EE9-4CA3-BC95-71ECEBC132C6}" type="presParOf" srcId="{900DEE16-4C2E-487C-A839-2C6432961C69}" destId="{93514C18-B0F8-4133-B06F-4ADA01AA8929}" srcOrd="18" destOrd="0" presId="urn:microsoft.com/office/officeart/2005/8/layout/list1"/>
    <dgm:cxn modelId="{DA3D38C0-302F-4149-8EE1-27A86B901D90}" type="presParOf" srcId="{900DEE16-4C2E-487C-A839-2C6432961C69}" destId="{EB1A4BE2-EBB2-4E0F-BCD4-802C77E7C0BB}" srcOrd="19" destOrd="0" presId="urn:microsoft.com/office/officeart/2005/8/layout/list1"/>
    <dgm:cxn modelId="{29FFEF79-2221-4D38-AC0C-46A361B00A27}" type="presParOf" srcId="{900DEE16-4C2E-487C-A839-2C6432961C69}" destId="{E0BB6688-512A-4A87-AD1F-468E1816F66C}" srcOrd="20" destOrd="0" presId="urn:microsoft.com/office/officeart/2005/8/layout/list1"/>
    <dgm:cxn modelId="{BC9A4DE9-1C5C-4024-8CE1-E5265C497FEF}" type="presParOf" srcId="{E0BB6688-512A-4A87-AD1F-468E1816F66C}" destId="{D5719E8C-5AB9-4C74-8B3F-A0B672DF453D}" srcOrd="0" destOrd="0" presId="urn:microsoft.com/office/officeart/2005/8/layout/list1"/>
    <dgm:cxn modelId="{1D0ED96B-B53D-4E2B-BBDC-69FDDFDCA473}" type="presParOf" srcId="{E0BB6688-512A-4A87-AD1F-468E1816F66C}" destId="{3C20D1E7-5EDA-458F-87D0-96AF900ADAA2}" srcOrd="1" destOrd="0" presId="urn:microsoft.com/office/officeart/2005/8/layout/list1"/>
    <dgm:cxn modelId="{0A8E2826-BA1C-463C-8DC9-EEA034428F16}" type="presParOf" srcId="{900DEE16-4C2E-487C-A839-2C6432961C69}" destId="{37646BDA-0ACE-4711-8D9C-D8FE6C239B0F}" srcOrd="21" destOrd="0" presId="urn:microsoft.com/office/officeart/2005/8/layout/list1"/>
    <dgm:cxn modelId="{D6662FA8-4761-4B5D-AE13-6F73A0612C73}" type="presParOf" srcId="{900DEE16-4C2E-487C-A839-2C6432961C69}" destId="{C9EEC060-236B-4504-B7C9-E2DCD8670D37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CC6B8-5438-40EB-AF4D-2207A87250CC}">
      <dsp:nvSpPr>
        <dsp:cNvPr id="0" name=""/>
        <dsp:cNvSpPr/>
      </dsp:nvSpPr>
      <dsp:spPr>
        <a:xfrm>
          <a:off x="0" y="365061"/>
          <a:ext cx="7755792" cy="403200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A793A4-E108-4DD7-8981-54A1C810E58A}">
      <dsp:nvSpPr>
        <dsp:cNvPr id="0" name=""/>
        <dsp:cNvSpPr/>
      </dsp:nvSpPr>
      <dsp:spPr>
        <a:xfrm>
          <a:off x="387789" y="128901"/>
          <a:ext cx="6696575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205" tIns="0" rIns="20520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Leadership support </a:t>
          </a:r>
        </a:p>
      </dsp:txBody>
      <dsp:txXfrm>
        <a:off x="410846" y="151958"/>
        <a:ext cx="6650461" cy="426206"/>
      </dsp:txXfrm>
    </dsp:sp>
    <dsp:sp modelId="{25120908-4BC9-4C79-9329-A65DD9DDE495}">
      <dsp:nvSpPr>
        <dsp:cNvPr id="0" name=""/>
        <dsp:cNvSpPr/>
      </dsp:nvSpPr>
      <dsp:spPr>
        <a:xfrm>
          <a:off x="0" y="1090821"/>
          <a:ext cx="7755792" cy="403200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462B1C-9D91-487F-B685-29229710FA58}">
      <dsp:nvSpPr>
        <dsp:cNvPr id="0" name=""/>
        <dsp:cNvSpPr/>
      </dsp:nvSpPr>
      <dsp:spPr>
        <a:xfrm>
          <a:off x="405375" y="906073"/>
          <a:ext cx="6710311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205" tIns="0" rIns="20520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Buy-in from cross institutional internal and external stakeholders </a:t>
          </a:r>
        </a:p>
      </dsp:txBody>
      <dsp:txXfrm>
        <a:off x="428432" y="929130"/>
        <a:ext cx="6664197" cy="426206"/>
      </dsp:txXfrm>
    </dsp:sp>
    <dsp:sp modelId="{B4F27946-1FEC-4F09-8BD0-397644844450}">
      <dsp:nvSpPr>
        <dsp:cNvPr id="0" name=""/>
        <dsp:cNvSpPr/>
      </dsp:nvSpPr>
      <dsp:spPr>
        <a:xfrm>
          <a:off x="0" y="1816581"/>
          <a:ext cx="7755792" cy="403200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C918CB-773F-4F9C-9B50-A2BCE1949DDA}">
      <dsp:nvSpPr>
        <dsp:cNvPr id="0" name=""/>
        <dsp:cNvSpPr/>
      </dsp:nvSpPr>
      <dsp:spPr>
        <a:xfrm>
          <a:off x="387789" y="1580421"/>
          <a:ext cx="6681265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205" tIns="0" rIns="20520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Data sharing</a:t>
          </a:r>
        </a:p>
      </dsp:txBody>
      <dsp:txXfrm>
        <a:off x="410846" y="1603478"/>
        <a:ext cx="6635151" cy="426206"/>
      </dsp:txXfrm>
    </dsp:sp>
    <dsp:sp modelId="{BDFB7CA6-8CE1-45DD-B679-CFA8EC16166E}">
      <dsp:nvSpPr>
        <dsp:cNvPr id="0" name=""/>
        <dsp:cNvSpPr/>
      </dsp:nvSpPr>
      <dsp:spPr>
        <a:xfrm>
          <a:off x="0" y="2542341"/>
          <a:ext cx="7755792" cy="403200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7762D7-851E-4802-BD79-F68E5869628F}">
      <dsp:nvSpPr>
        <dsp:cNvPr id="0" name=""/>
        <dsp:cNvSpPr/>
      </dsp:nvSpPr>
      <dsp:spPr>
        <a:xfrm>
          <a:off x="387789" y="2306181"/>
          <a:ext cx="6706293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205" tIns="0" rIns="20520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 dirty="0"/>
            <a:t>Collaboration, communication and flexibility between institutions</a:t>
          </a:r>
          <a:endParaRPr lang="en-US" sz="1800" kern="1200" dirty="0"/>
        </a:p>
      </dsp:txBody>
      <dsp:txXfrm>
        <a:off x="410846" y="2329238"/>
        <a:ext cx="6660179" cy="426206"/>
      </dsp:txXfrm>
    </dsp:sp>
    <dsp:sp modelId="{93514C18-B0F8-4133-B06F-4ADA01AA8929}">
      <dsp:nvSpPr>
        <dsp:cNvPr id="0" name=""/>
        <dsp:cNvSpPr/>
      </dsp:nvSpPr>
      <dsp:spPr>
        <a:xfrm>
          <a:off x="0" y="3268101"/>
          <a:ext cx="7755792" cy="403200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61F182-F722-4388-A56A-E7B9A3766EDF}">
      <dsp:nvSpPr>
        <dsp:cNvPr id="0" name=""/>
        <dsp:cNvSpPr/>
      </dsp:nvSpPr>
      <dsp:spPr>
        <a:xfrm>
          <a:off x="387789" y="3031941"/>
          <a:ext cx="6644673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205" tIns="0" rIns="20520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Understanding and learning from student experiences</a:t>
          </a:r>
        </a:p>
      </dsp:txBody>
      <dsp:txXfrm>
        <a:off x="410846" y="3054998"/>
        <a:ext cx="6598559" cy="426206"/>
      </dsp:txXfrm>
    </dsp:sp>
    <dsp:sp modelId="{C9EEC060-236B-4504-B7C9-E2DCD8670D37}">
      <dsp:nvSpPr>
        <dsp:cNvPr id="0" name=""/>
        <dsp:cNvSpPr/>
      </dsp:nvSpPr>
      <dsp:spPr>
        <a:xfrm>
          <a:off x="0" y="3993861"/>
          <a:ext cx="7755792" cy="403200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20D1E7-5EDA-458F-87D0-96AF900ADAA2}">
      <dsp:nvSpPr>
        <dsp:cNvPr id="0" name=""/>
        <dsp:cNvSpPr/>
      </dsp:nvSpPr>
      <dsp:spPr>
        <a:xfrm>
          <a:off x="387789" y="3757701"/>
          <a:ext cx="6570024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205" tIns="0" rIns="20520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Continuous Improvement</a:t>
          </a:r>
        </a:p>
      </dsp:txBody>
      <dsp:txXfrm>
        <a:off x="410846" y="3780758"/>
        <a:ext cx="6523910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516E3-CE77-4565-B5EC-C687250E04D6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3AB31-871B-41C3-AAF0-C06CF6898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26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3AB31-871B-41C3-AAF0-C06CF68980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66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3AB31-871B-41C3-AAF0-C06CF68980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99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3AB31-871B-41C3-AAF0-C06CF68980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5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2886" y="984907"/>
            <a:ext cx="7086600" cy="913643"/>
          </a:xfrm>
        </p:spPr>
        <p:txBody>
          <a:bodyPr anchor="t"/>
          <a:lstStyle>
            <a:lvl1pPr algn="l">
              <a:defRPr>
                <a:solidFill>
                  <a:srgbClr val="004B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2886" y="1950388"/>
            <a:ext cx="6400800" cy="43234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6B53-B989-9A4F-9FD4-67855968DBA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60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557" y="846138"/>
            <a:ext cx="6582229" cy="1143000"/>
          </a:xfrm>
        </p:spPr>
        <p:txBody>
          <a:bodyPr/>
          <a:lstStyle>
            <a:lvl1pPr>
              <a:defRPr>
                <a:solidFill>
                  <a:srgbClr val="007C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6557" y="2171700"/>
            <a:ext cx="6582229" cy="4525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6B53-B989-9A4F-9FD4-67855968DBA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9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6B53-B989-9A4F-9FD4-67855968DBA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9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899659"/>
            <a:ext cx="6477000" cy="1143000"/>
          </a:xfrm>
        </p:spPr>
        <p:txBody>
          <a:bodyPr/>
          <a:lstStyle>
            <a:lvl1pPr algn="l">
              <a:defRPr>
                <a:solidFill>
                  <a:srgbClr val="004B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500" y="2225221"/>
            <a:ext cx="64770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6B53-B989-9A4F-9FD4-67855968DBA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9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7C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6B53-B989-9A4F-9FD4-67855968DBA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4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B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6B53-B989-9A4F-9FD4-67855968DBA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3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B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6B53-B989-9A4F-9FD4-67855968DBA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06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B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6B53-B989-9A4F-9FD4-67855968DBA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0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6B53-B989-9A4F-9FD4-67855968DBA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10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4B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4B8D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6B53-B989-9A4F-9FD4-67855968DBA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604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6B53-B989-9A4F-9FD4-67855968DBA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5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76B53-B989-9A4F-9FD4-67855968DBA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BOT_slides_Updated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69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2226754"/>
            <a:ext cx="8055927" cy="155448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UD Sinclair Academy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Sinclair College  University of Dayton Partnership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639312" y="290341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048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7540" y="1531971"/>
            <a:ext cx="82141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UD Sinclair Academy will increase accessibility of a University of Dayton degree for students who start their education at Sinclair College. Academy students will have full access to resources at both institutions and through engagement opportunities; students will be acclimated to the university experience before they transfer. With an innovative tuition plan, the Academy will allow for more Sinclair students to earn a bachelor degree from UD. It is our hope they continue to share their gifts and talents in the Dayton region post-graduation.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7539" y="630795"/>
            <a:ext cx="60842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4B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Vision of the Academy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98938" y="1338681"/>
            <a:ext cx="85461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reeform 4926"/>
          <p:cNvSpPr>
            <a:spLocks noEditPoints="1"/>
          </p:cNvSpPr>
          <p:nvPr/>
        </p:nvSpPr>
        <p:spPr bwMode="auto">
          <a:xfrm>
            <a:off x="1271016" y="3979101"/>
            <a:ext cx="784926" cy="622113"/>
          </a:xfrm>
          <a:custGeom>
            <a:avLst/>
            <a:gdLst>
              <a:gd name="T0" fmla="*/ 306 w 376"/>
              <a:gd name="T1" fmla="*/ 112 h 258"/>
              <a:gd name="T2" fmla="*/ 306 w 376"/>
              <a:gd name="T3" fmla="*/ 178 h 258"/>
              <a:gd name="T4" fmla="*/ 282 w 376"/>
              <a:gd name="T5" fmla="*/ 200 h 258"/>
              <a:gd name="T6" fmla="*/ 254 w 376"/>
              <a:gd name="T7" fmla="*/ 216 h 258"/>
              <a:gd name="T8" fmla="*/ 222 w 376"/>
              <a:gd name="T9" fmla="*/ 226 h 258"/>
              <a:gd name="T10" fmla="*/ 190 w 376"/>
              <a:gd name="T11" fmla="*/ 230 h 258"/>
              <a:gd name="T12" fmla="*/ 172 w 376"/>
              <a:gd name="T13" fmla="*/ 230 h 258"/>
              <a:gd name="T14" fmla="*/ 138 w 376"/>
              <a:gd name="T15" fmla="*/ 222 h 258"/>
              <a:gd name="T16" fmla="*/ 108 w 376"/>
              <a:gd name="T17" fmla="*/ 208 h 258"/>
              <a:gd name="T18" fmla="*/ 82 w 376"/>
              <a:gd name="T19" fmla="*/ 188 h 258"/>
              <a:gd name="T20" fmla="*/ 70 w 376"/>
              <a:gd name="T21" fmla="*/ 112 h 258"/>
              <a:gd name="T22" fmla="*/ 176 w 376"/>
              <a:gd name="T23" fmla="*/ 148 h 258"/>
              <a:gd name="T24" fmla="*/ 188 w 376"/>
              <a:gd name="T25" fmla="*/ 150 h 258"/>
              <a:gd name="T26" fmla="*/ 200 w 376"/>
              <a:gd name="T27" fmla="*/ 148 h 258"/>
              <a:gd name="T28" fmla="*/ 190 w 376"/>
              <a:gd name="T29" fmla="*/ 0 h 258"/>
              <a:gd name="T30" fmla="*/ 186 w 376"/>
              <a:gd name="T31" fmla="*/ 0 h 258"/>
              <a:gd name="T32" fmla="*/ 8 w 376"/>
              <a:gd name="T33" fmla="*/ 44 h 258"/>
              <a:gd name="T34" fmla="*/ 0 w 376"/>
              <a:gd name="T35" fmla="*/ 54 h 258"/>
              <a:gd name="T36" fmla="*/ 2 w 376"/>
              <a:gd name="T37" fmla="*/ 60 h 258"/>
              <a:gd name="T38" fmla="*/ 184 w 376"/>
              <a:gd name="T39" fmla="*/ 124 h 258"/>
              <a:gd name="T40" fmla="*/ 188 w 376"/>
              <a:gd name="T41" fmla="*/ 124 h 258"/>
              <a:gd name="T42" fmla="*/ 192 w 376"/>
              <a:gd name="T43" fmla="*/ 124 h 258"/>
              <a:gd name="T44" fmla="*/ 370 w 376"/>
              <a:gd name="T45" fmla="*/ 64 h 258"/>
              <a:gd name="T46" fmla="*/ 376 w 376"/>
              <a:gd name="T47" fmla="*/ 54 h 258"/>
              <a:gd name="T48" fmla="*/ 374 w 376"/>
              <a:gd name="T49" fmla="*/ 48 h 258"/>
              <a:gd name="T50" fmla="*/ 368 w 376"/>
              <a:gd name="T51" fmla="*/ 44 h 258"/>
              <a:gd name="T52" fmla="*/ 348 w 376"/>
              <a:gd name="T53" fmla="*/ 98 h 258"/>
              <a:gd name="T54" fmla="*/ 328 w 376"/>
              <a:gd name="T55" fmla="*/ 172 h 258"/>
              <a:gd name="T56" fmla="*/ 332 w 376"/>
              <a:gd name="T57" fmla="*/ 170 h 258"/>
              <a:gd name="T58" fmla="*/ 338 w 376"/>
              <a:gd name="T59" fmla="*/ 170 h 258"/>
              <a:gd name="T60" fmla="*/ 348 w 376"/>
              <a:gd name="T61" fmla="*/ 172 h 258"/>
              <a:gd name="T62" fmla="*/ 338 w 376"/>
              <a:gd name="T63" fmla="*/ 200 h 258"/>
              <a:gd name="T64" fmla="*/ 332 w 376"/>
              <a:gd name="T65" fmla="*/ 198 h 258"/>
              <a:gd name="T66" fmla="*/ 318 w 376"/>
              <a:gd name="T67" fmla="*/ 258 h 258"/>
              <a:gd name="T68" fmla="*/ 348 w 376"/>
              <a:gd name="T69" fmla="*/ 194 h 258"/>
              <a:gd name="T70" fmla="*/ 344 w 376"/>
              <a:gd name="T71" fmla="*/ 198 h 258"/>
              <a:gd name="T72" fmla="*/ 338 w 376"/>
              <a:gd name="T73" fmla="*/ 20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76" h="258">
                <a:moveTo>
                  <a:pt x="200" y="148"/>
                </a:moveTo>
                <a:lnTo>
                  <a:pt x="306" y="112"/>
                </a:lnTo>
                <a:lnTo>
                  <a:pt x="306" y="178"/>
                </a:lnTo>
                <a:lnTo>
                  <a:pt x="306" y="178"/>
                </a:lnTo>
                <a:lnTo>
                  <a:pt x="294" y="188"/>
                </a:lnTo>
                <a:lnTo>
                  <a:pt x="282" y="200"/>
                </a:lnTo>
                <a:lnTo>
                  <a:pt x="268" y="208"/>
                </a:lnTo>
                <a:lnTo>
                  <a:pt x="254" y="216"/>
                </a:lnTo>
                <a:lnTo>
                  <a:pt x="238" y="222"/>
                </a:lnTo>
                <a:lnTo>
                  <a:pt x="222" y="226"/>
                </a:lnTo>
                <a:lnTo>
                  <a:pt x="206" y="230"/>
                </a:lnTo>
                <a:lnTo>
                  <a:pt x="190" y="230"/>
                </a:lnTo>
                <a:lnTo>
                  <a:pt x="190" y="230"/>
                </a:lnTo>
                <a:lnTo>
                  <a:pt x="172" y="230"/>
                </a:lnTo>
                <a:lnTo>
                  <a:pt x="154" y="226"/>
                </a:lnTo>
                <a:lnTo>
                  <a:pt x="138" y="222"/>
                </a:lnTo>
                <a:lnTo>
                  <a:pt x="122" y="216"/>
                </a:lnTo>
                <a:lnTo>
                  <a:pt x="108" y="208"/>
                </a:lnTo>
                <a:lnTo>
                  <a:pt x="94" y="198"/>
                </a:lnTo>
                <a:lnTo>
                  <a:pt x="82" y="188"/>
                </a:lnTo>
                <a:lnTo>
                  <a:pt x="70" y="176"/>
                </a:lnTo>
                <a:lnTo>
                  <a:pt x="70" y="112"/>
                </a:lnTo>
                <a:lnTo>
                  <a:pt x="176" y="148"/>
                </a:lnTo>
                <a:lnTo>
                  <a:pt x="176" y="148"/>
                </a:lnTo>
                <a:lnTo>
                  <a:pt x="188" y="150"/>
                </a:lnTo>
                <a:lnTo>
                  <a:pt x="188" y="150"/>
                </a:lnTo>
                <a:lnTo>
                  <a:pt x="200" y="148"/>
                </a:lnTo>
                <a:lnTo>
                  <a:pt x="200" y="148"/>
                </a:lnTo>
                <a:close/>
                <a:moveTo>
                  <a:pt x="368" y="44"/>
                </a:moveTo>
                <a:lnTo>
                  <a:pt x="190" y="0"/>
                </a:lnTo>
                <a:lnTo>
                  <a:pt x="190" y="0"/>
                </a:lnTo>
                <a:lnTo>
                  <a:pt x="186" y="0"/>
                </a:lnTo>
                <a:lnTo>
                  <a:pt x="8" y="44"/>
                </a:lnTo>
                <a:lnTo>
                  <a:pt x="8" y="44"/>
                </a:lnTo>
                <a:lnTo>
                  <a:pt x="2" y="48"/>
                </a:lnTo>
                <a:lnTo>
                  <a:pt x="0" y="54"/>
                </a:lnTo>
                <a:lnTo>
                  <a:pt x="0" y="54"/>
                </a:lnTo>
                <a:lnTo>
                  <a:pt x="2" y="60"/>
                </a:lnTo>
                <a:lnTo>
                  <a:pt x="6" y="64"/>
                </a:lnTo>
                <a:lnTo>
                  <a:pt x="184" y="124"/>
                </a:lnTo>
                <a:lnTo>
                  <a:pt x="184" y="124"/>
                </a:lnTo>
                <a:lnTo>
                  <a:pt x="188" y="124"/>
                </a:lnTo>
                <a:lnTo>
                  <a:pt x="188" y="124"/>
                </a:lnTo>
                <a:lnTo>
                  <a:pt x="192" y="124"/>
                </a:lnTo>
                <a:lnTo>
                  <a:pt x="370" y="64"/>
                </a:lnTo>
                <a:lnTo>
                  <a:pt x="370" y="64"/>
                </a:lnTo>
                <a:lnTo>
                  <a:pt x="374" y="60"/>
                </a:lnTo>
                <a:lnTo>
                  <a:pt x="376" y="54"/>
                </a:lnTo>
                <a:lnTo>
                  <a:pt x="376" y="54"/>
                </a:lnTo>
                <a:lnTo>
                  <a:pt x="374" y="48"/>
                </a:lnTo>
                <a:lnTo>
                  <a:pt x="368" y="44"/>
                </a:lnTo>
                <a:lnTo>
                  <a:pt x="368" y="44"/>
                </a:lnTo>
                <a:close/>
                <a:moveTo>
                  <a:pt x="348" y="172"/>
                </a:moveTo>
                <a:lnTo>
                  <a:pt x="348" y="98"/>
                </a:lnTo>
                <a:lnTo>
                  <a:pt x="328" y="106"/>
                </a:lnTo>
                <a:lnTo>
                  <a:pt x="328" y="172"/>
                </a:lnTo>
                <a:lnTo>
                  <a:pt x="328" y="172"/>
                </a:lnTo>
                <a:lnTo>
                  <a:pt x="332" y="170"/>
                </a:lnTo>
                <a:lnTo>
                  <a:pt x="338" y="170"/>
                </a:lnTo>
                <a:lnTo>
                  <a:pt x="338" y="170"/>
                </a:lnTo>
                <a:lnTo>
                  <a:pt x="344" y="170"/>
                </a:lnTo>
                <a:lnTo>
                  <a:pt x="348" y="172"/>
                </a:lnTo>
                <a:lnTo>
                  <a:pt x="348" y="172"/>
                </a:lnTo>
                <a:close/>
                <a:moveTo>
                  <a:pt x="338" y="200"/>
                </a:moveTo>
                <a:lnTo>
                  <a:pt x="338" y="200"/>
                </a:lnTo>
                <a:lnTo>
                  <a:pt x="332" y="198"/>
                </a:lnTo>
                <a:lnTo>
                  <a:pt x="326" y="194"/>
                </a:lnTo>
                <a:lnTo>
                  <a:pt x="318" y="258"/>
                </a:lnTo>
                <a:lnTo>
                  <a:pt x="356" y="258"/>
                </a:lnTo>
                <a:lnTo>
                  <a:pt x="348" y="194"/>
                </a:lnTo>
                <a:lnTo>
                  <a:pt x="348" y="194"/>
                </a:lnTo>
                <a:lnTo>
                  <a:pt x="344" y="198"/>
                </a:lnTo>
                <a:lnTo>
                  <a:pt x="338" y="200"/>
                </a:lnTo>
                <a:lnTo>
                  <a:pt x="338" y="2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Gill Sans M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7540" y="5121176"/>
            <a:ext cx="2036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Gill Sans MT" charset="0"/>
                <a:cs typeface="Gill Sans MT" charset="0"/>
              </a:rPr>
              <a:t>Increase number of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ea typeface="Gill Sans MT" charset="0"/>
                <a:cs typeface="Gill Sans MT" charset="0"/>
              </a:rPr>
              <a:t>Sinclair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Gill Sans MT" charset="0"/>
                <a:cs typeface="Gill Sans MT" charset="0"/>
              </a:rPr>
              <a:t> students who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Gill Sans MT" charset="0"/>
                <a:cs typeface="Gill Sans MT" charset="0"/>
              </a:rPr>
              <a:t>GRADUATE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ea typeface="Gill Sans MT" charset="0"/>
                <a:cs typeface="Gill Sans MT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Gill Sans MT" charset="0"/>
                <a:cs typeface="Gill Sans MT" charset="0"/>
              </a:rPr>
              <a:t>with a  4-year degree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7755" y="3903688"/>
            <a:ext cx="688843" cy="68740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226973" y="5111189"/>
            <a:ext cx="25910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Gill Sans MT" charset="0"/>
                <a:cs typeface="Gill Sans MT" charset="0"/>
              </a:rPr>
              <a:t>Decrease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Gill Sans MT" charset="0"/>
                <a:cs typeface="Gill Sans MT" charset="0"/>
              </a:rPr>
              <a:t>TIME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ea typeface="Gill Sans MT" charset="0"/>
                <a:cs typeface="Gill Sans MT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Gill Sans MT" charset="0"/>
                <a:cs typeface="Gill Sans MT" charset="0"/>
              </a:rPr>
              <a:t>it takes to graduate</a:t>
            </a:r>
          </a:p>
        </p:txBody>
      </p:sp>
      <p:grpSp>
        <p:nvGrpSpPr>
          <p:cNvPr id="14" name="Group 13"/>
          <p:cNvGrpSpPr>
            <a:grpSpLocks noChangeAspect="1"/>
          </p:cNvGrpSpPr>
          <p:nvPr/>
        </p:nvGrpSpPr>
        <p:grpSpPr>
          <a:xfrm>
            <a:off x="5145409" y="3922418"/>
            <a:ext cx="723150" cy="637658"/>
            <a:chOff x="4764038" y="6012879"/>
            <a:chExt cx="774700" cy="635000"/>
          </a:xfrm>
          <a:solidFill>
            <a:schemeClr val="tx1"/>
          </a:solidFill>
        </p:grpSpPr>
        <p:sp>
          <p:nvSpPr>
            <p:cNvPr id="15" name="Freeform 800"/>
            <p:cNvSpPr>
              <a:spLocks noEditPoints="1"/>
            </p:cNvSpPr>
            <p:nvPr/>
          </p:nvSpPr>
          <p:spPr bwMode="auto">
            <a:xfrm>
              <a:off x="4995813" y="6060504"/>
              <a:ext cx="295275" cy="587375"/>
            </a:xfrm>
            <a:custGeom>
              <a:avLst/>
              <a:gdLst>
                <a:gd name="T0" fmla="*/ 106 w 186"/>
                <a:gd name="T1" fmla="*/ 364 h 370"/>
                <a:gd name="T2" fmla="*/ 98 w 186"/>
                <a:gd name="T3" fmla="*/ 370 h 370"/>
                <a:gd name="T4" fmla="*/ 82 w 186"/>
                <a:gd name="T5" fmla="*/ 370 h 370"/>
                <a:gd name="T6" fmla="*/ 78 w 186"/>
                <a:gd name="T7" fmla="*/ 362 h 370"/>
                <a:gd name="T8" fmla="*/ 56 w 186"/>
                <a:gd name="T9" fmla="*/ 340 h 370"/>
                <a:gd name="T10" fmla="*/ 8 w 186"/>
                <a:gd name="T11" fmla="*/ 326 h 370"/>
                <a:gd name="T12" fmla="*/ 0 w 186"/>
                <a:gd name="T13" fmla="*/ 318 h 370"/>
                <a:gd name="T14" fmla="*/ 14 w 186"/>
                <a:gd name="T15" fmla="*/ 276 h 370"/>
                <a:gd name="T16" fmla="*/ 18 w 186"/>
                <a:gd name="T17" fmla="*/ 272 h 370"/>
                <a:gd name="T18" fmla="*/ 24 w 186"/>
                <a:gd name="T19" fmla="*/ 274 h 370"/>
                <a:gd name="T20" fmla="*/ 78 w 186"/>
                <a:gd name="T21" fmla="*/ 292 h 370"/>
                <a:gd name="T22" fmla="*/ 70 w 186"/>
                <a:gd name="T23" fmla="*/ 202 h 370"/>
                <a:gd name="T24" fmla="*/ 24 w 186"/>
                <a:gd name="T25" fmla="*/ 174 h 370"/>
                <a:gd name="T26" fmla="*/ 2 w 186"/>
                <a:gd name="T27" fmla="*/ 136 h 370"/>
                <a:gd name="T28" fmla="*/ 2 w 186"/>
                <a:gd name="T29" fmla="*/ 100 h 370"/>
                <a:gd name="T30" fmla="*/ 18 w 186"/>
                <a:gd name="T31" fmla="*/ 64 h 370"/>
                <a:gd name="T32" fmla="*/ 44 w 186"/>
                <a:gd name="T33" fmla="*/ 42 h 370"/>
                <a:gd name="T34" fmla="*/ 78 w 186"/>
                <a:gd name="T35" fmla="*/ 10 h 370"/>
                <a:gd name="T36" fmla="*/ 80 w 186"/>
                <a:gd name="T37" fmla="*/ 4 h 370"/>
                <a:gd name="T38" fmla="*/ 98 w 186"/>
                <a:gd name="T39" fmla="*/ 0 h 370"/>
                <a:gd name="T40" fmla="*/ 106 w 186"/>
                <a:gd name="T41" fmla="*/ 4 h 370"/>
                <a:gd name="T42" fmla="*/ 106 w 186"/>
                <a:gd name="T43" fmla="*/ 32 h 370"/>
                <a:gd name="T44" fmla="*/ 150 w 186"/>
                <a:gd name="T45" fmla="*/ 40 h 370"/>
                <a:gd name="T46" fmla="*/ 170 w 186"/>
                <a:gd name="T47" fmla="*/ 50 h 370"/>
                <a:gd name="T48" fmla="*/ 178 w 186"/>
                <a:gd name="T49" fmla="*/ 60 h 370"/>
                <a:gd name="T50" fmla="*/ 162 w 186"/>
                <a:gd name="T51" fmla="*/ 94 h 370"/>
                <a:gd name="T52" fmla="*/ 158 w 186"/>
                <a:gd name="T53" fmla="*/ 96 h 370"/>
                <a:gd name="T54" fmla="*/ 148 w 186"/>
                <a:gd name="T55" fmla="*/ 92 h 370"/>
                <a:gd name="T56" fmla="*/ 106 w 186"/>
                <a:gd name="T57" fmla="*/ 78 h 370"/>
                <a:gd name="T58" fmla="*/ 114 w 186"/>
                <a:gd name="T59" fmla="*/ 166 h 370"/>
                <a:gd name="T60" fmla="*/ 164 w 186"/>
                <a:gd name="T61" fmla="*/ 198 h 370"/>
                <a:gd name="T62" fmla="*/ 184 w 186"/>
                <a:gd name="T63" fmla="*/ 236 h 370"/>
                <a:gd name="T64" fmla="*/ 184 w 186"/>
                <a:gd name="T65" fmla="*/ 270 h 370"/>
                <a:gd name="T66" fmla="*/ 164 w 186"/>
                <a:gd name="T67" fmla="*/ 312 h 370"/>
                <a:gd name="T68" fmla="*/ 124 w 186"/>
                <a:gd name="T69" fmla="*/ 338 h 370"/>
                <a:gd name="T70" fmla="*/ 82 w 186"/>
                <a:gd name="T71" fmla="*/ 78 h 370"/>
                <a:gd name="T72" fmla="*/ 68 w 186"/>
                <a:gd name="T73" fmla="*/ 84 h 370"/>
                <a:gd name="T74" fmla="*/ 58 w 186"/>
                <a:gd name="T75" fmla="*/ 94 h 370"/>
                <a:gd name="T76" fmla="*/ 52 w 186"/>
                <a:gd name="T77" fmla="*/ 114 h 370"/>
                <a:gd name="T78" fmla="*/ 60 w 186"/>
                <a:gd name="T79" fmla="*/ 138 h 370"/>
                <a:gd name="T80" fmla="*/ 82 w 186"/>
                <a:gd name="T81" fmla="*/ 78 h 370"/>
                <a:gd name="T82" fmla="*/ 112 w 186"/>
                <a:gd name="T83" fmla="*/ 290 h 370"/>
                <a:gd name="T84" fmla="*/ 130 w 186"/>
                <a:gd name="T85" fmla="*/ 274 h 370"/>
                <a:gd name="T86" fmla="*/ 134 w 186"/>
                <a:gd name="T87" fmla="*/ 258 h 370"/>
                <a:gd name="T88" fmla="*/ 126 w 186"/>
                <a:gd name="T89" fmla="*/ 234 h 370"/>
                <a:gd name="T90" fmla="*/ 104 w 186"/>
                <a:gd name="T91" fmla="*/ 216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6" h="370">
                  <a:moveTo>
                    <a:pt x="106" y="362"/>
                  </a:moveTo>
                  <a:lnTo>
                    <a:pt x="106" y="362"/>
                  </a:lnTo>
                  <a:lnTo>
                    <a:pt x="106" y="364"/>
                  </a:lnTo>
                  <a:lnTo>
                    <a:pt x="106" y="368"/>
                  </a:lnTo>
                  <a:lnTo>
                    <a:pt x="104" y="370"/>
                  </a:lnTo>
                  <a:lnTo>
                    <a:pt x="98" y="370"/>
                  </a:lnTo>
                  <a:lnTo>
                    <a:pt x="88" y="370"/>
                  </a:lnTo>
                  <a:lnTo>
                    <a:pt x="88" y="370"/>
                  </a:lnTo>
                  <a:lnTo>
                    <a:pt x="82" y="370"/>
                  </a:lnTo>
                  <a:lnTo>
                    <a:pt x="80" y="368"/>
                  </a:lnTo>
                  <a:lnTo>
                    <a:pt x="78" y="364"/>
                  </a:lnTo>
                  <a:lnTo>
                    <a:pt x="78" y="362"/>
                  </a:lnTo>
                  <a:lnTo>
                    <a:pt x="78" y="342"/>
                  </a:lnTo>
                  <a:lnTo>
                    <a:pt x="78" y="342"/>
                  </a:lnTo>
                  <a:lnTo>
                    <a:pt x="56" y="340"/>
                  </a:lnTo>
                  <a:lnTo>
                    <a:pt x="36" y="336"/>
                  </a:lnTo>
                  <a:lnTo>
                    <a:pt x="18" y="330"/>
                  </a:lnTo>
                  <a:lnTo>
                    <a:pt x="8" y="326"/>
                  </a:lnTo>
                  <a:lnTo>
                    <a:pt x="8" y="326"/>
                  </a:lnTo>
                  <a:lnTo>
                    <a:pt x="4" y="322"/>
                  </a:lnTo>
                  <a:lnTo>
                    <a:pt x="0" y="318"/>
                  </a:lnTo>
                  <a:lnTo>
                    <a:pt x="0" y="318"/>
                  </a:lnTo>
                  <a:lnTo>
                    <a:pt x="2" y="314"/>
                  </a:lnTo>
                  <a:lnTo>
                    <a:pt x="14" y="276"/>
                  </a:lnTo>
                  <a:lnTo>
                    <a:pt x="14" y="276"/>
                  </a:lnTo>
                  <a:lnTo>
                    <a:pt x="16" y="274"/>
                  </a:lnTo>
                  <a:lnTo>
                    <a:pt x="18" y="272"/>
                  </a:lnTo>
                  <a:lnTo>
                    <a:pt x="18" y="272"/>
                  </a:lnTo>
                  <a:lnTo>
                    <a:pt x="24" y="274"/>
                  </a:lnTo>
                  <a:lnTo>
                    <a:pt x="24" y="274"/>
                  </a:lnTo>
                  <a:lnTo>
                    <a:pt x="44" y="284"/>
                  </a:lnTo>
                  <a:lnTo>
                    <a:pt x="60" y="290"/>
                  </a:lnTo>
                  <a:lnTo>
                    <a:pt x="78" y="292"/>
                  </a:lnTo>
                  <a:lnTo>
                    <a:pt x="78" y="204"/>
                  </a:lnTo>
                  <a:lnTo>
                    <a:pt x="70" y="202"/>
                  </a:lnTo>
                  <a:lnTo>
                    <a:pt x="70" y="202"/>
                  </a:lnTo>
                  <a:lnTo>
                    <a:pt x="48" y="190"/>
                  </a:lnTo>
                  <a:lnTo>
                    <a:pt x="36" y="184"/>
                  </a:lnTo>
                  <a:lnTo>
                    <a:pt x="24" y="174"/>
                  </a:lnTo>
                  <a:lnTo>
                    <a:pt x="14" y="164"/>
                  </a:lnTo>
                  <a:lnTo>
                    <a:pt x="6" y="152"/>
                  </a:lnTo>
                  <a:lnTo>
                    <a:pt x="2" y="136"/>
                  </a:lnTo>
                  <a:lnTo>
                    <a:pt x="0" y="118"/>
                  </a:lnTo>
                  <a:lnTo>
                    <a:pt x="0" y="118"/>
                  </a:lnTo>
                  <a:lnTo>
                    <a:pt x="2" y="100"/>
                  </a:lnTo>
                  <a:lnTo>
                    <a:pt x="6" y="86"/>
                  </a:lnTo>
                  <a:lnTo>
                    <a:pt x="10" y="74"/>
                  </a:lnTo>
                  <a:lnTo>
                    <a:pt x="18" y="64"/>
                  </a:lnTo>
                  <a:lnTo>
                    <a:pt x="18" y="64"/>
                  </a:lnTo>
                  <a:lnTo>
                    <a:pt x="30" y="52"/>
                  </a:lnTo>
                  <a:lnTo>
                    <a:pt x="44" y="42"/>
                  </a:lnTo>
                  <a:lnTo>
                    <a:pt x="60" y="36"/>
                  </a:lnTo>
                  <a:lnTo>
                    <a:pt x="78" y="32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78" y="6"/>
                  </a:lnTo>
                  <a:lnTo>
                    <a:pt x="80" y="4"/>
                  </a:lnTo>
                  <a:lnTo>
                    <a:pt x="82" y="2"/>
                  </a:lnTo>
                  <a:lnTo>
                    <a:pt x="88" y="0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104" y="2"/>
                  </a:lnTo>
                  <a:lnTo>
                    <a:pt x="106" y="4"/>
                  </a:lnTo>
                  <a:lnTo>
                    <a:pt x="106" y="6"/>
                  </a:lnTo>
                  <a:lnTo>
                    <a:pt x="106" y="10"/>
                  </a:lnTo>
                  <a:lnTo>
                    <a:pt x="106" y="32"/>
                  </a:lnTo>
                  <a:lnTo>
                    <a:pt x="106" y="32"/>
                  </a:lnTo>
                  <a:lnTo>
                    <a:pt x="130" y="34"/>
                  </a:lnTo>
                  <a:lnTo>
                    <a:pt x="150" y="40"/>
                  </a:lnTo>
                  <a:lnTo>
                    <a:pt x="162" y="44"/>
                  </a:lnTo>
                  <a:lnTo>
                    <a:pt x="170" y="50"/>
                  </a:lnTo>
                  <a:lnTo>
                    <a:pt x="170" y="50"/>
                  </a:lnTo>
                  <a:lnTo>
                    <a:pt x="174" y="52"/>
                  </a:lnTo>
                  <a:lnTo>
                    <a:pt x="176" y="56"/>
                  </a:lnTo>
                  <a:lnTo>
                    <a:pt x="178" y="60"/>
                  </a:lnTo>
                  <a:lnTo>
                    <a:pt x="178" y="60"/>
                  </a:lnTo>
                  <a:lnTo>
                    <a:pt x="176" y="62"/>
                  </a:lnTo>
                  <a:lnTo>
                    <a:pt x="162" y="94"/>
                  </a:lnTo>
                  <a:lnTo>
                    <a:pt x="162" y="94"/>
                  </a:lnTo>
                  <a:lnTo>
                    <a:pt x="160" y="96"/>
                  </a:lnTo>
                  <a:lnTo>
                    <a:pt x="158" y="96"/>
                  </a:lnTo>
                  <a:lnTo>
                    <a:pt x="158" y="96"/>
                  </a:lnTo>
                  <a:lnTo>
                    <a:pt x="148" y="92"/>
                  </a:lnTo>
                  <a:lnTo>
                    <a:pt x="148" y="92"/>
                  </a:lnTo>
                  <a:lnTo>
                    <a:pt x="132" y="84"/>
                  </a:lnTo>
                  <a:lnTo>
                    <a:pt x="120" y="82"/>
                  </a:lnTo>
                  <a:lnTo>
                    <a:pt x="106" y="78"/>
                  </a:lnTo>
                  <a:lnTo>
                    <a:pt x="106" y="162"/>
                  </a:lnTo>
                  <a:lnTo>
                    <a:pt x="114" y="166"/>
                  </a:lnTo>
                  <a:lnTo>
                    <a:pt x="114" y="166"/>
                  </a:lnTo>
                  <a:lnTo>
                    <a:pt x="142" y="180"/>
                  </a:lnTo>
                  <a:lnTo>
                    <a:pt x="154" y="188"/>
                  </a:lnTo>
                  <a:lnTo>
                    <a:pt x="164" y="198"/>
                  </a:lnTo>
                  <a:lnTo>
                    <a:pt x="172" y="210"/>
                  </a:lnTo>
                  <a:lnTo>
                    <a:pt x="180" y="222"/>
                  </a:lnTo>
                  <a:lnTo>
                    <a:pt x="184" y="236"/>
                  </a:lnTo>
                  <a:lnTo>
                    <a:pt x="186" y="254"/>
                  </a:lnTo>
                  <a:lnTo>
                    <a:pt x="186" y="254"/>
                  </a:lnTo>
                  <a:lnTo>
                    <a:pt x="184" y="270"/>
                  </a:lnTo>
                  <a:lnTo>
                    <a:pt x="180" y="284"/>
                  </a:lnTo>
                  <a:lnTo>
                    <a:pt x="174" y="298"/>
                  </a:lnTo>
                  <a:lnTo>
                    <a:pt x="164" y="312"/>
                  </a:lnTo>
                  <a:lnTo>
                    <a:pt x="154" y="322"/>
                  </a:lnTo>
                  <a:lnTo>
                    <a:pt x="140" y="330"/>
                  </a:lnTo>
                  <a:lnTo>
                    <a:pt x="124" y="338"/>
                  </a:lnTo>
                  <a:lnTo>
                    <a:pt x="106" y="342"/>
                  </a:lnTo>
                  <a:lnTo>
                    <a:pt x="106" y="362"/>
                  </a:lnTo>
                  <a:close/>
                  <a:moveTo>
                    <a:pt x="82" y="78"/>
                  </a:moveTo>
                  <a:lnTo>
                    <a:pt x="82" y="78"/>
                  </a:lnTo>
                  <a:lnTo>
                    <a:pt x="74" y="82"/>
                  </a:lnTo>
                  <a:lnTo>
                    <a:pt x="68" y="84"/>
                  </a:lnTo>
                  <a:lnTo>
                    <a:pt x="62" y="88"/>
                  </a:lnTo>
                  <a:lnTo>
                    <a:pt x="62" y="88"/>
                  </a:lnTo>
                  <a:lnTo>
                    <a:pt x="58" y="94"/>
                  </a:lnTo>
                  <a:lnTo>
                    <a:pt x="54" y="100"/>
                  </a:lnTo>
                  <a:lnTo>
                    <a:pt x="52" y="106"/>
                  </a:lnTo>
                  <a:lnTo>
                    <a:pt x="52" y="114"/>
                  </a:lnTo>
                  <a:lnTo>
                    <a:pt x="52" y="114"/>
                  </a:lnTo>
                  <a:lnTo>
                    <a:pt x="54" y="126"/>
                  </a:lnTo>
                  <a:lnTo>
                    <a:pt x="60" y="138"/>
                  </a:lnTo>
                  <a:lnTo>
                    <a:pt x="70" y="146"/>
                  </a:lnTo>
                  <a:lnTo>
                    <a:pt x="82" y="152"/>
                  </a:lnTo>
                  <a:lnTo>
                    <a:pt x="82" y="78"/>
                  </a:lnTo>
                  <a:close/>
                  <a:moveTo>
                    <a:pt x="104" y="292"/>
                  </a:moveTo>
                  <a:lnTo>
                    <a:pt x="104" y="292"/>
                  </a:lnTo>
                  <a:lnTo>
                    <a:pt x="112" y="290"/>
                  </a:lnTo>
                  <a:lnTo>
                    <a:pt x="122" y="284"/>
                  </a:lnTo>
                  <a:lnTo>
                    <a:pt x="126" y="280"/>
                  </a:lnTo>
                  <a:lnTo>
                    <a:pt x="130" y="274"/>
                  </a:lnTo>
                  <a:lnTo>
                    <a:pt x="132" y="266"/>
                  </a:lnTo>
                  <a:lnTo>
                    <a:pt x="134" y="258"/>
                  </a:lnTo>
                  <a:lnTo>
                    <a:pt x="134" y="258"/>
                  </a:lnTo>
                  <a:lnTo>
                    <a:pt x="132" y="248"/>
                  </a:lnTo>
                  <a:lnTo>
                    <a:pt x="130" y="240"/>
                  </a:lnTo>
                  <a:lnTo>
                    <a:pt x="126" y="234"/>
                  </a:lnTo>
                  <a:lnTo>
                    <a:pt x="122" y="228"/>
                  </a:lnTo>
                  <a:lnTo>
                    <a:pt x="112" y="220"/>
                  </a:lnTo>
                  <a:lnTo>
                    <a:pt x="104" y="216"/>
                  </a:lnTo>
                  <a:lnTo>
                    <a:pt x="104" y="216"/>
                  </a:lnTo>
                  <a:lnTo>
                    <a:pt x="104" y="2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Freeform 801"/>
            <p:cNvSpPr>
              <a:spLocks noEditPoints="1"/>
            </p:cNvSpPr>
            <p:nvPr/>
          </p:nvSpPr>
          <p:spPr bwMode="auto">
            <a:xfrm>
              <a:off x="4868813" y="6022404"/>
              <a:ext cx="117475" cy="231775"/>
            </a:xfrm>
            <a:custGeom>
              <a:avLst/>
              <a:gdLst>
                <a:gd name="T0" fmla="*/ 42 w 74"/>
                <a:gd name="T1" fmla="*/ 142 h 146"/>
                <a:gd name="T2" fmla="*/ 38 w 74"/>
                <a:gd name="T3" fmla="*/ 146 h 146"/>
                <a:gd name="T4" fmla="*/ 34 w 74"/>
                <a:gd name="T5" fmla="*/ 146 h 146"/>
                <a:gd name="T6" fmla="*/ 32 w 74"/>
                <a:gd name="T7" fmla="*/ 142 h 146"/>
                <a:gd name="T8" fmla="*/ 32 w 74"/>
                <a:gd name="T9" fmla="*/ 134 h 146"/>
                <a:gd name="T10" fmla="*/ 14 w 74"/>
                <a:gd name="T11" fmla="*/ 132 h 146"/>
                <a:gd name="T12" fmla="*/ 2 w 74"/>
                <a:gd name="T13" fmla="*/ 128 h 146"/>
                <a:gd name="T14" fmla="*/ 0 w 74"/>
                <a:gd name="T15" fmla="*/ 126 h 146"/>
                <a:gd name="T16" fmla="*/ 6 w 74"/>
                <a:gd name="T17" fmla="*/ 108 h 146"/>
                <a:gd name="T18" fmla="*/ 8 w 74"/>
                <a:gd name="T19" fmla="*/ 108 h 146"/>
                <a:gd name="T20" fmla="*/ 10 w 74"/>
                <a:gd name="T21" fmla="*/ 108 h 146"/>
                <a:gd name="T22" fmla="*/ 18 w 74"/>
                <a:gd name="T23" fmla="*/ 112 h 146"/>
                <a:gd name="T24" fmla="*/ 32 w 74"/>
                <a:gd name="T25" fmla="*/ 80 h 146"/>
                <a:gd name="T26" fmla="*/ 28 w 74"/>
                <a:gd name="T27" fmla="*/ 80 h 146"/>
                <a:gd name="T28" fmla="*/ 10 w 74"/>
                <a:gd name="T29" fmla="*/ 68 h 146"/>
                <a:gd name="T30" fmla="*/ 2 w 74"/>
                <a:gd name="T31" fmla="*/ 60 h 146"/>
                <a:gd name="T32" fmla="*/ 0 w 74"/>
                <a:gd name="T33" fmla="*/ 46 h 146"/>
                <a:gd name="T34" fmla="*/ 2 w 74"/>
                <a:gd name="T35" fmla="*/ 34 h 146"/>
                <a:gd name="T36" fmla="*/ 6 w 74"/>
                <a:gd name="T37" fmla="*/ 24 h 146"/>
                <a:gd name="T38" fmla="*/ 18 w 74"/>
                <a:gd name="T39" fmla="*/ 16 h 146"/>
                <a:gd name="T40" fmla="*/ 32 w 74"/>
                <a:gd name="T41" fmla="*/ 4 h 146"/>
                <a:gd name="T42" fmla="*/ 32 w 74"/>
                <a:gd name="T43" fmla="*/ 2 h 146"/>
                <a:gd name="T44" fmla="*/ 38 w 74"/>
                <a:gd name="T45" fmla="*/ 0 h 146"/>
                <a:gd name="T46" fmla="*/ 42 w 74"/>
                <a:gd name="T47" fmla="*/ 2 h 146"/>
                <a:gd name="T48" fmla="*/ 42 w 74"/>
                <a:gd name="T49" fmla="*/ 12 h 146"/>
                <a:gd name="T50" fmla="*/ 52 w 74"/>
                <a:gd name="T51" fmla="*/ 14 h 146"/>
                <a:gd name="T52" fmla="*/ 68 w 74"/>
                <a:gd name="T53" fmla="*/ 20 h 146"/>
                <a:gd name="T54" fmla="*/ 68 w 74"/>
                <a:gd name="T55" fmla="*/ 20 h 146"/>
                <a:gd name="T56" fmla="*/ 70 w 74"/>
                <a:gd name="T57" fmla="*/ 24 h 146"/>
                <a:gd name="T58" fmla="*/ 64 w 74"/>
                <a:gd name="T59" fmla="*/ 36 h 146"/>
                <a:gd name="T60" fmla="*/ 62 w 74"/>
                <a:gd name="T61" fmla="*/ 38 h 146"/>
                <a:gd name="T62" fmla="*/ 58 w 74"/>
                <a:gd name="T63" fmla="*/ 36 h 146"/>
                <a:gd name="T64" fmla="*/ 42 w 74"/>
                <a:gd name="T65" fmla="*/ 30 h 146"/>
                <a:gd name="T66" fmla="*/ 44 w 74"/>
                <a:gd name="T67" fmla="*/ 64 h 146"/>
                <a:gd name="T68" fmla="*/ 56 w 74"/>
                <a:gd name="T69" fmla="*/ 70 h 146"/>
                <a:gd name="T70" fmla="*/ 70 w 74"/>
                <a:gd name="T71" fmla="*/ 88 h 146"/>
                <a:gd name="T72" fmla="*/ 74 w 74"/>
                <a:gd name="T73" fmla="*/ 100 h 146"/>
                <a:gd name="T74" fmla="*/ 70 w 74"/>
                <a:gd name="T75" fmla="*/ 112 h 146"/>
                <a:gd name="T76" fmla="*/ 56 w 74"/>
                <a:gd name="T77" fmla="*/ 130 h 146"/>
                <a:gd name="T78" fmla="*/ 42 w 74"/>
                <a:gd name="T79" fmla="*/ 142 h 146"/>
                <a:gd name="T80" fmla="*/ 32 w 74"/>
                <a:gd name="T81" fmla="*/ 30 h 146"/>
                <a:gd name="T82" fmla="*/ 24 w 74"/>
                <a:gd name="T83" fmla="*/ 34 h 146"/>
                <a:gd name="T84" fmla="*/ 22 w 74"/>
                <a:gd name="T85" fmla="*/ 40 h 146"/>
                <a:gd name="T86" fmla="*/ 20 w 74"/>
                <a:gd name="T87" fmla="*/ 44 h 146"/>
                <a:gd name="T88" fmla="*/ 24 w 74"/>
                <a:gd name="T89" fmla="*/ 54 h 146"/>
                <a:gd name="T90" fmla="*/ 32 w 74"/>
                <a:gd name="T91" fmla="*/ 60 h 146"/>
                <a:gd name="T92" fmla="*/ 40 w 74"/>
                <a:gd name="T93" fmla="*/ 116 h 146"/>
                <a:gd name="T94" fmla="*/ 48 w 74"/>
                <a:gd name="T95" fmla="*/ 112 h 146"/>
                <a:gd name="T96" fmla="*/ 52 w 74"/>
                <a:gd name="T97" fmla="*/ 102 h 146"/>
                <a:gd name="T98" fmla="*/ 52 w 74"/>
                <a:gd name="T99" fmla="*/ 94 h 146"/>
                <a:gd name="T100" fmla="*/ 42 w 74"/>
                <a:gd name="T101" fmla="*/ 84 h 146"/>
                <a:gd name="T102" fmla="*/ 40 w 74"/>
                <a:gd name="T103" fmla="*/ 11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4" h="146">
                  <a:moveTo>
                    <a:pt x="42" y="142"/>
                  </a:moveTo>
                  <a:lnTo>
                    <a:pt x="42" y="142"/>
                  </a:lnTo>
                  <a:lnTo>
                    <a:pt x="42" y="146"/>
                  </a:lnTo>
                  <a:lnTo>
                    <a:pt x="38" y="146"/>
                  </a:lnTo>
                  <a:lnTo>
                    <a:pt x="34" y="146"/>
                  </a:lnTo>
                  <a:lnTo>
                    <a:pt x="34" y="146"/>
                  </a:lnTo>
                  <a:lnTo>
                    <a:pt x="32" y="146"/>
                  </a:lnTo>
                  <a:lnTo>
                    <a:pt x="32" y="142"/>
                  </a:lnTo>
                  <a:lnTo>
                    <a:pt x="32" y="134"/>
                  </a:lnTo>
                  <a:lnTo>
                    <a:pt x="32" y="134"/>
                  </a:lnTo>
                  <a:lnTo>
                    <a:pt x="22" y="134"/>
                  </a:lnTo>
                  <a:lnTo>
                    <a:pt x="14" y="132"/>
                  </a:lnTo>
                  <a:lnTo>
                    <a:pt x="2" y="128"/>
                  </a:lnTo>
                  <a:lnTo>
                    <a:pt x="2" y="128"/>
                  </a:lnTo>
                  <a:lnTo>
                    <a:pt x="2" y="128"/>
                  </a:lnTo>
                  <a:lnTo>
                    <a:pt x="0" y="126"/>
                  </a:lnTo>
                  <a:lnTo>
                    <a:pt x="0" y="124"/>
                  </a:lnTo>
                  <a:lnTo>
                    <a:pt x="6" y="108"/>
                  </a:lnTo>
                  <a:lnTo>
                    <a:pt x="6" y="108"/>
                  </a:lnTo>
                  <a:lnTo>
                    <a:pt x="8" y="108"/>
                  </a:lnTo>
                  <a:lnTo>
                    <a:pt x="8" y="108"/>
                  </a:lnTo>
                  <a:lnTo>
                    <a:pt x="10" y="108"/>
                  </a:lnTo>
                  <a:lnTo>
                    <a:pt x="10" y="108"/>
                  </a:lnTo>
                  <a:lnTo>
                    <a:pt x="18" y="112"/>
                  </a:lnTo>
                  <a:lnTo>
                    <a:pt x="32" y="116"/>
                  </a:lnTo>
                  <a:lnTo>
                    <a:pt x="32" y="80"/>
                  </a:lnTo>
                  <a:lnTo>
                    <a:pt x="28" y="80"/>
                  </a:lnTo>
                  <a:lnTo>
                    <a:pt x="28" y="80"/>
                  </a:lnTo>
                  <a:lnTo>
                    <a:pt x="18" y="74"/>
                  </a:lnTo>
                  <a:lnTo>
                    <a:pt x="10" y="68"/>
                  </a:lnTo>
                  <a:lnTo>
                    <a:pt x="6" y="64"/>
                  </a:lnTo>
                  <a:lnTo>
                    <a:pt x="2" y="60"/>
                  </a:lnTo>
                  <a:lnTo>
                    <a:pt x="0" y="54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2" y="34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12" y="20"/>
                  </a:lnTo>
                  <a:lnTo>
                    <a:pt x="18" y="16"/>
                  </a:lnTo>
                  <a:lnTo>
                    <a:pt x="32" y="12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2" y="2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2" y="4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52" y="14"/>
                  </a:lnTo>
                  <a:lnTo>
                    <a:pt x="58" y="16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64" y="36"/>
                  </a:lnTo>
                  <a:lnTo>
                    <a:pt x="64" y="36"/>
                  </a:lnTo>
                  <a:lnTo>
                    <a:pt x="62" y="38"/>
                  </a:lnTo>
                  <a:lnTo>
                    <a:pt x="62" y="38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52" y="34"/>
                  </a:lnTo>
                  <a:lnTo>
                    <a:pt x="42" y="30"/>
                  </a:lnTo>
                  <a:lnTo>
                    <a:pt x="42" y="64"/>
                  </a:lnTo>
                  <a:lnTo>
                    <a:pt x="44" y="64"/>
                  </a:lnTo>
                  <a:lnTo>
                    <a:pt x="44" y="64"/>
                  </a:lnTo>
                  <a:lnTo>
                    <a:pt x="56" y="70"/>
                  </a:lnTo>
                  <a:lnTo>
                    <a:pt x="64" y="78"/>
                  </a:lnTo>
                  <a:lnTo>
                    <a:pt x="70" y="88"/>
                  </a:lnTo>
                  <a:lnTo>
                    <a:pt x="72" y="94"/>
                  </a:lnTo>
                  <a:lnTo>
                    <a:pt x="74" y="100"/>
                  </a:lnTo>
                  <a:lnTo>
                    <a:pt x="74" y="100"/>
                  </a:lnTo>
                  <a:lnTo>
                    <a:pt x="70" y="112"/>
                  </a:lnTo>
                  <a:lnTo>
                    <a:pt x="64" y="122"/>
                  </a:lnTo>
                  <a:lnTo>
                    <a:pt x="56" y="130"/>
                  </a:lnTo>
                  <a:lnTo>
                    <a:pt x="42" y="134"/>
                  </a:lnTo>
                  <a:lnTo>
                    <a:pt x="42" y="142"/>
                  </a:lnTo>
                  <a:close/>
                  <a:moveTo>
                    <a:pt x="32" y="30"/>
                  </a:moveTo>
                  <a:lnTo>
                    <a:pt x="32" y="30"/>
                  </a:lnTo>
                  <a:lnTo>
                    <a:pt x="28" y="32"/>
                  </a:lnTo>
                  <a:lnTo>
                    <a:pt x="24" y="34"/>
                  </a:lnTo>
                  <a:lnTo>
                    <a:pt x="24" y="34"/>
                  </a:lnTo>
                  <a:lnTo>
                    <a:pt x="22" y="40"/>
                  </a:lnTo>
                  <a:lnTo>
                    <a:pt x="20" y="44"/>
                  </a:lnTo>
                  <a:lnTo>
                    <a:pt x="20" y="44"/>
                  </a:lnTo>
                  <a:lnTo>
                    <a:pt x="22" y="50"/>
                  </a:lnTo>
                  <a:lnTo>
                    <a:pt x="24" y="54"/>
                  </a:lnTo>
                  <a:lnTo>
                    <a:pt x="28" y="58"/>
                  </a:lnTo>
                  <a:lnTo>
                    <a:pt x="32" y="60"/>
                  </a:lnTo>
                  <a:lnTo>
                    <a:pt x="32" y="30"/>
                  </a:lnTo>
                  <a:close/>
                  <a:moveTo>
                    <a:pt x="40" y="116"/>
                  </a:moveTo>
                  <a:lnTo>
                    <a:pt x="40" y="116"/>
                  </a:lnTo>
                  <a:lnTo>
                    <a:pt x="48" y="112"/>
                  </a:lnTo>
                  <a:lnTo>
                    <a:pt x="52" y="108"/>
                  </a:lnTo>
                  <a:lnTo>
                    <a:pt x="52" y="102"/>
                  </a:lnTo>
                  <a:lnTo>
                    <a:pt x="52" y="102"/>
                  </a:lnTo>
                  <a:lnTo>
                    <a:pt x="52" y="94"/>
                  </a:lnTo>
                  <a:lnTo>
                    <a:pt x="48" y="90"/>
                  </a:lnTo>
                  <a:lnTo>
                    <a:pt x="42" y="84"/>
                  </a:lnTo>
                  <a:lnTo>
                    <a:pt x="40" y="84"/>
                  </a:lnTo>
                  <a:lnTo>
                    <a:pt x="40" y="1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 802"/>
            <p:cNvSpPr>
              <a:spLocks noEditPoints="1"/>
            </p:cNvSpPr>
            <p:nvPr/>
          </p:nvSpPr>
          <p:spPr bwMode="auto">
            <a:xfrm>
              <a:off x="4932313" y="6304979"/>
              <a:ext cx="69850" cy="142875"/>
            </a:xfrm>
            <a:custGeom>
              <a:avLst/>
              <a:gdLst>
                <a:gd name="T0" fmla="*/ 26 w 44"/>
                <a:gd name="T1" fmla="*/ 86 h 90"/>
                <a:gd name="T2" fmla="*/ 24 w 44"/>
                <a:gd name="T3" fmla="*/ 90 h 90"/>
                <a:gd name="T4" fmla="*/ 22 w 44"/>
                <a:gd name="T5" fmla="*/ 90 h 90"/>
                <a:gd name="T6" fmla="*/ 18 w 44"/>
                <a:gd name="T7" fmla="*/ 86 h 90"/>
                <a:gd name="T8" fmla="*/ 18 w 44"/>
                <a:gd name="T9" fmla="*/ 82 h 90"/>
                <a:gd name="T10" fmla="*/ 2 w 44"/>
                <a:gd name="T11" fmla="*/ 78 h 90"/>
                <a:gd name="T12" fmla="*/ 0 w 44"/>
                <a:gd name="T13" fmla="*/ 76 h 90"/>
                <a:gd name="T14" fmla="*/ 4 w 44"/>
                <a:gd name="T15" fmla="*/ 66 h 90"/>
                <a:gd name="T16" fmla="*/ 4 w 44"/>
                <a:gd name="T17" fmla="*/ 66 h 90"/>
                <a:gd name="T18" fmla="*/ 6 w 44"/>
                <a:gd name="T19" fmla="*/ 66 h 90"/>
                <a:gd name="T20" fmla="*/ 18 w 44"/>
                <a:gd name="T21" fmla="*/ 70 h 90"/>
                <a:gd name="T22" fmla="*/ 16 w 44"/>
                <a:gd name="T23" fmla="*/ 48 h 90"/>
                <a:gd name="T24" fmla="*/ 12 w 44"/>
                <a:gd name="T25" fmla="*/ 46 h 90"/>
                <a:gd name="T26" fmla="*/ 2 w 44"/>
                <a:gd name="T27" fmla="*/ 36 h 90"/>
                <a:gd name="T28" fmla="*/ 0 w 44"/>
                <a:gd name="T29" fmla="*/ 28 h 90"/>
                <a:gd name="T30" fmla="*/ 4 w 44"/>
                <a:gd name="T31" fmla="*/ 16 h 90"/>
                <a:gd name="T32" fmla="*/ 10 w 44"/>
                <a:gd name="T33" fmla="*/ 10 h 90"/>
                <a:gd name="T34" fmla="*/ 18 w 44"/>
                <a:gd name="T35" fmla="*/ 2 h 90"/>
                <a:gd name="T36" fmla="*/ 18 w 44"/>
                <a:gd name="T37" fmla="*/ 0 h 90"/>
                <a:gd name="T38" fmla="*/ 24 w 44"/>
                <a:gd name="T39" fmla="*/ 0 h 90"/>
                <a:gd name="T40" fmla="*/ 26 w 44"/>
                <a:gd name="T41" fmla="*/ 0 h 90"/>
                <a:gd name="T42" fmla="*/ 26 w 44"/>
                <a:gd name="T43" fmla="*/ 8 h 90"/>
                <a:gd name="T44" fmla="*/ 36 w 44"/>
                <a:gd name="T45" fmla="*/ 10 h 90"/>
                <a:gd name="T46" fmla="*/ 40 w 44"/>
                <a:gd name="T47" fmla="*/ 12 h 90"/>
                <a:gd name="T48" fmla="*/ 42 w 44"/>
                <a:gd name="T49" fmla="*/ 14 h 90"/>
                <a:gd name="T50" fmla="*/ 38 w 44"/>
                <a:gd name="T51" fmla="*/ 24 h 90"/>
                <a:gd name="T52" fmla="*/ 36 w 44"/>
                <a:gd name="T53" fmla="*/ 22 h 90"/>
                <a:gd name="T54" fmla="*/ 32 w 44"/>
                <a:gd name="T55" fmla="*/ 20 h 90"/>
                <a:gd name="T56" fmla="*/ 26 w 44"/>
                <a:gd name="T57" fmla="*/ 38 h 90"/>
                <a:gd name="T58" fmla="*/ 28 w 44"/>
                <a:gd name="T59" fmla="*/ 40 h 90"/>
                <a:gd name="T60" fmla="*/ 40 w 44"/>
                <a:gd name="T61" fmla="*/ 48 h 90"/>
                <a:gd name="T62" fmla="*/ 44 w 44"/>
                <a:gd name="T63" fmla="*/ 60 h 90"/>
                <a:gd name="T64" fmla="*/ 44 w 44"/>
                <a:gd name="T65" fmla="*/ 68 h 90"/>
                <a:gd name="T66" fmla="*/ 34 w 44"/>
                <a:gd name="T67" fmla="*/ 80 h 90"/>
                <a:gd name="T68" fmla="*/ 26 w 44"/>
                <a:gd name="T69" fmla="*/ 86 h 90"/>
                <a:gd name="T70" fmla="*/ 20 w 44"/>
                <a:gd name="T71" fmla="*/ 18 h 90"/>
                <a:gd name="T72" fmla="*/ 14 w 44"/>
                <a:gd name="T73" fmla="*/ 22 h 90"/>
                <a:gd name="T74" fmla="*/ 12 w 44"/>
                <a:gd name="T75" fmla="*/ 28 h 90"/>
                <a:gd name="T76" fmla="*/ 14 w 44"/>
                <a:gd name="T77" fmla="*/ 32 h 90"/>
                <a:gd name="T78" fmla="*/ 20 w 44"/>
                <a:gd name="T79" fmla="*/ 18 h 90"/>
                <a:gd name="T80" fmla="*/ 24 w 44"/>
                <a:gd name="T81" fmla="*/ 70 h 90"/>
                <a:gd name="T82" fmla="*/ 32 w 44"/>
                <a:gd name="T83" fmla="*/ 66 h 90"/>
                <a:gd name="T84" fmla="*/ 32 w 44"/>
                <a:gd name="T85" fmla="*/ 62 h 90"/>
                <a:gd name="T86" fmla="*/ 30 w 44"/>
                <a:gd name="T87" fmla="*/ 54 h 90"/>
                <a:gd name="T88" fmla="*/ 24 w 44"/>
                <a:gd name="T89" fmla="*/ 5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4" h="90">
                  <a:moveTo>
                    <a:pt x="26" y="86"/>
                  </a:moveTo>
                  <a:lnTo>
                    <a:pt x="26" y="86"/>
                  </a:lnTo>
                  <a:lnTo>
                    <a:pt x="26" y="88"/>
                  </a:lnTo>
                  <a:lnTo>
                    <a:pt x="24" y="90"/>
                  </a:lnTo>
                  <a:lnTo>
                    <a:pt x="22" y="90"/>
                  </a:lnTo>
                  <a:lnTo>
                    <a:pt x="22" y="90"/>
                  </a:lnTo>
                  <a:lnTo>
                    <a:pt x="18" y="88"/>
                  </a:lnTo>
                  <a:lnTo>
                    <a:pt x="18" y="86"/>
                  </a:lnTo>
                  <a:lnTo>
                    <a:pt x="18" y="82"/>
                  </a:lnTo>
                  <a:lnTo>
                    <a:pt x="18" y="82"/>
                  </a:lnTo>
                  <a:lnTo>
                    <a:pt x="8" y="80"/>
                  </a:lnTo>
                  <a:lnTo>
                    <a:pt x="2" y="78"/>
                  </a:lnTo>
                  <a:lnTo>
                    <a:pt x="2" y="78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4" y="66"/>
                  </a:lnTo>
                  <a:lnTo>
                    <a:pt x="4" y="66"/>
                  </a:lnTo>
                  <a:lnTo>
                    <a:pt x="4" y="66"/>
                  </a:lnTo>
                  <a:lnTo>
                    <a:pt x="6" y="66"/>
                  </a:lnTo>
                  <a:lnTo>
                    <a:pt x="6" y="66"/>
                  </a:lnTo>
                  <a:lnTo>
                    <a:pt x="10" y="68"/>
                  </a:lnTo>
                  <a:lnTo>
                    <a:pt x="18" y="70"/>
                  </a:lnTo>
                  <a:lnTo>
                    <a:pt x="18" y="50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2" y="46"/>
                  </a:lnTo>
                  <a:lnTo>
                    <a:pt x="6" y="42"/>
                  </a:lnTo>
                  <a:lnTo>
                    <a:pt x="2" y="3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0" y="10"/>
                  </a:lnTo>
                  <a:lnTo>
                    <a:pt x="18" y="8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6" y="2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36" y="10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38" y="22"/>
                  </a:lnTo>
                  <a:lnTo>
                    <a:pt x="38" y="24"/>
                  </a:lnTo>
                  <a:lnTo>
                    <a:pt x="38" y="24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2" y="20"/>
                  </a:lnTo>
                  <a:lnTo>
                    <a:pt x="26" y="18"/>
                  </a:lnTo>
                  <a:lnTo>
                    <a:pt x="26" y="38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34" y="44"/>
                  </a:lnTo>
                  <a:lnTo>
                    <a:pt x="40" y="48"/>
                  </a:lnTo>
                  <a:lnTo>
                    <a:pt x="44" y="54"/>
                  </a:lnTo>
                  <a:lnTo>
                    <a:pt x="44" y="60"/>
                  </a:lnTo>
                  <a:lnTo>
                    <a:pt x="44" y="60"/>
                  </a:lnTo>
                  <a:lnTo>
                    <a:pt x="44" y="68"/>
                  </a:lnTo>
                  <a:lnTo>
                    <a:pt x="40" y="74"/>
                  </a:lnTo>
                  <a:lnTo>
                    <a:pt x="34" y="80"/>
                  </a:lnTo>
                  <a:lnTo>
                    <a:pt x="26" y="82"/>
                  </a:lnTo>
                  <a:lnTo>
                    <a:pt x="26" y="86"/>
                  </a:lnTo>
                  <a:close/>
                  <a:moveTo>
                    <a:pt x="20" y="18"/>
                  </a:moveTo>
                  <a:lnTo>
                    <a:pt x="20" y="18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2" y="24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14" y="32"/>
                  </a:lnTo>
                  <a:lnTo>
                    <a:pt x="20" y="36"/>
                  </a:lnTo>
                  <a:lnTo>
                    <a:pt x="20" y="18"/>
                  </a:lnTo>
                  <a:close/>
                  <a:moveTo>
                    <a:pt x="24" y="70"/>
                  </a:moveTo>
                  <a:lnTo>
                    <a:pt x="24" y="70"/>
                  </a:lnTo>
                  <a:lnTo>
                    <a:pt x="30" y="68"/>
                  </a:lnTo>
                  <a:lnTo>
                    <a:pt x="32" y="66"/>
                  </a:lnTo>
                  <a:lnTo>
                    <a:pt x="32" y="62"/>
                  </a:lnTo>
                  <a:lnTo>
                    <a:pt x="32" y="62"/>
                  </a:lnTo>
                  <a:lnTo>
                    <a:pt x="32" y="58"/>
                  </a:lnTo>
                  <a:lnTo>
                    <a:pt x="30" y="54"/>
                  </a:lnTo>
                  <a:lnTo>
                    <a:pt x="24" y="52"/>
                  </a:lnTo>
                  <a:lnTo>
                    <a:pt x="24" y="52"/>
                  </a:lnTo>
                  <a:lnTo>
                    <a:pt x="24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Freeform 803"/>
            <p:cNvSpPr>
              <a:spLocks noEditPoints="1"/>
            </p:cNvSpPr>
            <p:nvPr/>
          </p:nvSpPr>
          <p:spPr bwMode="auto">
            <a:xfrm>
              <a:off x="5310138" y="6444679"/>
              <a:ext cx="82550" cy="168275"/>
            </a:xfrm>
            <a:custGeom>
              <a:avLst/>
              <a:gdLst>
                <a:gd name="T0" fmla="*/ 30 w 52"/>
                <a:gd name="T1" fmla="*/ 102 h 106"/>
                <a:gd name="T2" fmla="*/ 26 w 52"/>
                <a:gd name="T3" fmla="*/ 106 h 106"/>
                <a:gd name="T4" fmla="*/ 24 w 52"/>
                <a:gd name="T5" fmla="*/ 106 h 106"/>
                <a:gd name="T6" fmla="*/ 22 w 52"/>
                <a:gd name="T7" fmla="*/ 102 h 106"/>
                <a:gd name="T8" fmla="*/ 22 w 52"/>
                <a:gd name="T9" fmla="*/ 96 h 106"/>
                <a:gd name="T10" fmla="*/ 2 w 52"/>
                <a:gd name="T11" fmla="*/ 92 h 106"/>
                <a:gd name="T12" fmla="*/ 0 w 52"/>
                <a:gd name="T13" fmla="*/ 90 h 106"/>
                <a:gd name="T14" fmla="*/ 4 w 52"/>
                <a:gd name="T15" fmla="*/ 78 h 106"/>
                <a:gd name="T16" fmla="*/ 4 w 52"/>
                <a:gd name="T17" fmla="*/ 78 h 106"/>
                <a:gd name="T18" fmla="*/ 6 w 52"/>
                <a:gd name="T19" fmla="*/ 78 h 106"/>
                <a:gd name="T20" fmla="*/ 22 w 52"/>
                <a:gd name="T21" fmla="*/ 84 h 106"/>
                <a:gd name="T22" fmla="*/ 20 w 52"/>
                <a:gd name="T23" fmla="*/ 58 h 106"/>
                <a:gd name="T24" fmla="*/ 12 w 52"/>
                <a:gd name="T25" fmla="*/ 54 h 106"/>
                <a:gd name="T26" fmla="*/ 2 w 52"/>
                <a:gd name="T27" fmla="*/ 44 h 106"/>
                <a:gd name="T28" fmla="*/ 0 w 52"/>
                <a:gd name="T29" fmla="*/ 34 h 106"/>
                <a:gd name="T30" fmla="*/ 4 w 52"/>
                <a:gd name="T31" fmla="*/ 18 h 106"/>
                <a:gd name="T32" fmla="*/ 12 w 52"/>
                <a:gd name="T33" fmla="*/ 12 h 106"/>
                <a:gd name="T34" fmla="*/ 22 w 52"/>
                <a:gd name="T35" fmla="*/ 4 h 106"/>
                <a:gd name="T36" fmla="*/ 22 w 52"/>
                <a:gd name="T37" fmla="*/ 2 h 106"/>
                <a:gd name="T38" fmla="*/ 26 w 52"/>
                <a:gd name="T39" fmla="*/ 0 h 106"/>
                <a:gd name="T40" fmla="*/ 30 w 52"/>
                <a:gd name="T41" fmla="*/ 2 h 106"/>
                <a:gd name="T42" fmla="*/ 30 w 52"/>
                <a:gd name="T43" fmla="*/ 10 h 106"/>
                <a:gd name="T44" fmla="*/ 42 w 52"/>
                <a:gd name="T45" fmla="*/ 12 h 106"/>
                <a:gd name="T46" fmla="*/ 48 w 52"/>
                <a:gd name="T47" fmla="*/ 14 h 106"/>
                <a:gd name="T48" fmla="*/ 48 w 52"/>
                <a:gd name="T49" fmla="*/ 18 h 106"/>
                <a:gd name="T50" fmla="*/ 44 w 52"/>
                <a:gd name="T51" fmla="*/ 26 h 106"/>
                <a:gd name="T52" fmla="*/ 44 w 52"/>
                <a:gd name="T53" fmla="*/ 28 h 106"/>
                <a:gd name="T54" fmla="*/ 42 w 52"/>
                <a:gd name="T55" fmla="*/ 26 h 106"/>
                <a:gd name="T56" fmla="*/ 30 w 52"/>
                <a:gd name="T57" fmla="*/ 22 h 106"/>
                <a:gd name="T58" fmla="*/ 32 w 52"/>
                <a:gd name="T59" fmla="*/ 48 h 106"/>
                <a:gd name="T60" fmla="*/ 40 w 52"/>
                <a:gd name="T61" fmla="*/ 52 h 106"/>
                <a:gd name="T62" fmla="*/ 50 w 52"/>
                <a:gd name="T63" fmla="*/ 64 h 106"/>
                <a:gd name="T64" fmla="*/ 52 w 52"/>
                <a:gd name="T65" fmla="*/ 72 h 106"/>
                <a:gd name="T66" fmla="*/ 46 w 52"/>
                <a:gd name="T67" fmla="*/ 88 h 106"/>
                <a:gd name="T68" fmla="*/ 30 w 52"/>
                <a:gd name="T69" fmla="*/ 96 h 106"/>
                <a:gd name="T70" fmla="*/ 22 w 52"/>
                <a:gd name="T71" fmla="*/ 22 h 106"/>
                <a:gd name="T72" fmla="*/ 20 w 52"/>
                <a:gd name="T73" fmla="*/ 24 h 106"/>
                <a:gd name="T74" fmla="*/ 16 w 52"/>
                <a:gd name="T75" fmla="*/ 26 h 106"/>
                <a:gd name="T76" fmla="*/ 14 w 52"/>
                <a:gd name="T77" fmla="*/ 32 h 106"/>
                <a:gd name="T78" fmla="*/ 14 w 52"/>
                <a:gd name="T79" fmla="*/ 36 h 106"/>
                <a:gd name="T80" fmla="*/ 22 w 52"/>
                <a:gd name="T81" fmla="*/ 44 h 106"/>
                <a:gd name="T82" fmla="*/ 28 w 52"/>
                <a:gd name="T83" fmla="*/ 84 h 106"/>
                <a:gd name="T84" fmla="*/ 34 w 52"/>
                <a:gd name="T85" fmla="*/ 80 h 106"/>
                <a:gd name="T86" fmla="*/ 36 w 52"/>
                <a:gd name="T87" fmla="*/ 74 h 106"/>
                <a:gd name="T88" fmla="*/ 36 w 52"/>
                <a:gd name="T89" fmla="*/ 68 h 106"/>
                <a:gd name="T90" fmla="*/ 28 w 52"/>
                <a:gd name="T91" fmla="*/ 62 h 106"/>
                <a:gd name="T92" fmla="*/ 28 w 52"/>
                <a:gd name="T93" fmla="*/ 84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2" h="106">
                  <a:moveTo>
                    <a:pt x="30" y="102"/>
                  </a:moveTo>
                  <a:lnTo>
                    <a:pt x="30" y="102"/>
                  </a:lnTo>
                  <a:lnTo>
                    <a:pt x="30" y="104"/>
                  </a:lnTo>
                  <a:lnTo>
                    <a:pt x="26" y="106"/>
                  </a:lnTo>
                  <a:lnTo>
                    <a:pt x="24" y="106"/>
                  </a:lnTo>
                  <a:lnTo>
                    <a:pt x="24" y="106"/>
                  </a:lnTo>
                  <a:lnTo>
                    <a:pt x="22" y="104"/>
                  </a:lnTo>
                  <a:lnTo>
                    <a:pt x="22" y="102"/>
                  </a:lnTo>
                  <a:lnTo>
                    <a:pt x="22" y="96"/>
                  </a:lnTo>
                  <a:lnTo>
                    <a:pt x="22" y="96"/>
                  </a:lnTo>
                  <a:lnTo>
                    <a:pt x="10" y="96"/>
                  </a:lnTo>
                  <a:lnTo>
                    <a:pt x="2" y="92"/>
                  </a:lnTo>
                  <a:lnTo>
                    <a:pt x="2" y="92"/>
                  </a:lnTo>
                  <a:lnTo>
                    <a:pt x="0" y="90"/>
                  </a:lnTo>
                  <a:lnTo>
                    <a:pt x="0" y="88"/>
                  </a:lnTo>
                  <a:lnTo>
                    <a:pt x="4" y="78"/>
                  </a:lnTo>
                  <a:lnTo>
                    <a:pt x="4" y="78"/>
                  </a:lnTo>
                  <a:lnTo>
                    <a:pt x="4" y="78"/>
                  </a:lnTo>
                  <a:lnTo>
                    <a:pt x="6" y="78"/>
                  </a:lnTo>
                  <a:lnTo>
                    <a:pt x="6" y="78"/>
                  </a:lnTo>
                  <a:lnTo>
                    <a:pt x="12" y="80"/>
                  </a:lnTo>
                  <a:lnTo>
                    <a:pt x="22" y="84"/>
                  </a:lnTo>
                  <a:lnTo>
                    <a:pt x="22" y="58"/>
                  </a:lnTo>
                  <a:lnTo>
                    <a:pt x="20" y="58"/>
                  </a:lnTo>
                  <a:lnTo>
                    <a:pt x="20" y="58"/>
                  </a:lnTo>
                  <a:lnTo>
                    <a:pt x="12" y="54"/>
                  </a:lnTo>
                  <a:lnTo>
                    <a:pt x="6" y="50"/>
                  </a:lnTo>
                  <a:lnTo>
                    <a:pt x="2" y="4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24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12" y="12"/>
                  </a:lnTo>
                  <a:lnTo>
                    <a:pt x="22" y="10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2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0" y="2"/>
                  </a:lnTo>
                  <a:lnTo>
                    <a:pt x="30" y="4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42" y="12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50" y="18"/>
                  </a:lnTo>
                  <a:lnTo>
                    <a:pt x="48" y="18"/>
                  </a:lnTo>
                  <a:lnTo>
                    <a:pt x="44" y="26"/>
                  </a:lnTo>
                  <a:lnTo>
                    <a:pt x="44" y="26"/>
                  </a:lnTo>
                  <a:lnTo>
                    <a:pt x="44" y="28"/>
                  </a:lnTo>
                  <a:lnTo>
                    <a:pt x="44" y="28"/>
                  </a:lnTo>
                  <a:lnTo>
                    <a:pt x="42" y="26"/>
                  </a:lnTo>
                  <a:lnTo>
                    <a:pt x="42" y="26"/>
                  </a:lnTo>
                  <a:lnTo>
                    <a:pt x="36" y="24"/>
                  </a:lnTo>
                  <a:lnTo>
                    <a:pt x="30" y="22"/>
                  </a:lnTo>
                  <a:lnTo>
                    <a:pt x="30" y="46"/>
                  </a:lnTo>
                  <a:lnTo>
                    <a:pt x="32" y="48"/>
                  </a:lnTo>
                  <a:lnTo>
                    <a:pt x="32" y="48"/>
                  </a:lnTo>
                  <a:lnTo>
                    <a:pt x="40" y="52"/>
                  </a:lnTo>
                  <a:lnTo>
                    <a:pt x="46" y="56"/>
                  </a:lnTo>
                  <a:lnTo>
                    <a:pt x="50" y="64"/>
                  </a:lnTo>
                  <a:lnTo>
                    <a:pt x="52" y="72"/>
                  </a:lnTo>
                  <a:lnTo>
                    <a:pt x="52" y="72"/>
                  </a:lnTo>
                  <a:lnTo>
                    <a:pt x="50" y="80"/>
                  </a:lnTo>
                  <a:lnTo>
                    <a:pt x="46" y="88"/>
                  </a:lnTo>
                  <a:lnTo>
                    <a:pt x="38" y="94"/>
                  </a:lnTo>
                  <a:lnTo>
                    <a:pt x="30" y="96"/>
                  </a:lnTo>
                  <a:lnTo>
                    <a:pt x="30" y="102"/>
                  </a:lnTo>
                  <a:close/>
                  <a:moveTo>
                    <a:pt x="22" y="22"/>
                  </a:moveTo>
                  <a:lnTo>
                    <a:pt x="22" y="22"/>
                  </a:lnTo>
                  <a:lnTo>
                    <a:pt x="20" y="2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4" y="28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14" y="36"/>
                  </a:lnTo>
                  <a:lnTo>
                    <a:pt x="16" y="40"/>
                  </a:lnTo>
                  <a:lnTo>
                    <a:pt x="22" y="44"/>
                  </a:lnTo>
                  <a:lnTo>
                    <a:pt x="22" y="22"/>
                  </a:lnTo>
                  <a:close/>
                  <a:moveTo>
                    <a:pt x="28" y="84"/>
                  </a:moveTo>
                  <a:lnTo>
                    <a:pt x="28" y="84"/>
                  </a:lnTo>
                  <a:lnTo>
                    <a:pt x="34" y="80"/>
                  </a:lnTo>
                  <a:lnTo>
                    <a:pt x="36" y="78"/>
                  </a:lnTo>
                  <a:lnTo>
                    <a:pt x="36" y="74"/>
                  </a:lnTo>
                  <a:lnTo>
                    <a:pt x="36" y="74"/>
                  </a:lnTo>
                  <a:lnTo>
                    <a:pt x="36" y="68"/>
                  </a:lnTo>
                  <a:lnTo>
                    <a:pt x="34" y="64"/>
                  </a:lnTo>
                  <a:lnTo>
                    <a:pt x="28" y="62"/>
                  </a:lnTo>
                  <a:lnTo>
                    <a:pt x="28" y="62"/>
                  </a:lnTo>
                  <a:lnTo>
                    <a:pt x="28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 804"/>
            <p:cNvSpPr>
              <a:spLocks noEditPoints="1"/>
            </p:cNvSpPr>
            <p:nvPr/>
          </p:nvSpPr>
          <p:spPr bwMode="auto">
            <a:xfrm>
              <a:off x="5433963" y="6298629"/>
              <a:ext cx="104775" cy="209550"/>
            </a:xfrm>
            <a:custGeom>
              <a:avLst/>
              <a:gdLst>
                <a:gd name="T0" fmla="*/ 38 w 66"/>
                <a:gd name="T1" fmla="*/ 128 h 132"/>
                <a:gd name="T2" fmla="*/ 36 w 66"/>
                <a:gd name="T3" fmla="*/ 132 h 132"/>
                <a:gd name="T4" fmla="*/ 32 w 66"/>
                <a:gd name="T5" fmla="*/ 132 h 132"/>
                <a:gd name="T6" fmla="*/ 28 w 66"/>
                <a:gd name="T7" fmla="*/ 128 h 132"/>
                <a:gd name="T8" fmla="*/ 28 w 66"/>
                <a:gd name="T9" fmla="*/ 122 h 132"/>
                <a:gd name="T10" fmla="*/ 4 w 66"/>
                <a:gd name="T11" fmla="*/ 116 h 132"/>
                <a:gd name="T12" fmla="*/ 0 w 66"/>
                <a:gd name="T13" fmla="*/ 112 h 132"/>
                <a:gd name="T14" fmla="*/ 6 w 66"/>
                <a:gd name="T15" fmla="*/ 98 h 132"/>
                <a:gd name="T16" fmla="*/ 8 w 66"/>
                <a:gd name="T17" fmla="*/ 96 h 132"/>
                <a:gd name="T18" fmla="*/ 10 w 66"/>
                <a:gd name="T19" fmla="*/ 98 h 132"/>
                <a:gd name="T20" fmla="*/ 16 w 66"/>
                <a:gd name="T21" fmla="*/ 100 h 132"/>
                <a:gd name="T22" fmla="*/ 28 w 66"/>
                <a:gd name="T23" fmla="*/ 72 h 132"/>
                <a:gd name="T24" fmla="*/ 26 w 66"/>
                <a:gd name="T25" fmla="*/ 72 h 132"/>
                <a:gd name="T26" fmla="*/ 10 w 66"/>
                <a:gd name="T27" fmla="*/ 62 h 132"/>
                <a:gd name="T28" fmla="*/ 2 w 66"/>
                <a:gd name="T29" fmla="*/ 48 h 132"/>
                <a:gd name="T30" fmla="*/ 0 w 66"/>
                <a:gd name="T31" fmla="*/ 42 h 132"/>
                <a:gd name="T32" fmla="*/ 6 w 66"/>
                <a:gd name="T33" fmla="*/ 22 h 132"/>
                <a:gd name="T34" fmla="*/ 12 w 66"/>
                <a:gd name="T35" fmla="*/ 18 h 132"/>
                <a:gd name="T36" fmla="*/ 28 w 66"/>
                <a:gd name="T37" fmla="*/ 12 h 132"/>
                <a:gd name="T38" fmla="*/ 28 w 66"/>
                <a:gd name="T39" fmla="*/ 4 h 132"/>
                <a:gd name="T40" fmla="*/ 32 w 66"/>
                <a:gd name="T41" fmla="*/ 0 h 132"/>
                <a:gd name="T42" fmla="*/ 36 w 66"/>
                <a:gd name="T43" fmla="*/ 0 h 132"/>
                <a:gd name="T44" fmla="*/ 38 w 66"/>
                <a:gd name="T45" fmla="*/ 4 h 132"/>
                <a:gd name="T46" fmla="*/ 38 w 66"/>
                <a:gd name="T47" fmla="*/ 12 h 132"/>
                <a:gd name="T48" fmla="*/ 62 w 66"/>
                <a:gd name="T49" fmla="*/ 18 h 132"/>
                <a:gd name="T50" fmla="*/ 62 w 66"/>
                <a:gd name="T51" fmla="*/ 18 h 132"/>
                <a:gd name="T52" fmla="*/ 64 w 66"/>
                <a:gd name="T53" fmla="*/ 22 h 132"/>
                <a:gd name="T54" fmla="*/ 58 w 66"/>
                <a:gd name="T55" fmla="*/ 34 h 132"/>
                <a:gd name="T56" fmla="*/ 56 w 66"/>
                <a:gd name="T57" fmla="*/ 34 h 132"/>
                <a:gd name="T58" fmla="*/ 54 w 66"/>
                <a:gd name="T59" fmla="*/ 32 h 132"/>
                <a:gd name="T60" fmla="*/ 38 w 66"/>
                <a:gd name="T61" fmla="*/ 28 h 132"/>
                <a:gd name="T62" fmla="*/ 42 w 66"/>
                <a:gd name="T63" fmla="*/ 58 h 132"/>
                <a:gd name="T64" fmla="*/ 52 w 66"/>
                <a:gd name="T65" fmla="*/ 64 h 132"/>
                <a:gd name="T66" fmla="*/ 64 w 66"/>
                <a:gd name="T67" fmla="*/ 78 h 132"/>
                <a:gd name="T68" fmla="*/ 66 w 66"/>
                <a:gd name="T69" fmla="*/ 90 h 132"/>
                <a:gd name="T70" fmla="*/ 60 w 66"/>
                <a:gd name="T71" fmla="*/ 110 h 132"/>
                <a:gd name="T72" fmla="*/ 38 w 66"/>
                <a:gd name="T73" fmla="*/ 122 h 132"/>
                <a:gd name="T74" fmla="*/ 30 w 66"/>
                <a:gd name="T75" fmla="*/ 28 h 132"/>
                <a:gd name="T76" fmla="*/ 26 w 66"/>
                <a:gd name="T77" fmla="*/ 28 h 132"/>
                <a:gd name="T78" fmla="*/ 22 w 66"/>
                <a:gd name="T79" fmla="*/ 32 h 132"/>
                <a:gd name="T80" fmla="*/ 20 w 66"/>
                <a:gd name="T81" fmla="*/ 40 h 132"/>
                <a:gd name="T82" fmla="*/ 20 w 66"/>
                <a:gd name="T83" fmla="*/ 44 h 132"/>
                <a:gd name="T84" fmla="*/ 26 w 66"/>
                <a:gd name="T85" fmla="*/ 52 h 132"/>
                <a:gd name="T86" fmla="*/ 30 w 66"/>
                <a:gd name="T87" fmla="*/ 28 h 132"/>
                <a:gd name="T88" fmla="*/ 38 w 66"/>
                <a:gd name="T89" fmla="*/ 104 h 132"/>
                <a:gd name="T90" fmla="*/ 48 w 66"/>
                <a:gd name="T91" fmla="*/ 98 h 132"/>
                <a:gd name="T92" fmla="*/ 48 w 66"/>
                <a:gd name="T93" fmla="*/ 92 h 132"/>
                <a:gd name="T94" fmla="*/ 44 w 66"/>
                <a:gd name="T95" fmla="*/ 80 h 132"/>
                <a:gd name="T96" fmla="*/ 38 w 66"/>
                <a:gd name="T97" fmla="*/ 7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6" h="132">
                  <a:moveTo>
                    <a:pt x="38" y="128"/>
                  </a:moveTo>
                  <a:lnTo>
                    <a:pt x="38" y="128"/>
                  </a:lnTo>
                  <a:lnTo>
                    <a:pt x="38" y="130"/>
                  </a:lnTo>
                  <a:lnTo>
                    <a:pt x="36" y="132"/>
                  </a:lnTo>
                  <a:lnTo>
                    <a:pt x="32" y="132"/>
                  </a:lnTo>
                  <a:lnTo>
                    <a:pt x="32" y="132"/>
                  </a:lnTo>
                  <a:lnTo>
                    <a:pt x="30" y="130"/>
                  </a:lnTo>
                  <a:lnTo>
                    <a:pt x="28" y="128"/>
                  </a:lnTo>
                  <a:lnTo>
                    <a:pt x="28" y="122"/>
                  </a:lnTo>
                  <a:lnTo>
                    <a:pt x="28" y="122"/>
                  </a:lnTo>
                  <a:lnTo>
                    <a:pt x="14" y="120"/>
                  </a:lnTo>
                  <a:lnTo>
                    <a:pt x="4" y="116"/>
                  </a:lnTo>
                  <a:lnTo>
                    <a:pt x="4" y="116"/>
                  </a:lnTo>
                  <a:lnTo>
                    <a:pt x="0" y="112"/>
                  </a:lnTo>
                  <a:lnTo>
                    <a:pt x="2" y="112"/>
                  </a:lnTo>
                  <a:lnTo>
                    <a:pt x="6" y="98"/>
                  </a:lnTo>
                  <a:lnTo>
                    <a:pt x="6" y="98"/>
                  </a:lnTo>
                  <a:lnTo>
                    <a:pt x="8" y="96"/>
                  </a:lnTo>
                  <a:lnTo>
                    <a:pt x="8" y="96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6" y="100"/>
                  </a:lnTo>
                  <a:lnTo>
                    <a:pt x="28" y="104"/>
                  </a:lnTo>
                  <a:lnTo>
                    <a:pt x="28" y="72"/>
                  </a:lnTo>
                  <a:lnTo>
                    <a:pt x="26" y="72"/>
                  </a:lnTo>
                  <a:lnTo>
                    <a:pt x="26" y="72"/>
                  </a:lnTo>
                  <a:lnTo>
                    <a:pt x="18" y="68"/>
                  </a:lnTo>
                  <a:lnTo>
                    <a:pt x="10" y="62"/>
                  </a:lnTo>
                  <a:lnTo>
                    <a:pt x="4" y="54"/>
                  </a:lnTo>
                  <a:lnTo>
                    <a:pt x="2" y="48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2" y="30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12" y="18"/>
                  </a:lnTo>
                  <a:lnTo>
                    <a:pt x="16" y="14"/>
                  </a:lnTo>
                  <a:lnTo>
                    <a:pt x="28" y="1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30" y="2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8" y="2"/>
                  </a:lnTo>
                  <a:lnTo>
                    <a:pt x="38" y="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54" y="14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64" y="20"/>
                  </a:lnTo>
                  <a:lnTo>
                    <a:pt x="64" y="22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6" y="34"/>
                  </a:lnTo>
                  <a:lnTo>
                    <a:pt x="56" y="34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48" y="30"/>
                  </a:lnTo>
                  <a:lnTo>
                    <a:pt x="38" y="28"/>
                  </a:lnTo>
                  <a:lnTo>
                    <a:pt x="38" y="58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52" y="64"/>
                  </a:lnTo>
                  <a:lnTo>
                    <a:pt x="60" y="70"/>
                  </a:lnTo>
                  <a:lnTo>
                    <a:pt x="64" y="78"/>
                  </a:lnTo>
                  <a:lnTo>
                    <a:pt x="66" y="90"/>
                  </a:lnTo>
                  <a:lnTo>
                    <a:pt x="66" y="90"/>
                  </a:lnTo>
                  <a:lnTo>
                    <a:pt x="64" y="102"/>
                  </a:lnTo>
                  <a:lnTo>
                    <a:pt x="60" y="110"/>
                  </a:lnTo>
                  <a:lnTo>
                    <a:pt x="50" y="118"/>
                  </a:lnTo>
                  <a:lnTo>
                    <a:pt x="38" y="122"/>
                  </a:lnTo>
                  <a:lnTo>
                    <a:pt x="38" y="128"/>
                  </a:lnTo>
                  <a:close/>
                  <a:moveTo>
                    <a:pt x="30" y="28"/>
                  </a:moveTo>
                  <a:lnTo>
                    <a:pt x="30" y="28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0" y="36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20" y="44"/>
                  </a:lnTo>
                  <a:lnTo>
                    <a:pt x="22" y="48"/>
                  </a:lnTo>
                  <a:lnTo>
                    <a:pt x="26" y="52"/>
                  </a:lnTo>
                  <a:lnTo>
                    <a:pt x="30" y="54"/>
                  </a:lnTo>
                  <a:lnTo>
                    <a:pt x="30" y="28"/>
                  </a:lnTo>
                  <a:close/>
                  <a:moveTo>
                    <a:pt x="38" y="104"/>
                  </a:moveTo>
                  <a:lnTo>
                    <a:pt x="38" y="104"/>
                  </a:lnTo>
                  <a:lnTo>
                    <a:pt x="44" y="100"/>
                  </a:lnTo>
                  <a:lnTo>
                    <a:pt x="48" y="98"/>
                  </a:lnTo>
                  <a:lnTo>
                    <a:pt x="48" y="92"/>
                  </a:lnTo>
                  <a:lnTo>
                    <a:pt x="48" y="92"/>
                  </a:lnTo>
                  <a:lnTo>
                    <a:pt x="48" y="86"/>
                  </a:lnTo>
                  <a:lnTo>
                    <a:pt x="44" y="80"/>
                  </a:lnTo>
                  <a:lnTo>
                    <a:pt x="38" y="76"/>
                  </a:lnTo>
                  <a:lnTo>
                    <a:pt x="38" y="76"/>
                  </a:lnTo>
                  <a:lnTo>
                    <a:pt x="3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Freeform 805"/>
            <p:cNvSpPr>
              <a:spLocks noEditPoints="1"/>
            </p:cNvSpPr>
            <p:nvPr/>
          </p:nvSpPr>
          <p:spPr bwMode="auto">
            <a:xfrm>
              <a:off x="4779913" y="6139879"/>
              <a:ext cx="50800" cy="101600"/>
            </a:xfrm>
            <a:custGeom>
              <a:avLst/>
              <a:gdLst>
                <a:gd name="T0" fmla="*/ 20 w 32"/>
                <a:gd name="T1" fmla="*/ 62 h 64"/>
                <a:gd name="T2" fmla="*/ 18 w 32"/>
                <a:gd name="T3" fmla="*/ 64 h 64"/>
                <a:gd name="T4" fmla="*/ 16 w 32"/>
                <a:gd name="T5" fmla="*/ 64 h 64"/>
                <a:gd name="T6" fmla="*/ 14 w 32"/>
                <a:gd name="T7" fmla="*/ 62 h 64"/>
                <a:gd name="T8" fmla="*/ 14 w 32"/>
                <a:gd name="T9" fmla="*/ 58 h 64"/>
                <a:gd name="T10" fmla="*/ 2 w 32"/>
                <a:gd name="T11" fmla="*/ 56 h 64"/>
                <a:gd name="T12" fmla="*/ 2 w 32"/>
                <a:gd name="T13" fmla="*/ 54 h 64"/>
                <a:gd name="T14" fmla="*/ 4 w 32"/>
                <a:gd name="T15" fmla="*/ 46 h 64"/>
                <a:gd name="T16" fmla="*/ 6 w 32"/>
                <a:gd name="T17" fmla="*/ 46 h 64"/>
                <a:gd name="T18" fmla="*/ 14 w 32"/>
                <a:gd name="T19" fmla="*/ 50 h 64"/>
                <a:gd name="T20" fmla="*/ 12 w 32"/>
                <a:gd name="T21" fmla="*/ 34 h 64"/>
                <a:gd name="T22" fmla="*/ 6 w 32"/>
                <a:gd name="T23" fmla="*/ 30 h 64"/>
                <a:gd name="T24" fmla="*/ 0 w 32"/>
                <a:gd name="T25" fmla="*/ 20 h 64"/>
                <a:gd name="T26" fmla="*/ 2 w 32"/>
                <a:gd name="T27" fmla="*/ 16 h 64"/>
                <a:gd name="T28" fmla="*/ 4 w 32"/>
                <a:gd name="T29" fmla="*/ 12 h 64"/>
                <a:gd name="T30" fmla="*/ 14 w 32"/>
                <a:gd name="T31" fmla="*/ 6 h 64"/>
                <a:gd name="T32" fmla="*/ 14 w 32"/>
                <a:gd name="T33" fmla="*/ 2 h 64"/>
                <a:gd name="T34" fmla="*/ 16 w 32"/>
                <a:gd name="T35" fmla="*/ 0 h 64"/>
                <a:gd name="T36" fmla="*/ 18 w 32"/>
                <a:gd name="T37" fmla="*/ 0 h 64"/>
                <a:gd name="T38" fmla="*/ 20 w 32"/>
                <a:gd name="T39" fmla="*/ 2 h 64"/>
                <a:gd name="T40" fmla="*/ 20 w 32"/>
                <a:gd name="T41" fmla="*/ 6 h 64"/>
                <a:gd name="T42" fmla="*/ 30 w 32"/>
                <a:gd name="T43" fmla="*/ 8 h 64"/>
                <a:gd name="T44" fmla="*/ 30 w 32"/>
                <a:gd name="T45" fmla="*/ 10 h 64"/>
                <a:gd name="T46" fmla="*/ 28 w 32"/>
                <a:gd name="T47" fmla="*/ 16 h 64"/>
                <a:gd name="T48" fmla="*/ 28 w 32"/>
                <a:gd name="T49" fmla="*/ 16 h 64"/>
                <a:gd name="T50" fmla="*/ 26 w 32"/>
                <a:gd name="T51" fmla="*/ 16 h 64"/>
                <a:gd name="T52" fmla="*/ 20 w 32"/>
                <a:gd name="T53" fmla="*/ 28 h 64"/>
                <a:gd name="T54" fmla="*/ 20 w 32"/>
                <a:gd name="T55" fmla="*/ 28 h 64"/>
                <a:gd name="T56" fmla="*/ 32 w 32"/>
                <a:gd name="T57" fmla="*/ 38 h 64"/>
                <a:gd name="T58" fmla="*/ 32 w 32"/>
                <a:gd name="T59" fmla="*/ 44 h 64"/>
                <a:gd name="T60" fmla="*/ 28 w 32"/>
                <a:gd name="T61" fmla="*/ 54 h 64"/>
                <a:gd name="T62" fmla="*/ 20 w 32"/>
                <a:gd name="T63" fmla="*/ 58 h 64"/>
                <a:gd name="T64" fmla="*/ 14 w 32"/>
                <a:gd name="T65" fmla="*/ 14 h 64"/>
                <a:gd name="T66" fmla="*/ 12 w 32"/>
                <a:gd name="T67" fmla="*/ 16 h 64"/>
                <a:gd name="T68" fmla="*/ 10 w 32"/>
                <a:gd name="T69" fmla="*/ 20 h 64"/>
                <a:gd name="T70" fmla="*/ 12 w 32"/>
                <a:gd name="T71" fmla="*/ 24 h 64"/>
                <a:gd name="T72" fmla="*/ 14 w 32"/>
                <a:gd name="T73" fmla="*/ 14 h 64"/>
                <a:gd name="T74" fmla="*/ 18 w 32"/>
                <a:gd name="T75" fmla="*/ 50 h 64"/>
                <a:gd name="T76" fmla="*/ 22 w 32"/>
                <a:gd name="T77" fmla="*/ 46 h 64"/>
                <a:gd name="T78" fmla="*/ 24 w 32"/>
                <a:gd name="T79" fmla="*/ 44 h 64"/>
                <a:gd name="T80" fmla="*/ 22 w 32"/>
                <a:gd name="T81" fmla="*/ 38 h 64"/>
                <a:gd name="T82" fmla="*/ 18 w 32"/>
                <a:gd name="T83" fmla="*/ 36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2" h="64">
                  <a:moveTo>
                    <a:pt x="20" y="62"/>
                  </a:moveTo>
                  <a:lnTo>
                    <a:pt x="20" y="62"/>
                  </a:lnTo>
                  <a:lnTo>
                    <a:pt x="18" y="62"/>
                  </a:lnTo>
                  <a:lnTo>
                    <a:pt x="18" y="64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14" y="62"/>
                  </a:lnTo>
                  <a:lnTo>
                    <a:pt x="14" y="62"/>
                  </a:lnTo>
                  <a:lnTo>
                    <a:pt x="14" y="58"/>
                  </a:lnTo>
                  <a:lnTo>
                    <a:pt x="14" y="58"/>
                  </a:lnTo>
                  <a:lnTo>
                    <a:pt x="6" y="58"/>
                  </a:lnTo>
                  <a:lnTo>
                    <a:pt x="2" y="5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4" y="48"/>
                  </a:lnTo>
                  <a:lnTo>
                    <a:pt x="4" y="46"/>
                  </a:lnTo>
                  <a:lnTo>
                    <a:pt x="6" y="46"/>
                  </a:lnTo>
                  <a:lnTo>
                    <a:pt x="6" y="46"/>
                  </a:lnTo>
                  <a:lnTo>
                    <a:pt x="8" y="48"/>
                  </a:lnTo>
                  <a:lnTo>
                    <a:pt x="14" y="50"/>
                  </a:lnTo>
                  <a:lnTo>
                    <a:pt x="14" y="36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6" y="30"/>
                  </a:lnTo>
                  <a:lnTo>
                    <a:pt x="2" y="26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16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6" y="8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0" y="14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8" y="34"/>
                  </a:lnTo>
                  <a:lnTo>
                    <a:pt x="32" y="38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2" y="48"/>
                  </a:lnTo>
                  <a:lnTo>
                    <a:pt x="28" y="54"/>
                  </a:lnTo>
                  <a:lnTo>
                    <a:pt x="24" y="56"/>
                  </a:lnTo>
                  <a:lnTo>
                    <a:pt x="20" y="58"/>
                  </a:lnTo>
                  <a:lnTo>
                    <a:pt x="20" y="62"/>
                  </a:lnTo>
                  <a:close/>
                  <a:moveTo>
                    <a:pt x="14" y="14"/>
                  </a:moveTo>
                  <a:lnTo>
                    <a:pt x="14" y="14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2" y="24"/>
                  </a:lnTo>
                  <a:lnTo>
                    <a:pt x="14" y="26"/>
                  </a:lnTo>
                  <a:lnTo>
                    <a:pt x="14" y="14"/>
                  </a:lnTo>
                  <a:close/>
                  <a:moveTo>
                    <a:pt x="18" y="50"/>
                  </a:moveTo>
                  <a:lnTo>
                    <a:pt x="18" y="50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4" y="44"/>
                  </a:lnTo>
                  <a:lnTo>
                    <a:pt x="24" y="44"/>
                  </a:lnTo>
                  <a:lnTo>
                    <a:pt x="24" y="40"/>
                  </a:lnTo>
                  <a:lnTo>
                    <a:pt x="22" y="38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8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Freeform 806"/>
            <p:cNvSpPr>
              <a:spLocks noEditPoints="1"/>
            </p:cNvSpPr>
            <p:nvPr/>
          </p:nvSpPr>
          <p:spPr bwMode="auto">
            <a:xfrm>
              <a:off x="5018038" y="6012879"/>
              <a:ext cx="50800" cy="98425"/>
            </a:xfrm>
            <a:custGeom>
              <a:avLst/>
              <a:gdLst>
                <a:gd name="T0" fmla="*/ 18 w 32"/>
                <a:gd name="T1" fmla="*/ 60 h 62"/>
                <a:gd name="T2" fmla="*/ 16 w 32"/>
                <a:gd name="T3" fmla="*/ 62 h 62"/>
                <a:gd name="T4" fmla="*/ 16 w 32"/>
                <a:gd name="T5" fmla="*/ 62 h 62"/>
                <a:gd name="T6" fmla="*/ 14 w 32"/>
                <a:gd name="T7" fmla="*/ 60 h 62"/>
                <a:gd name="T8" fmla="*/ 14 w 32"/>
                <a:gd name="T9" fmla="*/ 56 h 62"/>
                <a:gd name="T10" fmla="*/ 2 w 32"/>
                <a:gd name="T11" fmla="*/ 54 h 62"/>
                <a:gd name="T12" fmla="*/ 0 w 32"/>
                <a:gd name="T13" fmla="*/ 52 h 62"/>
                <a:gd name="T14" fmla="*/ 4 w 32"/>
                <a:gd name="T15" fmla="*/ 46 h 62"/>
                <a:gd name="T16" fmla="*/ 4 w 32"/>
                <a:gd name="T17" fmla="*/ 46 h 62"/>
                <a:gd name="T18" fmla="*/ 14 w 32"/>
                <a:gd name="T19" fmla="*/ 48 h 62"/>
                <a:gd name="T20" fmla="*/ 12 w 32"/>
                <a:gd name="T21" fmla="*/ 34 h 62"/>
                <a:gd name="T22" fmla="*/ 4 w 32"/>
                <a:gd name="T23" fmla="*/ 28 h 62"/>
                <a:gd name="T24" fmla="*/ 0 w 32"/>
                <a:gd name="T25" fmla="*/ 20 h 62"/>
                <a:gd name="T26" fmla="*/ 2 w 32"/>
                <a:gd name="T27" fmla="*/ 14 h 62"/>
                <a:gd name="T28" fmla="*/ 4 w 32"/>
                <a:gd name="T29" fmla="*/ 10 h 62"/>
                <a:gd name="T30" fmla="*/ 14 w 32"/>
                <a:gd name="T31" fmla="*/ 4 h 62"/>
                <a:gd name="T32" fmla="*/ 14 w 32"/>
                <a:gd name="T33" fmla="*/ 0 h 62"/>
                <a:gd name="T34" fmla="*/ 16 w 32"/>
                <a:gd name="T35" fmla="*/ 0 h 62"/>
                <a:gd name="T36" fmla="*/ 16 w 32"/>
                <a:gd name="T37" fmla="*/ 0 h 62"/>
                <a:gd name="T38" fmla="*/ 18 w 32"/>
                <a:gd name="T39" fmla="*/ 0 h 62"/>
                <a:gd name="T40" fmla="*/ 18 w 32"/>
                <a:gd name="T41" fmla="*/ 4 h 62"/>
                <a:gd name="T42" fmla="*/ 30 w 32"/>
                <a:gd name="T43" fmla="*/ 8 h 62"/>
                <a:gd name="T44" fmla="*/ 30 w 32"/>
                <a:gd name="T45" fmla="*/ 10 h 62"/>
                <a:gd name="T46" fmla="*/ 28 w 32"/>
                <a:gd name="T47" fmla="*/ 14 h 62"/>
                <a:gd name="T48" fmla="*/ 26 w 32"/>
                <a:gd name="T49" fmla="*/ 16 h 62"/>
                <a:gd name="T50" fmla="*/ 26 w 32"/>
                <a:gd name="T51" fmla="*/ 14 h 62"/>
                <a:gd name="T52" fmla="*/ 18 w 32"/>
                <a:gd name="T53" fmla="*/ 26 h 62"/>
                <a:gd name="T54" fmla="*/ 20 w 32"/>
                <a:gd name="T55" fmla="*/ 28 h 62"/>
                <a:gd name="T56" fmla="*/ 30 w 32"/>
                <a:gd name="T57" fmla="*/ 36 h 62"/>
                <a:gd name="T58" fmla="*/ 32 w 32"/>
                <a:gd name="T59" fmla="*/ 42 h 62"/>
                <a:gd name="T60" fmla="*/ 28 w 32"/>
                <a:gd name="T61" fmla="*/ 52 h 62"/>
                <a:gd name="T62" fmla="*/ 18 w 32"/>
                <a:gd name="T63" fmla="*/ 56 h 62"/>
                <a:gd name="T64" fmla="*/ 14 w 32"/>
                <a:gd name="T65" fmla="*/ 12 h 62"/>
                <a:gd name="T66" fmla="*/ 10 w 32"/>
                <a:gd name="T67" fmla="*/ 14 h 62"/>
                <a:gd name="T68" fmla="*/ 10 w 32"/>
                <a:gd name="T69" fmla="*/ 18 h 62"/>
                <a:gd name="T70" fmla="*/ 10 w 32"/>
                <a:gd name="T71" fmla="*/ 22 h 62"/>
                <a:gd name="T72" fmla="*/ 14 w 32"/>
                <a:gd name="T73" fmla="*/ 12 h 62"/>
                <a:gd name="T74" fmla="*/ 18 w 32"/>
                <a:gd name="T75" fmla="*/ 48 h 62"/>
                <a:gd name="T76" fmla="*/ 22 w 32"/>
                <a:gd name="T77" fmla="*/ 46 h 62"/>
                <a:gd name="T78" fmla="*/ 22 w 32"/>
                <a:gd name="T79" fmla="*/ 42 h 62"/>
                <a:gd name="T80" fmla="*/ 20 w 32"/>
                <a:gd name="T81" fmla="*/ 38 h 62"/>
                <a:gd name="T82" fmla="*/ 18 w 32"/>
                <a:gd name="T83" fmla="*/ 3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2" h="62">
                  <a:moveTo>
                    <a:pt x="18" y="60"/>
                  </a:moveTo>
                  <a:lnTo>
                    <a:pt x="18" y="60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4" y="62"/>
                  </a:lnTo>
                  <a:lnTo>
                    <a:pt x="14" y="60"/>
                  </a:lnTo>
                  <a:lnTo>
                    <a:pt x="14" y="56"/>
                  </a:lnTo>
                  <a:lnTo>
                    <a:pt x="14" y="56"/>
                  </a:lnTo>
                  <a:lnTo>
                    <a:pt x="6" y="56"/>
                  </a:lnTo>
                  <a:lnTo>
                    <a:pt x="2" y="54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2" y="46"/>
                  </a:lnTo>
                  <a:lnTo>
                    <a:pt x="4" y="46"/>
                  </a:lnTo>
                  <a:lnTo>
                    <a:pt x="4" y="46"/>
                  </a:lnTo>
                  <a:lnTo>
                    <a:pt x="4" y="46"/>
                  </a:lnTo>
                  <a:lnTo>
                    <a:pt x="8" y="48"/>
                  </a:lnTo>
                  <a:lnTo>
                    <a:pt x="14" y="48"/>
                  </a:lnTo>
                  <a:lnTo>
                    <a:pt x="14" y="34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4" y="28"/>
                  </a:lnTo>
                  <a:lnTo>
                    <a:pt x="2" y="24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14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8" y="6"/>
                  </a:lnTo>
                  <a:lnTo>
                    <a:pt x="14" y="4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6" y="6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28" y="1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18" y="12"/>
                  </a:lnTo>
                  <a:lnTo>
                    <a:pt x="18" y="26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8" y="32"/>
                  </a:lnTo>
                  <a:lnTo>
                    <a:pt x="30" y="36"/>
                  </a:lnTo>
                  <a:lnTo>
                    <a:pt x="32" y="42"/>
                  </a:lnTo>
                  <a:lnTo>
                    <a:pt x="32" y="42"/>
                  </a:lnTo>
                  <a:lnTo>
                    <a:pt x="30" y="48"/>
                  </a:lnTo>
                  <a:lnTo>
                    <a:pt x="28" y="52"/>
                  </a:lnTo>
                  <a:lnTo>
                    <a:pt x="24" y="56"/>
                  </a:lnTo>
                  <a:lnTo>
                    <a:pt x="18" y="56"/>
                  </a:lnTo>
                  <a:lnTo>
                    <a:pt x="18" y="60"/>
                  </a:lnTo>
                  <a:close/>
                  <a:moveTo>
                    <a:pt x="14" y="12"/>
                  </a:moveTo>
                  <a:lnTo>
                    <a:pt x="14" y="12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22"/>
                  </a:lnTo>
                  <a:lnTo>
                    <a:pt x="14" y="24"/>
                  </a:lnTo>
                  <a:lnTo>
                    <a:pt x="14" y="12"/>
                  </a:lnTo>
                  <a:close/>
                  <a:moveTo>
                    <a:pt x="18" y="48"/>
                  </a:moveTo>
                  <a:lnTo>
                    <a:pt x="18" y="48"/>
                  </a:lnTo>
                  <a:lnTo>
                    <a:pt x="20" y="48"/>
                  </a:lnTo>
                  <a:lnTo>
                    <a:pt x="22" y="46"/>
                  </a:lnTo>
                  <a:lnTo>
                    <a:pt x="22" y="42"/>
                  </a:lnTo>
                  <a:lnTo>
                    <a:pt x="22" y="42"/>
                  </a:lnTo>
                  <a:lnTo>
                    <a:pt x="22" y="40"/>
                  </a:lnTo>
                  <a:lnTo>
                    <a:pt x="20" y="38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8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Freeform 807"/>
            <p:cNvSpPr>
              <a:spLocks noEditPoints="1"/>
            </p:cNvSpPr>
            <p:nvPr/>
          </p:nvSpPr>
          <p:spPr bwMode="auto">
            <a:xfrm>
              <a:off x="5287913" y="6130354"/>
              <a:ext cx="139700" cy="279400"/>
            </a:xfrm>
            <a:custGeom>
              <a:avLst/>
              <a:gdLst>
                <a:gd name="T0" fmla="*/ 50 w 88"/>
                <a:gd name="T1" fmla="*/ 172 h 176"/>
                <a:gd name="T2" fmla="*/ 48 w 88"/>
                <a:gd name="T3" fmla="*/ 176 h 176"/>
                <a:gd name="T4" fmla="*/ 42 w 88"/>
                <a:gd name="T5" fmla="*/ 176 h 176"/>
                <a:gd name="T6" fmla="*/ 38 w 88"/>
                <a:gd name="T7" fmla="*/ 176 h 176"/>
                <a:gd name="T8" fmla="*/ 36 w 88"/>
                <a:gd name="T9" fmla="*/ 172 h 176"/>
                <a:gd name="T10" fmla="*/ 36 w 88"/>
                <a:gd name="T11" fmla="*/ 162 h 176"/>
                <a:gd name="T12" fmla="*/ 16 w 88"/>
                <a:gd name="T13" fmla="*/ 160 h 176"/>
                <a:gd name="T14" fmla="*/ 2 w 88"/>
                <a:gd name="T15" fmla="*/ 154 h 176"/>
                <a:gd name="T16" fmla="*/ 0 w 88"/>
                <a:gd name="T17" fmla="*/ 150 h 176"/>
                <a:gd name="T18" fmla="*/ 6 w 88"/>
                <a:gd name="T19" fmla="*/ 130 h 176"/>
                <a:gd name="T20" fmla="*/ 8 w 88"/>
                <a:gd name="T21" fmla="*/ 130 h 176"/>
                <a:gd name="T22" fmla="*/ 10 w 88"/>
                <a:gd name="T23" fmla="*/ 130 h 176"/>
                <a:gd name="T24" fmla="*/ 20 w 88"/>
                <a:gd name="T25" fmla="*/ 134 h 176"/>
                <a:gd name="T26" fmla="*/ 36 w 88"/>
                <a:gd name="T27" fmla="*/ 138 h 176"/>
                <a:gd name="T28" fmla="*/ 32 w 88"/>
                <a:gd name="T29" fmla="*/ 96 h 176"/>
                <a:gd name="T30" fmla="*/ 22 w 88"/>
                <a:gd name="T31" fmla="*/ 90 h 176"/>
                <a:gd name="T32" fmla="*/ 6 w 88"/>
                <a:gd name="T33" fmla="*/ 78 h 176"/>
                <a:gd name="T34" fmla="*/ 0 w 88"/>
                <a:gd name="T35" fmla="*/ 64 h 176"/>
                <a:gd name="T36" fmla="*/ 0 w 88"/>
                <a:gd name="T37" fmla="*/ 56 h 176"/>
                <a:gd name="T38" fmla="*/ 2 w 88"/>
                <a:gd name="T39" fmla="*/ 40 h 176"/>
                <a:gd name="T40" fmla="*/ 8 w 88"/>
                <a:gd name="T41" fmla="*/ 30 h 176"/>
                <a:gd name="T42" fmla="*/ 20 w 88"/>
                <a:gd name="T43" fmla="*/ 20 h 176"/>
                <a:gd name="T44" fmla="*/ 36 w 88"/>
                <a:gd name="T45" fmla="*/ 14 h 176"/>
                <a:gd name="T46" fmla="*/ 36 w 88"/>
                <a:gd name="T47" fmla="*/ 4 h 176"/>
                <a:gd name="T48" fmla="*/ 38 w 88"/>
                <a:gd name="T49" fmla="*/ 0 h 176"/>
                <a:gd name="T50" fmla="*/ 46 w 88"/>
                <a:gd name="T51" fmla="*/ 0 h 176"/>
                <a:gd name="T52" fmla="*/ 48 w 88"/>
                <a:gd name="T53" fmla="*/ 0 h 176"/>
                <a:gd name="T54" fmla="*/ 50 w 88"/>
                <a:gd name="T55" fmla="*/ 4 h 176"/>
                <a:gd name="T56" fmla="*/ 50 w 88"/>
                <a:gd name="T57" fmla="*/ 14 h 176"/>
                <a:gd name="T58" fmla="*/ 70 w 88"/>
                <a:gd name="T59" fmla="*/ 18 h 176"/>
                <a:gd name="T60" fmla="*/ 80 w 88"/>
                <a:gd name="T61" fmla="*/ 22 h 176"/>
                <a:gd name="T62" fmla="*/ 84 w 88"/>
                <a:gd name="T63" fmla="*/ 28 h 176"/>
                <a:gd name="T64" fmla="*/ 84 w 88"/>
                <a:gd name="T65" fmla="*/ 30 h 176"/>
                <a:gd name="T66" fmla="*/ 76 w 88"/>
                <a:gd name="T67" fmla="*/ 44 h 176"/>
                <a:gd name="T68" fmla="*/ 74 w 88"/>
                <a:gd name="T69" fmla="*/ 46 h 176"/>
                <a:gd name="T70" fmla="*/ 70 w 88"/>
                <a:gd name="T71" fmla="*/ 44 h 176"/>
                <a:gd name="T72" fmla="*/ 62 w 88"/>
                <a:gd name="T73" fmla="*/ 40 h 176"/>
                <a:gd name="T74" fmla="*/ 50 w 88"/>
                <a:gd name="T75" fmla="*/ 76 h 176"/>
                <a:gd name="T76" fmla="*/ 54 w 88"/>
                <a:gd name="T77" fmla="*/ 78 h 176"/>
                <a:gd name="T78" fmla="*/ 78 w 88"/>
                <a:gd name="T79" fmla="*/ 94 h 176"/>
                <a:gd name="T80" fmla="*/ 84 w 88"/>
                <a:gd name="T81" fmla="*/ 106 h 176"/>
                <a:gd name="T82" fmla="*/ 88 w 88"/>
                <a:gd name="T83" fmla="*/ 120 h 176"/>
                <a:gd name="T84" fmla="*/ 88 w 88"/>
                <a:gd name="T85" fmla="*/ 128 h 176"/>
                <a:gd name="T86" fmla="*/ 82 w 88"/>
                <a:gd name="T87" fmla="*/ 142 h 176"/>
                <a:gd name="T88" fmla="*/ 72 w 88"/>
                <a:gd name="T89" fmla="*/ 152 h 176"/>
                <a:gd name="T90" fmla="*/ 58 w 88"/>
                <a:gd name="T91" fmla="*/ 160 h 176"/>
                <a:gd name="T92" fmla="*/ 50 w 88"/>
                <a:gd name="T93" fmla="*/ 172 h 176"/>
                <a:gd name="T94" fmla="*/ 38 w 88"/>
                <a:gd name="T95" fmla="*/ 36 h 176"/>
                <a:gd name="T96" fmla="*/ 28 w 88"/>
                <a:gd name="T97" fmla="*/ 42 h 176"/>
                <a:gd name="T98" fmla="*/ 24 w 88"/>
                <a:gd name="T99" fmla="*/ 48 h 176"/>
                <a:gd name="T100" fmla="*/ 24 w 88"/>
                <a:gd name="T101" fmla="*/ 54 h 176"/>
                <a:gd name="T102" fmla="*/ 28 w 88"/>
                <a:gd name="T103" fmla="*/ 64 h 176"/>
                <a:gd name="T104" fmla="*/ 38 w 88"/>
                <a:gd name="T105" fmla="*/ 72 h 176"/>
                <a:gd name="T106" fmla="*/ 48 w 88"/>
                <a:gd name="T107" fmla="*/ 138 h 176"/>
                <a:gd name="T108" fmla="*/ 52 w 88"/>
                <a:gd name="T109" fmla="*/ 138 h 176"/>
                <a:gd name="T110" fmla="*/ 62 w 88"/>
                <a:gd name="T111" fmla="*/ 130 h 176"/>
                <a:gd name="T112" fmla="*/ 64 w 88"/>
                <a:gd name="T113" fmla="*/ 122 h 176"/>
                <a:gd name="T114" fmla="*/ 58 w 88"/>
                <a:gd name="T115" fmla="*/ 108 h 176"/>
                <a:gd name="T116" fmla="*/ 50 w 88"/>
                <a:gd name="T117" fmla="*/ 102 h 176"/>
                <a:gd name="T118" fmla="*/ 48 w 88"/>
                <a:gd name="T119" fmla="*/ 13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8" h="176">
                  <a:moveTo>
                    <a:pt x="50" y="172"/>
                  </a:moveTo>
                  <a:lnTo>
                    <a:pt x="50" y="172"/>
                  </a:lnTo>
                  <a:lnTo>
                    <a:pt x="50" y="174"/>
                  </a:lnTo>
                  <a:lnTo>
                    <a:pt x="48" y="176"/>
                  </a:lnTo>
                  <a:lnTo>
                    <a:pt x="46" y="176"/>
                  </a:lnTo>
                  <a:lnTo>
                    <a:pt x="42" y="176"/>
                  </a:lnTo>
                  <a:lnTo>
                    <a:pt x="42" y="176"/>
                  </a:lnTo>
                  <a:lnTo>
                    <a:pt x="38" y="176"/>
                  </a:lnTo>
                  <a:lnTo>
                    <a:pt x="38" y="174"/>
                  </a:lnTo>
                  <a:lnTo>
                    <a:pt x="36" y="172"/>
                  </a:lnTo>
                  <a:lnTo>
                    <a:pt x="36" y="162"/>
                  </a:lnTo>
                  <a:lnTo>
                    <a:pt x="36" y="162"/>
                  </a:lnTo>
                  <a:lnTo>
                    <a:pt x="26" y="162"/>
                  </a:lnTo>
                  <a:lnTo>
                    <a:pt x="16" y="160"/>
                  </a:lnTo>
                  <a:lnTo>
                    <a:pt x="2" y="154"/>
                  </a:lnTo>
                  <a:lnTo>
                    <a:pt x="2" y="154"/>
                  </a:lnTo>
                  <a:lnTo>
                    <a:pt x="0" y="152"/>
                  </a:lnTo>
                  <a:lnTo>
                    <a:pt x="0" y="150"/>
                  </a:lnTo>
                  <a:lnTo>
                    <a:pt x="0" y="148"/>
                  </a:lnTo>
                  <a:lnTo>
                    <a:pt x="6" y="130"/>
                  </a:lnTo>
                  <a:lnTo>
                    <a:pt x="6" y="130"/>
                  </a:lnTo>
                  <a:lnTo>
                    <a:pt x="8" y="130"/>
                  </a:lnTo>
                  <a:lnTo>
                    <a:pt x="8" y="130"/>
                  </a:lnTo>
                  <a:lnTo>
                    <a:pt x="10" y="130"/>
                  </a:lnTo>
                  <a:lnTo>
                    <a:pt x="10" y="130"/>
                  </a:lnTo>
                  <a:lnTo>
                    <a:pt x="20" y="134"/>
                  </a:lnTo>
                  <a:lnTo>
                    <a:pt x="28" y="138"/>
                  </a:lnTo>
                  <a:lnTo>
                    <a:pt x="36" y="138"/>
                  </a:lnTo>
                  <a:lnTo>
                    <a:pt x="36" y="96"/>
                  </a:lnTo>
                  <a:lnTo>
                    <a:pt x="32" y="96"/>
                  </a:lnTo>
                  <a:lnTo>
                    <a:pt x="32" y="96"/>
                  </a:lnTo>
                  <a:lnTo>
                    <a:pt x="22" y="90"/>
                  </a:lnTo>
                  <a:lnTo>
                    <a:pt x="10" y="82"/>
                  </a:lnTo>
                  <a:lnTo>
                    <a:pt x="6" y="78"/>
                  </a:lnTo>
                  <a:lnTo>
                    <a:pt x="2" y="7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48"/>
                  </a:lnTo>
                  <a:lnTo>
                    <a:pt x="2" y="40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14" y="24"/>
                  </a:lnTo>
                  <a:lnTo>
                    <a:pt x="20" y="20"/>
                  </a:lnTo>
                  <a:lnTo>
                    <a:pt x="28" y="16"/>
                  </a:lnTo>
                  <a:lnTo>
                    <a:pt x="36" y="14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0" y="4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62" y="16"/>
                  </a:lnTo>
                  <a:lnTo>
                    <a:pt x="70" y="18"/>
                  </a:lnTo>
                  <a:lnTo>
                    <a:pt x="80" y="22"/>
                  </a:lnTo>
                  <a:lnTo>
                    <a:pt x="80" y="22"/>
                  </a:lnTo>
                  <a:lnTo>
                    <a:pt x="82" y="24"/>
                  </a:lnTo>
                  <a:lnTo>
                    <a:pt x="84" y="28"/>
                  </a:lnTo>
                  <a:lnTo>
                    <a:pt x="84" y="28"/>
                  </a:lnTo>
                  <a:lnTo>
                    <a:pt x="84" y="30"/>
                  </a:lnTo>
                  <a:lnTo>
                    <a:pt x="76" y="44"/>
                  </a:lnTo>
                  <a:lnTo>
                    <a:pt x="76" y="44"/>
                  </a:lnTo>
                  <a:lnTo>
                    <a:pt x="76" y="44"/>
                  </a:lnTo>
                  <a:lnTo>
                    <a:pt x="74" y="46"/>
                  </a:lnTo>
                  <a:lnTo>
                    <a:pt x="74" y="46"/>
                  </a:lnTo>
                  <a:lnTo>
                    <a:pt x="70" y="44"/>
                  </a:lnTo>
                  <a:lnTo>
                    <a:pt x="70" y="44"/>
                  </a:lnTo>
                  <a:lnTo>
                    <a:pt x="62" y="40"/>
                  </a:lnTo>
                  <a:lnTo>
                    <a:pt x="50" y="36"/>
                  </a:lnTo>
                  <a:lnTo>
                    <a:pt x="50" y="76"/>
                  </a:lnTo>
                  <a:lnTo>
                    <a:pt x="54" y="78"/>
                  </a:lnTo>
                  <a:lnTo>
                    <a:pt x="54" y="78"/>
                  </a:lnTo>
                  <a:lnTo>
                    <a:pt x="66" y="86"/>
                  </a:lnTo>
                  <a:lnTo>
                    <a:pt x="78" y="94"/>
                  </a:lnTo>
                  <a:lnTo>
                    <a:pt x="82" y="100"/>
                  </a:lnTo>
                  <a:lnTo>
                    <a:pt x="84" y="106"/>
                  </a:lnTo>
                  <a:lnTo>
                    <a:pt x="86" y="112"/>
                  </a:lnTo>
                  <a:lnTo>
                    <a:pt x="88" y="120"/>
                  </a:lnTo>
                  <a:lnTo>
                    <a:pt x="88" y="120"/>
                  </a:lnTo>
                  <a:lnTo>
                    <a:pt x="88" y="128"/>
                  </a:lnTo>
                  <a:lnTo>
                    <a:pt x="86" y="136"/>
                  </a:lnTo>
                  <a:lnTo>
                    <a:pt x="82" y="142"/>
                  </a:lnTo>
                  <a:lnTo>
                    <a:pt x="78" y="148"/>
                  </a:lnTo>
                  <a:lnTo>
                    <a:pt x="72" y="152"/>
                  </a:lnTo>
                  <a:lnTo>
                    <a:pt x="66" y="158"/>
                  </a:lnTo>
                  <a:lnTo>
                    <a:pt x="58" y="160"/>
                  </a:lnTo>
                  <a:lnTo>
                    <a:pt x="50" y="162"/>
                  </a:lnTo>
                  <a:lnTo>
                    <a:pt x="50" y="172"/>
                  </a:lnTo>
                  <a:close/>
                  <a:moveTo>
                    <a:pt x="38" y="36"/>
                  </a:moveTo>
                  <a:lnTo>
                    <a:pt x="38" y="36"/>
                  </a:lnTo>
                  <a:lnTo>
                    <a:pt x="34" y="38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24" y="48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4" y="60"/>
                  </a:lnTo>
                  <a:lnTo>
                    <a:pt x="28" y="64"/>
                  </a:lnTo>
                  <a:lnTo>
                    <a:pt x="32" y="68"/>
                  </a:lnTo>
                  <a:lnTo>
                    <a:pt x="38" y="72"/>
                  </a:lnTo>
                  <a:lnTo>
                    <a:pt x="38" y="36"/>
                  </a:lnTo>
                  <a:close/>
                  <a:moveTo>
                    <a:pt x="48" y="138"/>
                  </a:moveTo>
                  <a:lnTo>
                    <a:pt x="48" y="138"/>
                  </a:lnTo>
                  <a:lnTo>
                    <a:pt x="52" y="138"/>
                  </a:lnTo>
                  <a:lnTo>
                    <a:pt x="58" y="134"/>
                  </a:lnTo>
                  <a:lnTo>
                    <a:pt x="62" y="130"/>
                  </a:lnTo>
                  <a:lnTo>
                    <a:pt x="64" y="122"/>
                  </a:lnTo>
                  <a:lnTo>
                    <a:pt x="64" y="122"/>
                  </a:lnTo>
                  <a:lnTo>
                    <a:pt x="62" y="114"/>
                  </a:lnTo>
                  <a:lnTo>
                    <a:pt x="58" y="108"/>
                  </a:lnTo>
                  <a:lnTo>
                    <a:pt x="52" y="104"/>
                  </a:lnTo>
                  <a:lnTo>
                    <a:pt x="50" y="102"/>
                  </a:lnTo>
                  <a:lnTo>
                    <a:pt x="48" y="102"/>
                  </a:lnTo>
                  <a:lnTo>
                    <a:pt x="48" y="1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Freeform 808"/>
            <p:cNvSpPr>
              <a:spLocks noEditPoints="1"/>
            </p:cNvSpPr>
            <p:nvPr/>
          </p:nvSpPr>
          <p:spPr bwMode="auto">
            <a:xfrm>
              <a:off x="4764038" y="6260529"/>
              <a:ext cx="155575" cy="314325"/>
            </a:xfrm>
            <a:custGeom>
              <a:avLst/>
              <a:gdLst>
                <a:gd name="T0" fmla="*/ 56 w 98"/>
                <a:gd name="T1" fmla="*/ 194 h 198"/>
                <a:gd name="T2" fmla="*/ 54 w 98"/>
                <a:gd name="T3" fmla="*/ 198 h 198"/>
                <a:gd name="T4" fmla="*/ 46 w 98"/>
                <a:gd name="T5" fmla="*/ 198 h 198"/>
                <a:gd name="T6" fmla="*/ 44 w 98"/>
                <a:gd name="T7" fmla="*/ 198 h 198"/>
                <a:gd name="T8" fmla="*/ 42 w 98"/>
                <a:gd name="T9" fmla="*/ 194 h 198"/>
                <a:gd name="T10" fmla="*/ 42 w 98"/>
                <a:gd name="T11" fmla="*/ 184 h 198"/>
                <a:gd name="T12" fmla="*/ 18 w 98"/>
                <a:gd name="T13" fmla="*/ 180 h 198"/>
                <a:gd name="T14" fmla="*/ 4 w 98"/>
                <a:gd name="T15" fmla="*/ 174 h 198"/>
                <a:gd name="T16" fmla="*/ 0 w 98"/>
                <a:gd name="T17" fmla="*/ 170 h 198"/>
                <a:gd name="T18" fmla="*/ 8 w 98"/>
                <a:gd name="T19" fmla="*/ 148 h 198"/>
                <a:gd name="T20" fmla="*/ 10 w 98"/>
                <a:gd name="T21" fmla="*/ 146 h 198"/>
                <a:gd name="T22" fmla="*/ 12 w 98"/>
                <a:gd name="T23" fmla="*/ 148 h 198"/>
                <a:gd name="T24" fmla="*/ 22 w 98"/>
                <a:gd name="T25" fmla="*/ 152 h 198"/>
                <a:gd name="T26" fmla="*/ 42 w 98"/>
                <a:gd name="T27" fmla="*/ 158 h 198"/>
                <a:gd name="T28" fmla="*/ 38 w 98"/>
                <a:gd name="T29" fmla="*/ 108 h 198"/>
                <a:gd name="T30" fmla="*/ 24 w 98"/>
                <a:gd name="T31" fmla="*/ 102 h 198"/>
                <a:gd name="T32" fmla="*/ 8 w 98"/>
                <a:gd name="T33" fmla="*/ 88 h 198"/>
                <a:gd name="T34" fmla="*/ 0 w 98"/>
                <a:gd name="T35" fmla="*/ 74 h 198"/>
                <a:gd name="T36" fmla="*/ 0 w 98"/>
                <a:gd name="T37" fmla="*/ 62 h 198"/>
                <a:gd name="T38" fmla="*/ 2 w 98"/>
                <a:gd name="T39" fmla="*/ 46 h 198"/>
                <a:gd name="T40" fmla="*/ 8 w 98"/>
                <a:gd name="T41" fmla="*/ 34 h 198"/>
                <a:gd name="T42" fmla="*/ 22 w 98"/>
                <a:gd name="T43" fmla="*/ 22 h 198"/>
                <a:gd name="T44" fmla="*/ 42 w 98"/>
                <a:gd name="T45" fmla="*/ 16 h 198"/>
                <a:gd name="T46" fmla="*/ 42 w 98"/>
                <a:gd name="T47" fmla="*/ 6 h 198"/>
                <a:gd name="T48" fmla="*/ 44 w 98"/>
                <a:gd name="T49" fmla="*/ 0 h 198"/>
                <a:gd name="T50" fmla="*/ 52 w 98"/>
                <a:gd name="T51" fmla="*/ 0 h 198"/>
                <a:gd name="T52" fmla="*/ 54 w 98"/>
                <a:gd name="T53" fmla="*/ 0 h 198"/>
                <a:gd name="T54" fmla="*/ 56 w 98"/>
                <a:gd name="T55" fmla="*/ 6 h 198"/>
                <a:gd name="T56" fmla="*/ 56 w 98"/>
                <a:gd name="T57" fmla="*/ 16 h 198"/>
                <a:gd name="T58" fmla="*/ 80 w 98"/>
                <a:gd name="T59" fmla="*/ 20 h 198"/>
                <a:gd name="T60" fmla="*/ 90 w 98"/>
                <a:gd name="T61" fmla="*/ 26 h 198"/>
                <a:gd name="T62" fmla="*/ 94 w 98"/>
                <a:gd name="T63" fmla="*/ 32 h 198"/>
                <a:gd name="T64" fmla="*/ 94 w 98"/>
                <a:gd name="T65" fmla="*/ 34 h 198"/>
                <a:gd name="T66" fmla="*/ 86 w 98"/>
                <a:gd name="T67" fmla="*/ 50 h 198"/>
                <a:gd name="T68" fmla="*/ 84 w 98"/>
                <a:gd name="T69" fmla="*/ 52 h 198"/>
                <a:gd name="T70" fmla="*/ 80 w 98"/>
                <a:gd name="T71" fmla="*/ 50 h 198"/>
                <a:gd name="T72" fmla="*/ 70 w 98"/>
                <a:gd name="T73" fmla="*/ 46 h 198"/>
                <a:gd name="T74" fmla="*/ 56 w 98"/>
                <a:gd name="T75" fmla="*/ 86 h 198"/>
                <a:gd name="T76" fmla="*/ 60 w 98"/>
                <a:gd name="T77" fmla="*/ 88 h 198"/>
                <a:gd name="T78" fmla="*/ 88 w 98"/>
                <a:gd name="T79" fmla="*/ 106 h 198"/>
                <a:gd name="T80" fmla="*/ 96 w 98"/>
                <a:gd name="T81" fmla="*/ 120 h 198"/>
                <a:gd name="T82" fmla="*/ 98 w 98"/>
                <a:gd name="T83" fmla="*/ 136 h 198"/>
                <a:gd name="T84" fmla="*/ 98 w 98"/>
                <a:gd name="T85" fmla="*/ 144 h 198"/>
                <a:gd name="T86" fmla="*/ 92 w 98"/>
                <a:gd name="T87" fmla="*/ 160 h 198"/>
                <a:gd name="T88" fmla="*/ 82 w 98"/>
                <a:gd name="T89" fmla="*/ 172 h 198"/>
                <a:gd name="T90" fmla="*/ 66 w 98"/>
                <a:gd name="T91" fmla="*/ 180 h 198"/>
                <a:gd name="T92" fmla="*/ 56 w 98"/>
                <a:gd name="T93" fmla="*/ 194 h 198"/>
                <a:gd name="T94" fmla="*/ 44 w 98"/>
                <a:gd name="T95" fmla="*/ 42 h 198"/>
                <a:gd name="T96" fmla="*/ 32 w 98"/>
                <a:gd name="T97" fmla="*/ 48 h 198"/>
                <a:gd name="T98" fmla="*/ 28 w 98"/>
                <a:gd name="T99" fmla="*/ 54 h 198"/>
                <a:gd name="T100" fmla="*/ 26 w 98"/>
                <a:gd name="T101" fmla="*/ 62 h 198"/>
                <a:gd name="T102" fmla="*/ 32 w 98"/>
                <a:gd name="T103" fmla="*/ 74 h 198"/>
                <a:gd name="T104" fmla="*/ 44 w 98"/>
                <a:gd name="T105" fmla="*/ 82 h 198"/>
                <a:gd name="T106" fmla="*/ 54 w 98"/>
                <a:gd name="T107" fmla="*/ 158 h 198"/>
                <a:gd name="T108" fmla="*/ 60 w 98"/>
                <a:gd name="T109" fmla="*/ 156 h 198"/>
                <a:gd name="T110" fmla="*/ 70 w 98"/>
                <a:gd name="T111" fmla="*/ 146 h 198"/>
                <a:gd name="T112" fmla="*/ 72 w 98"/>
                <a:gd name="T113" fmla="*/ 138 h 198"/>
                <a:gd name="T114" fmla="*/ 66 w 98"/>
                <a:gd name="T115" fmla="*/ 122 h 198"/>
                <a:gd name="T116" fmla="*/ 56 w 98"/>
                <a:gd name="T117" fmla="*/ 116 h 198"/>
                <a:gd name="T118" fmla="*/ 54 w 98"/>
                <a:gd name="T119" fmla="*/ 15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8" h="198">
                  <a:moveTo>
                    <a:pt x="56" y="194"/>
                  </a:moveTo>
                  <a:lnTo>
                    <a:pt x="56" y="194"/>
                  </a:lnTo>
                  <a:lnTo>
                    <a:pt x="56" y="198"/>
                  </a:lnTo>
                  <a:lnTo>
                    <a:pt x="54" y="198"/>
                  </a:lnTo>
                  <a:lnTo>
                    <a:pt x="52" y="198"/>
                  </a:lnTo>
                  <a:lnTo>
                    <a:pt x="46" y="198"/>
                  </a:lnTo>
                  <a:lnTo>
                    <a:pt x="46" y="198"/>
                  </a:lnTo>
                  <a:lnTo>
                    <a:pt x="44" y="198"/>
                  </a:lnTo>
                  <a:lnTo>
                    <a:pt x="42" y="198"/>
                  </a:lnTo>
                  <a:lnTo>
                    <a:pt x="42" y="194"/>
                  </a:lnTo>
                  <a:lnTo>
                    <a:pt x="42" y="184"/>
                  </a:lnTo>
                  <a:lnTo>
                    <a:pt x="42" y="184"/>
                  </a:lnTo>
                  <a:lnTo>
                    <a:pt x="30" y="182"/>
                  </a:lnTo>
                  <a:lnTo>
                    <a:pt x="18" y="180"/>
                  </a:lnTo>
                  <a:lnTo>
                    <a:pt x="4" y="174"/>
                  </a:lnTo>
                  <a:lnTo>
                    <a:pt x="4" y="174"/>
                  </a:lnTo>
                  <a:lnTo>
                    <a:pt x="0" y="172"/>
                  </a:lnTo>
                  <a:lnTo>
                    <a:pt x="0" y="170"/>
                  </a:lnTo>
                  <a:lnTo>
                    <a:pt x="0" y="168"/>
                  </a:lnTo>
                  <a:lnTo>
                    <a:pt x="8" y="148"/>
                  </a:lnTo>
                  <a:lnTo>
                    <a:pt x="8" y="148"/>
                  </a:lnTo>
                  <a:lnTo>
                    <a:pt x="10" y="146"/>
                  </a:lnTo>
                  <a:lnTo>
                    <a:pt x="10" y="146"/>
                  </a:lnTo>
                  <a:lnTo>
                    <a:pt x="12" y="148"/>
                  </a:lnTo>
                  <a:lnTo>
                    <a:pt x="12" y="148"/>
                  </a:lnTo>
                  <a:lnTo>
                    <a:pt x="22" y="152"/>
                  </a:lnTo>
                  <a:lnTo>
                    <a:pt x="32" y="156"/>
                  </a:lnTo>
                  <a:lnTo>
                    <a:pt x="42" y="158"/>
                  </a:lnTo>
                  <a:lnTo>
                    <a:pt x="42" y="110"/>
                  </a:lnTo>
                  <a:lnTo>
                    <a:pt x="38" y="108"/>
                  </a:lnTo>
                  <a:lnTo>
                    <a:pt x="38" y="108"/>
                  </a:lnTo>
                  <a:lnTo>
                    <a:pt x="24" y="102"/>
                  </a:lnTo>
                  <a:lnTo>
                    <a:pt x="12" y="94"/>
                  </a:lnTo>
                  <a:lnTo>
                    <a:pt x="8" y="88"/>
                  </a:lnTo>
                  <a:lnTo>
                    <a:pt x="2" y="82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0" y="54"/>
                  </a:lnTo>
                  <a:lnTo>
                    <a:pt x="2" y="46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16" y="28"/>
                  </a:lnTo>
                  <a:lnTo>
                    <a:pt x="22" y="22"/>
                  </a:lnTo>
                  <a:lnTo>
                    <a:pt x="32" y="20"/>
                  </a:lnTo>
                  <a:lnTo>
                    <a:pt x="42" y="1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2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6" y="2"/>
                  </a:lnTo>
                  <a:lnTo>
                    <a:pt x="56" y="6"/>
                  </a:lnTo>
                  <a:lnTo>
                    <a:pt x="56" y="16"/>
                  </a:lnTo>
                  <a:lnTo>
                    <a:pt x="56" y="16"/>
                  </a:lnTo>
                  <a:lnTo>
                    <a:pt x="70" y="18"/>
                  </a:lnTo>
                  <a:lnTo>
                    <a:pt x="80" y="20"/>
                  </a:lnTo>
                  <a:lnTo>
                    <a:pt x="90" y="26"/>
                  </a:lnTo>
                  <a:lnTo>
                    <a:pt x="90" y="26"/>
                  </a:lnTo>
                  <a:lnTo>
                    <a:pt x="94" y="28"/>
                  </a:lnTo>
                  <a:lnTo>
                    <a:pt x="94" y="32"/>
                  </a:lnTo>
                  <a:lnTo>
                    <a:pt x="94" y="32"/>
                  </a:lnTo>
                  <a:lnTo>
                    <a:pt x="94" y="34"/>
                  </a:lnTo>
                  <a:lnTo>
                    <a:pt x="86" y="50"/>
                  </a:lnTo>
                  <a:lnTo>
                    <a:pt x="86" y="50"/>
                  </a:lnTo>
                  <a:lnTo>
                    <a:pt x="86" y="52"/>
                  </a:lnTo>
                  <a:lnTo>
                    <a:pt x="84" y="52"/>
                  </a:lnTo>
                  <a:lnTo>
                    <a:pt x="84" y="52"/>
                  </a:lnTo>
                  <a:lnTo>
                    <a:pt x="80" y="50"/>
                  </a:lnTo>
                  <a:lnTo>
                    <a:pt x="80" y="50"/>
                  </a:lnTo>
                  <a:lnTo>
                    <a:pt x="70" y="46"/>
                  </a:lnTo>
                  <a:lnTo>
                    <a:pt x="56" y="42"/>
                  </a:lnTo>
                  <a:lnTo>
                    <a:pt x="56" y="86"/>
                  </a:lnTo>
                  <a:lnTo>
                    <a:pt x="60" y="88"/>
                  </a:lnTo>
                  <a:lnTo>
                    <a:pt x="60" y="88"/>
                  </a:lnTo>
                  <a:lnTo>
                    <a:pt x="76" y="96"/>
                  </a:lnTo>
                  <a:lnTo>
                    <a:pt x="88" y="106"/>
                  </a:lnTo>
                  <a:lnTo>
                    <a:pt x="92" y="112"/>
                  </a:lnTo>
                  <a:lnTo>
                    <a:pt x="96" y="120"/>
                  </a:lnTo>
                  <a:lnTo>
                    <a:pt x="98" y="126"/>
                  </a:lnTo>
                  <a:lnTo>
                    <a:pt x="98" y="136"/>
                  </a:lnTo>
                  <a:lnTo>
                    <a:pt x="98" y="136"/>
                  </a:lnTo>
                  <a:lnTo>
                    <a:pt x="98" y="144"/>
                  </a:lnTo>
                  <a:lnTo>
                    <a:pt x="96" y="152"/>
                  </a:lnTo>
                  <a:lnTo>
                    <a:pt x="92" y="160"/>
                  </a:lnTo>
                  <a:lnTo>
                    <a:pt x="88" y="166"/>
                  </a:lnTo>
                  <a:lnTo>
                    <a:pt x="82" y="172"/>
                  </a:lnTo>
                  <a:lnTo>
                    <a:pt x="74" y="178"/>
                  </a:lnTo>
                  <a:lnTo>
                    <a:pt x="66" y="180"/>
                  </a:lnTo>
                  <a:lnTo>
                    <a:pt x="56" y="184"/>
                  </a:lnTo>
                  <a:lnTo>
                    <a:pt x="56" y="194"/>
                  </a:lnTo>
                  <a:close/>
                  <a:moveTo>
                    <a:pt x="44" y="42"/>
                  </a:moveTo>
                  <a:lnTo>
                    <a:pt x="44" y="42"/>
                  </a:lnTo>
                  <a:lnTo>
                    <a:pt x="38" y="44"/>
                  </a:lnTo>
                  <a:lnTo>
                    <a:pt x="32" y="48"/>
                  </a:lnTo>
                  <a:lnTo>
                    <a:pt x="32" y="48"/>
                  </a:lnTo>
                  <a:lnTo>
                    <a:pt x="28" y="54"/>
                  </a:lnTo>
                  <a:lnTo>
                    <a:pt x="26" y="62"/>
                  </a:lnTo>
                  <a:lnTo>
                    <a:pt x="26" y="62"/>
                  </a:lnTo>
                  <a:lnTo>
                    <a:pt x="28" y="68"/>
                  </a:lnTo>
                  <a:lnTo>
                    <a:pt x="32" y="74"/>
                  </a:lnTo>
                  <a:lnTo>
                    <a:pt x="36" y="78"/>
                  </a:lnTo>
                  <a:lnTo>
                    <a:pt x="44" y="82"/>
                  </a:lnTo>
                  <a:lnTo>
                    <a:pt x="44" y="42"/>
                  </a:lnTo>
                  <a:close/>
                  <a:moveTo>
                    <a:pt x="54" y="158"/>
                  </a:moveTo>
                  <a:lnTo>
                    <a:pt x="54" y="158"/>
                  </a:lnTo>
                  <a:lnTo>
                    <a:pt x="60" y="156"/>
                  </a:lnTo>
                  <a:lnTo>
                    <a:pt x="64" y="152"/>
                  </a:lnTo>
                  <a:lnTo>
                    <a:pt x="70" y="146"/>
                  </a:lnTo>
                  <a:lnTo>
                    <a:pt x="72" y="138"/>
                  </a:lnTo>
                  <a:lnTo>
                    <a:pt x="72" y="138"/>
                  </a:lnTo>
                  <a:lnTo>
                    <a:pt x="70" y="128"/>
                  </a:lnTo>
                  <a:lnTo>
                    <a:pt x="66" y="122"/>
                  </a:lnTo>
                  <a:lnTo>
                    <a:pt x="60" y="118"/>
                  </a:lnTo>
                  <a:lnTo>
                    <a:pt x="56" y="116"/>
                  </a:lnTo>
                  <a:lnTo>
                    <a:pt x="54" y="116"/>
                  </a:lnTo>
                  <a:lnTo>
                    <a:pt x="54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4" name="Down Arrow 23"/>
          <p:cNvSpPr/>
          <p:nvPr/>
        </p:nvSpPr>
        <p:spPr>
          <a:xfrm>
            <a:off x="5382064" y="4671676"/>
            <a:ext cx="249841" cy="4495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1705" y="5126578"/>
            <a:ext cx="1778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Gill Sans MT" charset="0"/>
                <a:cs typeface="Gill Sans MT" charset="0"/>
              </a:rPr>
              <a:t>Decrease the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Gill Sans MT" charset="0"/>
                <a:cs typeface="Gill Sans MT" charset="0"/>
              </a:rPr>
              <a:t>COST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ea typeface="Gill Sans MT" charset="0"/>
                <a:cs typeface="Gill Sans MT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Gill Sans MT" charset="0"/>
                <a:cs typeface="Gill Sans MT" charset="0"/>
              </a:rPr>
              <a:t>of a degree</a:t>
            </a:r>
          </a:p>
        </p:txBody>
      </p:sp>
      <p:pic>
        <p:nvPicPr>
          <p:cNvPr id="26" name="Picture 25" descr="Team:Michigan Software - 2016.igem.org"/>
          <p:cNvPicPr>
            <a:picLocks noChangeAspect="1"/>
          </p:cNvPicPr>
          <p:nvPr/>
        </p:nvPicPr>
        <p:blipFill>
          <a:blip r:embed="rId4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2125" y="3903688"/>
            <a:ext cx="777430" cy="77743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6664197" y="5126578"/>
            <a:ext cx="1778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ea typeface="Gill Sans MT" charset="0"/>
                <a:cs typeface="Gill Sans MT" charset="0"/>
              </a:rPr>
              <a:t>Increase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Gill Sans MT" charset="0"/>
                <a:cs typeface="Gill Sans MT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Gill Sans MT" charset="0"/>
                <a:cs typeface="Gill Sans MT" charset="0"/>
              </a:rPr>
              <a:t>ENGAGEMENT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ea typeface="Gill Sans MT" charset="0"/>
                <a:cs typeface="Gill Sans MT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ea typeface="Gill Sans MT" charset="0"/>
                <a:cs typeface="Gill Sans MT" charset="0"/>
              </a:rPr>
              <a:t>to support success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Gill Sans MT" charset="0"/>
              <a:cs typeface="Gill Sans MT" charset="0"/>
            </a:endParaRPr>
          </a:p>
        </p:txBody>
      </p:sp>
      <p:sp>
        <p:nvSpPr>
          <p:cNvPr id="29" name="Down Arrow 28"/>
          <p:cNvSpPr/>
          <p:nvPr/>
        </p:nvSpPr>
        <p:spPr>
          <a:xfrm rot="10800000">
            <a:off x="1549518" y="4677078"/>
            <a:ext cx="249841" cy="4495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3437255" y="4677078"/>
            <a:ext cx="249841" cy="4495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Down Arrow 30"/>
          <p:cNvSpPr/>
          <p:nvPr/>
        </p:nvSpPr>
        <p:spPr>
          <a:xfrm rot="10800000">
            <a:off x="7465919" y="4681118"/>
            <a:ext cx="249841" cy="4495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6406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76" y="354248"/>
            <a:ext cx="6477000" cy="11430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Strengths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324" y="1475413"/>
            <a:ext cx="8025892" cy="4715075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Continued enrollment growth</a:t>
            </a:r>
            <a:endParaRPr lang="en-US" sz="2000" dirty="0"/>
          </a:p>
          <a:p>
            <a:r>
              <a:rPr lang="en-US" sz="2400" dirty="0"/>
              <a:t>Focus on affordability and access</a:t>
            </a:r>
          </a:p>
          <a:p>
            <a:pPr lvl="1"/>
            <a:r>
              <a:rPr lang="en-US" sz="2000" dirty="0"/>
              <a:t>Locked in tuition</a:t>
            </a:r>
          </a:p>
          <a:p>
            <a:pPr lvl="1"/>
            <a:r>
              <a:rPr lang="en-US" sz="2000" dirty="0"/>
              <a:t>Financial Aid offers up front</a:t>
            </a:r>
          </a:p>
          <a:p>
            <a:r>
              <a:rPr lang="en-US" sz="2400" dirty="0"/>
              <a:t>Strong offering of academic pathways</a:t>
            </a:r>
          </a:p>
          <a:p>
            <a:pPr lvl="1"/>
            <a:r>
              <a:rPr lang="en-US" sz="2000" dirty="0"/>
              <a:t>Over 65 pathways</a:t>
            </a:r>
          </a:p>
          <a:p>
            <a:r>
              <a:rPr lang="en-US" sz="2400" dirty="0"/>
              <a:t>Academic advising</a:t>
            </a:r>
          </a:p>
          <a:p>
            <a:pPr lvl="1"/>
            <a:r>
              <a:rPr lang="en-US" sz="2000" dirty="0"/>
              <a:t>Single point of contact within units at UD</a:t>
            </a:r>
          </a:p>
          <a:p>
            <a:r>
              <a:rPr lang="en-US" sz="2400" dirty="0"/>
              <a:t>Strong partnership</a:t>
            </a:r>
          </a:p>
          <a:p>
            <a:pPr lvl="1"/>
            <a:r>
              <a:rPr lang="en-US" sz="2000" dirty="0"/>
              <a:t>Dedicated staff</a:t>
            </a:r>
          </a:p>
          <a:p>
            <a:pPr lvl="1"/>
            <a:r>
              <a:rPr lang="en-US" sz="2000" dirty="0"/>
              <a:t>Opportunities to share and learn</a:t>
            </a:r>
          </a:p>
          <a:p>
            <a:pPr lvl="1"/>
            <a:r>
              <a:rPr lang="en-US" sz="2000" dirty="0"/>
              <a:t>Marketing and recruitment</a:t>
            </a:r>
          </a:p>
          <a:p>
            <a:r>
              <a:rPr lang="en-US" sz="2400" dirty="0"/>
              <a:t>Student successes in and outside the classroom</a:t>
            </a:r>
          </a:p>
          <a:p>
            <a:pPr lvl="1"/>
            <a:r>
              <a:rPr lang="en-US" sz="2000" dirty="0"/>
              <a:t>Research, participation in organizations, successful transitions to UD, etc…</a:t>
            </a:r>
          </a:p>
          <a:p>
            <a:endParaRPr lang="en-US" sz="28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92608" y="1365685"/>
            <a:ext cx="8558784" cy="182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165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1"/>
                </a:solidFill>
              </a:rPr>
              <a:t>Student engagement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Not checking email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Sense of belonging/identity</a:t>
            </a:r>
          </a:p>
          <a:p>
            <a:r>
              <a:rPr lang="en-US" dirty="0">
                <a:solidFill>
                  <a:schemeClr val="tx1"/>
                </a:solidFill>
              </a:rPr>
              <a:t>Academic advising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Unable to share advising data between institutions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Clearly identifying UDSA students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Students self-advising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1"/>
                </a:solidFill>
              </a:rPr>
              <a:t>Onboarding students who enroll in the spring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Online only experience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Missing the student-to- student experience</a:t>
            </a:r>
          </a:p>
          <a:p>
            <a:r>
              <a:rPr lang="en-US" dirty="0">
                <a:solidFill>
                  <a:schemeClr val="tx1"/>
                </a:solidFill>
              </a:rPr>
              <a:t>Career Tech, AP, CLEP policies</a:t>
            </a:r>
          </a:p>
          <a:p>
            <a:r>
              <a:rPr lang="en-US" dirty="0">
                <a:solidFill>
                  <a:schemeClr val="tx1"/>
                </a:solidFill>
              </a:rPr>
              <a:t>CCP early advising </a:t>
            </a:r>
          </a:p>
          <a:p>
            <a:r>
              <a:rPr lang="en-US" dirty="0">
                <a:solidFill>
                  <a:schemeClr val="tx1"/>
                </a:solidFill>
              </a:rPr>
              <a:t>Reaching current Sinclair students to enroll earlier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1752" y="1435608"/>
            <a:ext cx="8549640" cy="91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209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020" y="405883"/>
            <a:ext cx="8300212" cy="1143000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036" y="1640005"/>
            <a:ext cx="8172196" cy="4525963"/>
          </a:xfrm>
        </p:spPr>
        <p:txBody>
          <a:bodyPr/>
          <a:lstStyle/>
          <a:p>
            <a:r>
              <a:rPr lang="en-US" dirty="0"/>
              <a:t>Centralized Academy advising</a:t>
            </a:r>
          </a:p>
          <a:p>
            <a:pPr lvl="1"/>
            <a:r>
              <a:rPr lang="en-US" dirty="0"/>
              <a:t>Academic</a:t>
            </a:r>
          </a:p>
          <a:p>
            <a:pPr lvl="1"/>
            <a:r>
              <a:rPr lang="en-US" dirty="0"/>
              <a:t>Engagement</a:t>
            </a:r>
          </a:p>
          <a:p>
            <a:pPr lvl="1"/>
            <a:r>
              <a:rPr lang="en-US" dirty="0"/>
              <a:t>Transition</a:t>
            </a:r>
          </a:p>
          <a:p>
            <a:r>
              <a:rPr lang="en-US" dirty="0"/>
              <a:t>Student engagement</a:t>
            </a:r>
          </a:p>
          <a:p>
            <a:pPr lvl="1"/>
            <a:r>
              <a:rPr lang="en-US" dirty="0"/>
              <a:t>UDSA student organization</a:t>
            </a:r>
          </a:p>
          <a:p>
            <a:pPr lvl="1"/>
            <a:r>
              <a:rPr lang="en-US" dirty="0"/>
              <a:t>Mentoring program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1752" y="1457125"/>
            <a:ext cx="85404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817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216" y="390824"/>
            <a:ext cx="685546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Keys to Success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92608" y="1389889"/>
            <a:ext cx="85679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493569"/>
              </p:ext>
            </p:extLst>
          </p:nvPr>
        </p:nvGraphicFramePr>
        <p:xfrm>
          <a:off x="612296" y="1390656"/>
          <a:ext cx="775579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332882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2434</TotalTime>
  <Words>307</Words>
  <Application>Microsoft Office PowerPoint</Application>
  <PresentationFormat>On-screen Show (4:3)</PresentationFormat>
  <Paragraphs>62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Custom Design</vt:lpstr>
      <vt:lpstr>UD Sinclair Academy A Sinclair College  University of Dayton Partnership </vt:lpstr>
      <vt:lpstr>PowerPoint Presentation</vt:lpstr>
      <vt:lpstr>Strengths</vt:lpstr>
      <vt:lpstr>Challenges</vt:lpstr>
      <vt:lpstr>Opportunities</vt:lpstr>
      <vt:lpstr>Keys to Success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 Gray</dc:creator>
  <cp:lastModifiedBy>Hideo Tsuchida</cp:lastModifiedBy>
  <cp:revision>143</cp:revision>
  <dcterms:created xsi:type="dcterms:W3CDTF">2015-05-11T21:13:17Z</dcterms:created>
  <dcterms:modified xsi:type="dcterms:W3CDTF">2020-03-06T14:28:15Z</dcterms:modified>
</cp:coreProperties>
</file>