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3609" autoAdjust="0"/>
  </p:normalViewPr>
  <p:slideViewPr>
    <p:cSldViewPr snapToGrid="0">
      <p:cViewPr varScale="1">
        <p:scale>
          <a:sx n="55" d="100"/>
          <a:sy n="55" d="100"/>
        </p:scale>
        <p:origin x="12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D01AA-990C-4978-915B-D1D65D254B77}" type="datetimeFigureOut">
              <a:rPr lang="en-US" smtClean="0"/>
              <a:t>6/3/2016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71B6E-12FB-41FE-B251-0AE3B5357EAF}" type="slidenum">
              <a:rPr lang="en-US" smtClean="0"/>
              <a:t>‹#›</a:t>
            </a:fld>
            <a:endParaRPr lang="en-US"/>
          </a:p>
        </p:txBody>
      </p:sp>
    </p:spTree>
    <p:extLst>
      <p:ext uri="{BB962C8B-B14F-4D97-AF65-F5344CB8AC3E}">
        <p14:creationId xmlns:p14="http://schemas.microsoft.com/office/powerpoint/2010/main" val="271853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your fifth module of the initial mentor training.  The topic of this </a:t>
            </a:r>
            <a:r>
              <a:rPr lang="en-US" smtClean="0"/>
              <a:t>presentation</a:t>
            </a:r>
            <a:r>
              <a:rPr lang="en-US" baseline="0" smtClean="0"/>
              <a:t> is </a:t>
            </a:r>
            <a:r>
              <a:rPr lang="en-US" sz="1200" smtClean="0"/>
              <a:t>Characteristics of an Effective Mentoring Relationship.</a:t>
            </a:r>
            <a:endParaRPr lang="en-US" dirty="0" smtClean="0"/>
          </a:p>
          <a:p>
            <a:endParaRPr lang="en-US" dirty="0"/>
          </a:p>
        </p:txBody>
      </p:sp>
      <p:sp>
        <p:nvSpPr>
          <p:cNvPr id="4" name="Slide Number Placeholder 3"/>
          <p:cNvSpPr>
            <a:spLocks noGrp="1"/>
          </p:cNvSpPr>
          <p:nvPr>
            <p:ph type="sldNum" sz="quarter" idx="10"/>
          </p:nvPr>
        </p:nvSpPr>
        <p:spPr/>
        <p:txBody>
          <a:bodyPr/>
          <a:lstStyle/>
          <a:p>
            <a:fld id="{27871B6E-12FB-41FE-B251-0AE3B5357EAF}" type="slidenum">
              <a:rPr lang="en-US" smtClean="0"/>
              <a:t>1</a:t>
            </a:fld>
            <a:endParaRPr lang="en-US"/>
          </a:p>
        </p:txBody>
      </p:sp>
    </p:spTree>
    <p:extLst>
      <p:ext uri="{BB962C8B-B14F-4D97-AF65-F5344CB8AC3E}">
        <p14:creationId xmlns:p14="http://schemas.microsoft.com/office/powerpoint/2010/main" val="42968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HEMI</a:t>
            </a:r>
            <a:r>
              <a:rPr lang="en-US" baseline="0" dirty="0" smtClean="0"/>
              <a:t> m</a:t>
            </a:r>
            <a:r>
              <a:rPr lang="en-US" dirty="0" smtClean="0"/>
              <a:t>entors become special people in the</a:t>
            </a:r>
            <a:r>
              <a:rPr lang="en-US" baseline="0" dirty="0" smtClean="0"/>
              <a:t> lives of youth by sharing their time and valuable experiences, modeling understanding and caring interactions with others, and empowering young people to be secure and self-confident.  HEMI mentors also provide support by supplying information, helping to increase a mentee’s skills, and exploring career and college opportunities.</a:t>
            </a:r>
          </a:p>
          <a:p>
            <a:endParaRPr lang="en-US" baseline="0" dirty="0" smtClean="0"/>
          </a:p>
          <a:p>
            <a:r>
              <a:rPr lang="en-US" baseline="0" dirty="0" smtClean="0"/>
              <a:t>Mentoring is only as effective as the quality of the relationship formed between the mentor and the mentee.   Mentoring is a mutual experience where both mentor and mentee learn about themselves and the other person.  Effective mentoring requires belief in human potential.</a:t>
            </a:r>
          </a:p>
          <a:p>
            <a:endParaRPr lang="en-US" baseline="0" dirty="0" smtClean="0"/>
          </a:p>
          <a:p>
            <a:r>
              <a:rPr lang="en-US" baseline="0" dirty="0" smtClean="0"/>
              <a:t>We discuss this multiple times throughout the training modules, but it is important to continually remember that our relationships with our youth must be supportive and positive.  On this and the next 2 slides, you will see some of the evidence-based best practices of effective mentoring.  (read bullets)</a:t>
            </a:r>
            <a:endParaRPr lang="en-US" dirty="0"/>
          </a:p>
        </p:txBody>
      </p:sp>
      <p:sp>
        <p:nvSpPr>
          <p:cNvPr id="4" name="Slide Number Placeholder 3"/>
          <p:cNvSpPr>
            <a:spLocks noGrp="1"/>
          </p:cNvSpPr>
          <p:nvPr>
            <p:ph type="sldNum" sz="quarter" idx="10"/>
          </p:nvPr>
        </p:nvSpPr>
        <p:spPr/>
        <p:txBody>
          <a:bodyPr/>
          <a:lstStyle/>
          <a:p>
            <a:fld id="{27871B6E-12FB-41FE-B251-0AE3B5357EAF}" type="slidenum">
              <a:rPr lang="en-US" smtClean="0"/>
              <a:t>2</a:t>
            </a:fld>
            <a:endParaRPr lang="en-US"/>
          </a:p>
        </p:txBody>
      </p:sp>
    </p:spTree>
    <p:extLst>
      <p:ext uri="{BB962C8B-B14F-4D97-AF65-F5344CB8AC3E}">
        <p14:creationId xmlns:p14="http://schemas.microsoft.com/office/powerpoint/2010/main" val="364814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bullets)</a:t>
            </a:r>
            <a:endParaRPr lang="en-US" dirty="0"/>
          </a:p>
        </p:txBody>
      </p:sp>
      <p:sp>
        <p:nvSpPr>
          <p:cNvPr id="4" name="Slide Number Placeholder 3"/>
          <p:cNvSpPr>
            <a:spLocks noGrp="1"/>
          </p:cNvSpPr>
          <p:nvPr>
            <p:ph type="sldNum" sz="quarter" idx="10"/>
          </p:nvPr>
        </p:nvSpPr>
        <p:spPr/>
        <p:txBody>
          <a:bodyPr/>
          <a:lstStyle/>
          <a:p>
            <a:fld id="{27871B6E-12FB-41FE-B251-0AE3B5357EAF}" type="slidenum">
              <a:rPr lang="en-US" smtClean="0"/>
              <a:t>3</a:t>
            </a:fld>
            <a:endParaRPr lang="en-US"/>
          </a:p>
        </p:txBody>
      </p:sp>
    </p:spTree>
    <p:extLst>
      <p:ext uri="{BB962C8B-B14F-4D97-AF65-F5344CB8AC3E}">
        <p14:creationId xmlns:p14="http://schemas.microsoft.com/office/powerpoint/2010/main" val="3896931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bullets)</a:t>
            </a:r>
            <a:endParaRPr lang="en-US" dirty="0"/>
          </a:p>
        </p:txBody>
      </p:sp>
      <p:sp>
        <p:nvSpPr>
          <p:cNvPr id="4" name="Slide Number Placeholder 3"/>
          <p:cNvSpPr>
            <a:spLocks noGrp="1"/>
          </p:cNvSpPr>
          <p:nvPr>
            <p:ph type="sldNum" sz="quarter" idx="10"/>
          </p:nvPr>
        </p:nvSpPr>
        <p:spPr/>
        <p:txBody>
          <a:bodyPr/>
          <a:lstStyle/>
          <a:p>
            <a:fld id="{27871B6E-12FB-41FE-B251-0AE3B5357EAF}" type="slidenum">
              <a:rPr lang="en-US" smtClean="0"/>
              <a:t>4</a:t>
            </a:fld>
            <a:endParaRPr lang="en-US"/>
          </a:p>
        </p:txBody>
      </p:sp>
    </p:spTree>
    <p:extLst>
      <p:ext uri="{BB962C8B-B14F-4D97-AF65-F5344CB8AC3E}">
        <p14:creationId xmlns:p14="http://schemas.microsoft.com/office/powerpoint/2010/main" val="115067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Successful mentors incorporate the following building blocks into the development of a quality relationship for both mentor and mentee:</a:t>
            </a:r>
          </a:p>
          <a:p>
            <a:endParaRPr lang="en-US" dirty="0" smtClean="0"/>
          </a:p>
          <a:p>
            <a:r>
              <a:rPr lang="en-US" dirty="0" smtClean="0"/>
              <a:t>Activity-based:</a:t>
            </a:r>
            <a:r>
              <a:rPr lang="en-US" baseline="0" dirty="0" smtClean="0"/>
              <a:t> create or introduce learning environments that provide numerous opportunities for self-discovery.  Examples of activity-based mentoring include visiting the campus of a college or trade school or job shadowing.  Also, you could expose your mentee to a career idea that they never knew existed, such as by talking to a park ranger during a visit to Mt. Airy Forest</a:t>
            </a:r>
          </a:p>
          <a:p>
            <a:endParaRPr lang="en-US" baseline="0" dirty="0" smtClean="0"/>
          </a:p>
          <a:p>
            <a:r>
              <a:rPr lang="en-US" baseline="0" dirty="0" smtClean="0"/>
              <a:t>Empower Youth: strive to get to know your mentee by asking open-ended questions and engaging in active listening.  Build rapport with your mentee by acknowledging them as individuals.  Remind your mentee that he or she is the expert of their self.</a:t>
            </a:r>
          </a:p>
          <a:p>
            <a:endParaRPr lang="en-US" baseline="0" dirty="0" smtClean="0"/>
          </a:p>
          <a:p>
            <a:r>
              <a:rPr lang="en-US" baseline="0" dirty="0" smtClean="0"/>
              <a:t>Continuous Learning: provide positive reinforcement.  Take advantage of interactive situations to reinforce previously learned life skills</a:t>
            </a:r>
          </a:p>
          <a:p>
            <a:endParaRPr lang="en-US" baseline="0" dirty="0" smtClean="0"/>
          </a:p>
        </p:txBody>
      </p:sp>
      <p:sp>
        <p:nvSpPr>
          <p:cNvPr id="4" name="Slide Number Placeholder 3"/>
          <p:cNvSpPr>
            <a:spLocks noGrp="1"/>
          </p:cNvSpPr>
          <p:nvPr>
            <p:ph type="sldNum" sz="quarter" idx="10"/>
          </p:nvPr>
        </p:nvSpPr>
        <p:spPr/>
        <p:txBody>
          <a:bodyPr/>
          <a:lstStyle/>
          <a:p>
            <a:fld id="{27871B6E-12FB-41FE-B251-0AE3B5357EAF}" type="slidenum">
              <a:rPr lang="en-US" smtClean="0"/>
              <a:t>5</a:t>
            </a:fld>
            <a:endParaRPr lang="en-US"/>
          </a:p>
        </p:txBody>
      </p:sp>
    </p:spTree>
    <p:extLst>
      <p:ext uri="{BB962C8B-B14F-4D97-AF65-F5344CB8AC3E}">
        <p14:creationId xmlns:p14="http://schemas.microsoft.com/office/powerpoint/2010/main" val="168529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Self-assessment</a:t>
            </a:r>
            <a:r>
              <a:rPr lang="en-US" baseline="0" dirty="0" smtClean="0"/>
              <a:t> if very important!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Gaining self-awareness is a goal of continuous learning and is recognized as a key element in mentoring effectiveness.  In order to fully assist your mentee, you must be open-minded and ready to accept the information you receive.  Better understanding of yourself will allow you to react empathetically</a:t>
            </a:r>
            <a:r>
              <a:rPr lang="en-US" baseline="0" dirty="0" smtClean="0"/>
              <a:t>.</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 that you as a mentor should also have personal goals for this relationship.  During your orientation session, we will discuss ideas for personal</a:t>
            </a:r>
            <a:r>
              <a:rPr lang="en-US" baseline="0" dirty="0" smtClean="0"/>
              <a:t> </a:t>
            </a:r>
            <a:r>
              <a:rPr lang="en-US" baseline="0" smtClean="0"/>
              <a:t>goal setting.</a:t>
            </a:r>
            <a:endParaRPr lang="en-US" dirty="0" smtClean="0"/>
          </a:p>
          <a:p>
            <a:endParaRPr lang="en-US" dirty="0"/>
          </a:p>
        </p:txBody>
      </p:sp>
      <p:sp>
        <p:nvSpPr>
          <p:cNvPr id="4" name="Slide Number Placeholder 3"/>
          <p:cNvSpPr>
            <a:spLocks noGrp="1"/>
          </p:cNvSpPr>
          <p:nvPr>
            <p:ph type="sldNum" sz="quarter" idx="10"/>
          </p:nvPr>
        </p:nvSpPr>
        <p:spPr/>
        <p:txBody>
          <a:bodyPr/>
          <a:lstStyle/>
          <a:p>
            <a:fld id="{27871B6E-12FB-41FE-B251-0AE3B5357EAF}" type="slidenum">
              <a:rPr lang="en-US" smtClean="0"/>
              <a:t>6</a:t>
            </a:fld>
            <a:endParaRPr lang="en-US"/>
          </a:p>
        </p:txBody>
      </p:sp>
    </p:spTree>
    <p:extLst>
      <p:ext uri="{BB962C8B-B14F-4D97-AF65-F5344CB8AC3E}">
        <p14:creationId xmlns:p14="http://schemas.microsoft.com/office/powerpoint/2010/main" val="382134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F0328D-2B00-4B68-B959-F8E5D6B94141}"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F4F6E-F868-4AAA-A61C-535EBB1C153C}" type="slidenum">
              <a:rPr lang="en-US" smtClean="0"/>
              <a:t>‹#›</a:t>
            </a:fld>
            <a:endParaRPr lang="en-US"/>
          </a:p>
        </p:txBody>
      </p:sp>
    </p:spTree>
    <p:extLst>
      <p:ext uri="{BB962C8B-B14F-4D97-AF65-F5344CB8AC3E}">
        <p14:creationId xmlns:p14="http://schemas.microsoft.com/office/powerpoint/2010/main" val="310115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0328D-2B00-4B68-B959-F8E5D6B94141}"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F4F6E-F868-4AAA-A61C-535EBB1C153C}" type="slidenum">
              <a:rPr lang="en-US" smtClean="0"/>
              <a:t>‹#›</a:t>
            </a:fld>
            <a:endParaRPr lang="en-US"/>
          </a:p>
        </p:txBody>
      </p:sp>
    </p:spTree>
    <p:extLst>
      <p:ext uri="{BB962C8B-B14F-4D97-AF65-F5344CB8AC3E}">
        <p14:creationId xmlns:p14="http://schemas.microsoft.com/office/powerpoint/2010/main" val="203156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0328D-2B00-4B68-B959-F8E5D6B94141}"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F4F6E-F868-4AAA-A61C-535EBB1C153C}" type="slidenum">
              <a:rPr lang="en-US" smtClean="0"/>
              <a:t>‹#›</a:t>
            </a:fld>
            <a:endParaRPr lang="en-US"/>
          </a:p>
        </p:txBody>
      </p:sp>
    </p:spTree>
    <p:extLst>
      <p:ext uri="{BB962C8B-B14F-4D97-AF65-F5344CB8AC3E}">
        <p14:creationId xmlns:p14="http://schemas.microsoft.com/office/powerpoint/2010/main" val="205735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0328D-2B00-4B68-B959-F8E5D6B94141}"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F4F6E-F868-4AAA-A61C-535EBB1C153C}" type="slidenum">
              <a:rPr lang="en-US" smtClean="0"/>
              <a:t>‹#›</a:t>
            </a:fld>
            <a:endParaRPr lang="en-US"/>
          </a:p>
        </p:txBody>
      </p:sp>
    </p:spTree>
    <p:extLst>
      <p:ext uri="{BB962C8B-B14F-4D97-AF65-F5344CB8AC3E}">
        <p14:creationId xmlns:p14="http://schemas.microsoft.com/office/powerpoint/2010/main" val="356157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F0328D-2B00-4B68-B959-F8E5D6B94141}"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F4F6E-F868-4AAA-A61C-535EBB1C153C}" type="slidenum">
              <a:rPr lang="en-US" smtClean="0"/>
              <a:t>‹#›</a:t>
            </a:fld>
            <a:endParaRPr lang="en-US"/>
          </a:p>
        </p:txBody>
      </p:sp>
    </p:spTree>
    <p:extLst>
      <p:ext uri="{BB962C8B-B14F-4D97-AF65-F5344CB8AC3E}">
        <p14:creationId xmlns:p14="http://schemas.microsoft.com/office/powerpoint/2010/main" val="170851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F0328D-2B00-4B68-B959-F8E5D6B94141}" type="datetimeFigureOut">
              <a:rPr lang="en-US" smtClean="0"/>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F4F6E-F868-4AAA-A61C-535EBB1C153C}" type="slidenum">
              <a:rPr lang="en-US" smtClean="0"/>
              <a:t>‹#›</a:t>
            </a:fld>
            <a:endParaRPr lang="en-US"/>
          </a:p>
        </p:txBody>
      </p:sp>
    </p:spTree>
    <p:extLst>
      <p:ext uri="{BB962C8B-B14F-4D97-AF65-F5344CB8AC3E}">
        <p14:creationId xmlns:p14="http://schemas.microsoft.com/office/powerpoint/2010/main" val="166566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F0328D-2B00-4B68-B959-F8E5D6B94141}" type="datetimeFigureOut">
              <a:rPr lang="en-US" smtClean="0"/>
              <a:t>6/3/2016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F4F6E-F868-4AAA-A61C-535EBB1C153C}" type="slidenum">
              <a:rPr lang="en-US" smtClean="0"/>
              <a:t>‹#›</a:t>
            </a:fld>
            <a:endParaRPr lang="en-US"/>
          </a:p>
        </p:txBody>
      </p:sp>
    </p:spTree>
    <p:extLst>
      <p:ext uri="{BB962C8B-B14F-4D97-AF65-F5344CB8AC3E}">
        <p14:creationId xmlns:p14="http://schemas.microsoft.com/office/powerpoint/2010/main" val="47695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F0328D-2B00-4B68-B959-F8E5D6B94141}" type="datetimeFigureOut">
              <a:rPr lang="en-US" smtClean="0"/>
              <a:t>6/3/2016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F4F6E-F868-4AAA-A61C-535EBB1C153C}" type="slidenum">
              <a:rPr lang="en-US" smtClean="0"/>
              <a:t>‹#›</a:t>
            </a:fld>
            <a:endParaRPr lang="en-US"/>
          </a:p>
        </p:txBody>
      </p:sp>
    </p:spTree>
    <p:extLst>
      <p:ext uri="{BB962C8B-B14F-4D97-AF65-F5344CB8AC3E}">
        <p14:creationId xmlns:p14="http://schemas.microsoft.com/office/powerpoint/2010/main" val="201481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0328D-2B00-4B68-B959-F8E5D6B94141}" type="datetimeFigureOut">
              <a:rPr lang="en-US" smtClean="0"/>
              <a:t>6/3/2016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F4F6E-F868-4AAA-A61C-535EBB1C153C}" type="slidenum">
              <a:rPr lang="en-US" smtClean="0"/>
              <a:t>‹#›</a:t>
            </a:fld>
            <a:endParaRPr lang="en-US"/>
          </a:p>
        </p:txBody>
      </p:sp>
    </p:spTree>
    <p:extLst>
      <p:ext uri="{BB962C8B-B14F-4D97-AF65-F5344CB8AC3E}">
        <p14:creationId xmlns:p14="http://schemas.microsoft.com/office/powerpoint/2010/main" val="82281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0328D-2B00-4B68-B959-F8E5D6B94141}" type="datetimeFigureOut">
              <a:rPr lang="en-US" smtClean="0"/>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F4F6E-F868-4AAA-A61C-535EBB1C153C}" type="slidenum">
              <a:rPr lang="en-US" smtClean="0"/>
              <a:t>‹#›</a:t>
            </a:fld>
            <a:endParaRPr lang="en-US"/>
          </a:p>
        </p:txBody>
      </p:sp>
    </p:spTree>
    <p:extLst>
      <p:ext uri="{BB962C8B-B14F-4D97-AF65-F5344CB8AC3E}">
        <p14:creationId xmlns:p14="http://schemas.microsoft.com/office/powerpoint/2010/main" val="222700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0328D-2B00-4B68-B959-F8E5D6B94141}" type="datetimeFigureOut">
              <a:rPr lang="en-US" smtClean="0"/>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F4F6E-F868-4AAA-A61C-535EBB1C153C}" type="slidenum">
              <a:rPr lang="en-US" smtClean="0"/>
              <a:t>‹#›</a:t>
            </a:fld>
            <a:endParaRPr lang="en-US"/>
          </a:p>
        </p:txBody>
      </p:sp>
    </p:spTree>
    <p:extLst>
      <p:ext uri="{BB962C8B-B14F-4D97-AF65-F5344CB8AC3E}">
        <p14:creationId xmlns:p14="http://schemas.microsoft.com/office/powerpoint/2010/main" val="310195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0328D-2B00-4B68-B959-F8E5D6B94141}" type="datetimeFigureOut">
              <a:rPr lang="en-US" smtClean="0"/>
              <a:t>6/3/2016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F4F6E-F868-4AAA-A61C-535EBB1C153C}" type="slidenum">
              <a:rPr lang="en-US" smtClean="0"/>
              <a:t>‹#›</a:t>
            </a:fld>
            <a:endParaRPr lang="en-US"/>
          </a:p>
        </p:txBody>
      </p:sp>
    </p:spTree>
    <p:extLst>
      <p:ext uri="{BB962C8B-B14F-4D97-AF65-F5344CB8AC3E}">
        <p14:creationId xmlns:p14="http://schemas.microsoft.com/office/powerpoint/2010/main" val="244985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4"/><Relationship Id="rId7" Type="http://schemas.openxmlformats.org/officeDocument/2006/relationships/image" Target="../media/image2.png"/><Relationship Id="rId2" Type="http://schemas.openxmlformats.org/officeDocument/2006/relationships/tags" Target="../tags/tag1.xml"/><Relationship Id="rId1" Type="http://schemas.openxmlformats.org/officeDocument/2006/relationships/video" Target="NULL" TargetMode="External"/><Relationship Id="rId6" Type="http://schemas.openxmlformats.org/officeDocument/2006/relationships/image" Target="../media/image1.emf"/><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media" Target="../media/media2.mp4"/><Relationship Id="rId2" Type="http://schemas.openxmlformats.org/officeDocument/2006/relationships/tags" Target="../tags/tag2.xml"/><Relationship Id="rId1" Type="http://schemas.openxmlformats.org/officeDocument/2006/relationships/video" Target="NULL" TargetMode="Externa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media" Target="../media/media3.mp4"/><Relationship Id="rId2" Type="http://schemas.openxmlformats.org/officeDocument/2006/relationships/tags" Target="../tags/tag3.xml"/><Relationship Id="rId1" Type="http://schemas.openxmlformats.org/officeDocument/2006/relationships/video" Target="NULL" TargetMode="External"/><Relationship Id="rId6" Type="http://schemas.openxmlformats.org/officeDocument/2006/relationships/image" Target="../media/image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media/media4.mp4"/><Relationship Id="rId2" Type="http://schemas.openxmlformats.org/officeDocument/2006/relationships/tags" Target="../tags/tag4.xml"/><Relationship Id="rId1" Type="http://schemas.openxmlformats.org/officeDocument/2006/relationships/video" Target="NULL" TargetMode="Externa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5128" y="1478979"/>
            <a:ext cx="9144000" cy="1940877"/>
          </a:xfrm>
        </p:spPr>
        <p:txBody>
          <a:bodyPr/>
          <a:lstStyle/>
          <a:p>
            <a:r>
              <a:rPr lang="en-US" dirty="0" smtClean="0"/>
              <a:t>Initial Mentor </a:t>
            </a:r>
            <a:br>
              <a:rPr lang="en-US" dirty="0" smtClean="0"/>
            </a:br>
            <a:r>
              <a:rPr lang="en-US" dirty="0" smtClean="0"/>
              <a:t>Training Materials</a:t>
            </a:r>
            <a:endParaRPr lang="en-US" dirty="0"/>
          </a:p>
        </p:txBody>
      </p:sp>
      <p:sp>
        <p:nvSpPr>
          <p:cNvPr id="3" name="Subtitle 2"/>
          <p:cNvSpPr>
            <a:spLocks noGrp="1"/>
          </p:cNvSpPr>
          <p:nvPr>
            <p:ph type="subTitle" idx="1"/>
          </p:nvPr>
        </p:nvSpPr>
        <p:spPr>
          <a:xfrm>
            <a:off x="1524000" y="3949510"/>
            <a:ext cx="9144000" cy="1655762"/>
          </a:xfrm>
        </p:spPr>
        <p:txBody>
          <a:bodyPr>
            <a:normAutofit/>
          </a:bodyPr>
          <a:lstStyle/>
          <a:p>
            <a:r>
              <a:rPr lang="en-US" sz="4400" dirty="0" smtClean="0"/>
              <a:t>Characteristics of an Effective Mentoring Relationship</a:t>
            </a:r>
            <a:endParaRPr lang="en-US" sz="4400" dirty="0"/>
          </a:p>
        </p:txBody>
      </p:sp>
      <p:pic>
        <p:nvPicPr>
          <p:cNvPr id="4" name="Picture 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5621" y="231493"/>
            <a:ext cx="2430684" cy="1134319"/>
          </a:xfrm>
          <a:prstGeom prst="rect">
            <a:avLst/>
          </a:prstGeom>
          <a:noFill/>
          <a:ln>
            <a:noFill/>
          </a:ln>
        </p:spPr>
      </p:pic>
      <p:pic>
        <p:nvPicPr>
          <p:cNvPr id="7" name="tmp6D02">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65.1587"/>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extLst>
      <p:ext uri="{BB962C8B-B14F-4D97-AF65-F5344CB8AC3E}">
        <p14:creationId xmlns:p14="http://schemas.microsoft.com/office/powerpoint/2010/main" val="40322216"/>
      </p:ext>
    </p:extLst>
  </p:cSld>
  <p:clrMapOvr>
    <a:masterClrMapping/>
  </p:clrMapOvr>
  <mc:AlternateContent xmlns:mc="http://schemas.openxmlformats.org/markup-compatibility/2006" xmlns:p14="http://schemas.microsoft.com/office/powerpoint/2010/main">
    <mc:Choice Requires="p14">
      <p:transition spd="slow" p14:dur="2000" advTm="9454"/>
    </mc:Choice>
    <mc:Fallback xmlns="">
      <p:transition spd="slow" advTm="94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 y="365125"/>
            <a:ext cx="11064240" cy="1325563"/>
          </a:xfrm>
        </p:spPr>
        <p:txBody>
          <a:bodyPr>
            <a:normAutofit fontScale="90000"/>
          </a:bodyPr>
          <a:lstStyle/>
          <a:p>
            <a:r>
              <a:rPr lang="en-US" dirty="0"/>
              <a:t>Characteristics of an Effective Mentoring </a:t>
            </a:r>
            <a:r>
              <a:rPr lang="en-US" dirty="0" smtClean="0"/>
              <a:t>Relationship</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Although there are many unanswered questions about what constitutes an effective mentoring relationship, there is research evidence supporting several important considerations:</a:t>
            </a:r>
          </a:p>
          <a:p>
            <a:pPr marL="0" indent="0">
              <a:buNone/>
            </a:pPr>
            <a:endParaRPr lang="en-US" dirty="0"/>
          </a:p>
          <a:p>
            <a:pPr lvl="0"/>
            <a:r>
              <a:rPr lang="en-US" dirty="0"/>
              <a:t>Mentoring relationships that are based on empathy, high positive expectations, and advocacy correlate with higher levels of school and community engagement among mentees.</a:t>
            </a:r>
          </a:p>
          <a:p>
            <a:pPr marL="0" lvl="0" indent="0">
              <a:buNone/>
            </a:pPr>
            <a:endParaRPr lang="en-US" dirty="0"/>
          </a:p>
          <a:p>
            <a:pPr lvl="0"/>
            <a:r>
              <a:rPr lang="en-US" dirty="0"/>
              <a:t>The best results in mentoring programs occur in mentor/mentee matches that last for at least 12 months.</a:t>
            </a:r>
          </a:p>
          <a:p>
            <a:endParaRPr lang="en-US" dirty="0"/>
          </a:p>
        </p:txBody>
      </p:sp>
      <p:sp>
        <p:nvSpPr>
          <p:cNvPr id="4" name="TextBox 3"/>
          <p:cNvSpPr txBox="1"/>
          <p:nvPr/>
        </p:nvSpPr>
        <p:spPr>
          <a:xfrm>
            <a:off x="8906256" y="6176963"/>
            <a:ext cx="3008376" cy="461665"/>
          </a:xfrm>
          <a:prstGeom prst="rect">
            <a:avLst/>
          </a:prstGeom>
          <a:noFill/>
        </p:spPr>
        <p:txBody>
          <a:bodyPr wrap="square" rtlCol="0">
            <a:spAutoFit/>
          </a:bodyPr>
          <a:lstStyle/>
          <a:p>
            <a:r>
              <a:rPr lang="en-US" sz="1200" dirty="0" err="1"/>
              <a:t>Alouettes</a:t>
            </a:r>
            <a:r>
              <a:rPr lang="en-US" sz="1200" dirty="0"/>
              <a:t> Mentor Training Workbook apetitpa@springfieldcollege.edu</a:t>
            </a:r>
          </a:p>
        </p:txBody>
      </p:sp>
      <p:pic>
        <p:nvPicPr>
          <p:cNvPr id="7" name="tmp75C7">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21.3764"/>
                </p14:media>
              </p:ext>
              <p:ext uri="{42D2F446-02D8-4167-A562-619A0277C38B}">
                <p15:isNarration xmlns:p15="http://schemas.microsoft.com/office/powerpoint/2012/main" val="1"/>
              </p:ext>
            </p:extLst>
          </p:nvPr>
        </p:nvPicPr>
        <p:blipFill>
          <a:blip r:embed="rId6"/>
          <a:stretch>
            <a:fillRect/>
          </a:stretch>
        </p:blipFill>
        <p:spPr>
          <a:xfrm>
            <a:off x="11861800" y="101600"/>
            <a:ext cx="228600" cy="228600"/>
          </a:xfrm>
          <a:prstGeom prst="rect">
            <a:avLst/>
          </a:prstGeom>
        </p:spPr>
      </p:pic>
    </p:spTree>
    <p:extLst>
      <p:ext uri="{BB962C8B-B14F-4D97-AF65-F5344CB8AC3E}">
        <p14:creationId xmlns:p14="http://schemas.microsoft.com/office/powerpoint/2010/main" val="686775208"/>
      </p:ext>
    </p:extLst>
  </p:cSld>
  <p:clrMapOvr>
    <a:masterClrMapping/>
  </p:clrMapOvr>
  <mc:AlternateContent xmlns:mc="http://schemas.openxmlformats.org/markup-compatibility/2006" xmlns:p14="http://schemas.microsoft.com/office/powerpoint/2010/main">
    <mc:Choice Requires="p14">
      <p:transition spd="slow" p14:dur="2000" advTm="54381"/>
    </mc:Choice>
    <mc:Fallback xmlns="">
      <p:transition spd="slow" advTm="543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Characteristics of Effective Mentoring Relationships (</a:t>
            </a:r>
            <a:r>
              <a:rPr lang="en-US" sz="3200" dirty="0" err="1"/>
              <a:t>cont</a:t>
            </a:r>
            <a:r>
              <a:rPr lang="en-US" sz="3200" dirty="0"/>
              <a:t>…)</a:t>
            </a:r>
          </a:p>
        </p:txBody>
      </p:sp>
      <p:sp>
        <p:nvSpPr>
          <p:cNvPr id="3" name="Content Placeholder 2"/>
          <p:cNvSpPr>
            <a:spLocks noGrp="1"/>
          </p:cNvSpPr>
          <p:nvPr>
            <p:ph idx="1"/>
          </p:nvPr>
        </p:nvSpPr>
        <p:spPr/>
        <p:txBody>
          <a:bodyPr/>
          <a:lstStyle/>
          <a:p>
            <a:pPr lvl="0"/>
            <a:r>
              <a:rPr lang="en-US" dirty="0"/>
              <a:t>Mentoring relationships that are short-lived or have low levels of contact between mentor and mentee can do more harm than good.</a:t>
            </a:r>
          </a:p>
          <a:p>
            <a:pPr marL="0" lvl="0" indent="0">
              <a:buNone/>
            </a:pPr>
            <a:endParaRPr lang="en-US" dirty="0"/>
          </a:p>
          <a:p>
            <a:pPr lvl="0"/>
            <a:r>
              <a:rPr lang="en-US" dirty="0"/>
              <a:t>Frequent positive contact between mentors and mentees has been linked to better academic performance, fewer absences, and less health endangering behaviors.</a:t>
            </a:r>
          </a:p>
          <a:p>
            <a:pPr marL="0" lvl="0" indent="0">
              <a:buNone/>
            </a:pPr>
            <a:endParaRPr lang="en-US" dirty="0"/>
          </a:p>
          <a:p>
            <a:pPr lvl="0"/>
            <a:r>
              <a:rPr lang="en-US" dirty="0"/>
              <a:t>Youth who are the most at-risk or disadvantaged can gain significant benefits from </a:t>
            </a:r>
            <a:r>
              <a:rPr lang="en-US" dirty="0" smtClean="0"/>
              <a:t>long-lasting </a:t>
            </a:r>
            <a:r>
              <a:rPr lang="en-US" dirty="0"/>
              <a:t>mentoring relationships. </a:t>
            </a:r>
          </a:p>
          <a:p>
            <a:endParaRPr lang="en-US" dirty="0"/>
          </a:p>
        </p:txBody>
      </p:sp>
      <p:sp>
        <p:nvSpPr>
          <p:cNvPr id="4" name="TextBox 3"/>
          <p:cNvSpPr txBox="1"/>
          <p:nvPr/>
        </p:nvSpPr>
        <p:spPr>
          <a:xfrm>
            <a:off x="8848344" y="6176963"/>
            <a:ext cx="2505456" cy="461665"/>
          </a:xfrm>
          <a:prstGeom prst="rect">
            <a:avLst/>
          </a:prstGeom>
          <a:noFill/>
        </p:spPr>
        <p:txBody>
          <a:bodyPr wrap="square" rtlCol="0">
            <a:spAutoFit/>
          </a:bodyPr>
          <a:lstStyle/>
          <a:p>
            <a:r>
              <a:rPr lang="en-US" sz="1200" dirty="0" err="1"/>
              <a:t>Alouettes</a:t>
            </a:r>
            <a:r>
              <a:rPr lang="en-US" sz="1200" dirty="0"/>
              <a:t> Mentor Training Workbook </a:t>
            </a:r>
            <a:r>
              <a:rPr lang="en-US" sz="1200" dirty="0" smtClean="0"/>
              <a:t>apetitpa@springfieldcollege.edu</a:t>
            </a:r>
            <a:endParaRPr lang="en-US" sz="1200" dirty="0"/>
          </a:p>
        </p:txBody>
      </p:sp>
    </p:spTree>
    <p:extLst>
      <p:ext uri="{BB962C8B-B14F-4D97-AF65-F5344CB8AC3E}">
        <p14:creationId xmlns:p14="http://schemas.microsoft.com/office/powerpoint/2010/main" val="251539273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Characteristics of Effective Mentoring Relationships (</a:t>
            </a:r>
            <a:r>
              <a:rPr lang="en-US" sz="3200" dirty="0" err="1"/>
              <a:t>cont</a:t>
            </a:r>
            <a:r>
              <a:rPr lang="en-US" sz="3200" dirty="0"/>
              <a:t>…)</a:t>
            </a:r>
          </a:p>
        </p:txBody>
      </p:sp>
      <p:sp>
        <p:nvSpPr>
          <p:cNvPr id="3" name="Content Placeholder 2"/>
          <p:cNvSpPr>
            <a:spLocks noGrp="1"/>
          </p:cNvSpPr>
          <p:nvPr>
            <p:ph idx="1"/>
          </p:nvPr>
        </p:nvSpPr>
        <p:spPr/>
        <p:txBody>
          <a:bodyPr/>
          <a:lstStyle/>
          <a:p>
            <a:pPr lvl="0"/>
            <a:r>
              <a:rPr lang="en-US" dirty="0"/>
              <a:t>Mentoring relationships that focus on strengths rather than trying to remediate deficits are most beneficial in assisting mentees in reaching their potential. </a:t>
            </a:r>
          </a:p>
          <a:p>
            <a:pPr marL="0" lvl="0" indent="0">
              <a:buNone/>
            </a:pPr>
            <a:endParaRPr lang="en-US" dirty="0"/>
          </a:p>
          <a:p>
            <a:pPr lvl="0"/>
            <a:r>
              <a:rPr lang="en-US" dirty="0"/>
              <a:t>Empathetic understanding, racial and gender matching, and common interests are important considerations when pairing mentors and mentees; with empathetic understanding being the most critical for younger participants. </a:t>
            </a:r>
          </a:p>
          <a:p>
            <a:endParaRPr lang="en-US" dirty="0"/>
          </a:p>
        </p:txBody>
      </p:sp>
      <p:sp>
        <p:nvSpPr>
          <p:cNvPr id="4" name="TextBox 3"/>
          <p:cNvSpPr txBox="1"/>
          <p:nvPr/>
        </p:nvSpPr>
        <p:spPr>
          <a:xfrm>
            <a:off x="8793480" y="6176963"/>
            <a:ext cx="2688336" cy="461665"/>
          </a:xfrm>
          <a:prstGeom prst="rect">
            <a:avLst/>
          </a:prstGeom>
          <a:noFill/>
        </p:spPr>
        <p:txBody>
          <a:bodyPr wrap="square" rtlCol="0">
            <a:spAutoFit/>
          </a:bodyPr>
          <a:lstStyle/>
          <a:p>
            <a:r>
              <a:rPr lang="en-US" sz="1200" dirty="0" err="1"/>
              <a:t>Alouettes</a:t>
            </a:r>
            <a:r>
              <a:rPr lang="en-US" sz="1200" dirty="0"/>
              <a:t> Mentor Training Workbook </a:t>
            </a:r>
            <a:r>
              <a:rPr lang="en-US" sz="1200" dirty="0" smtClean="0"/>
              <a:t>apetitpa@springfieldcollege.edu</a:t>
            </a:r>
            <a:endParaRPr lang="en-US" sz="1200" dirty="0"/>
          </a:p>
        </p:txBody>
      </p:sp>
    </p:spTree>
    <p:extLst>
      <p:ext uri="{BB962C8B-B14F-4D97-AF65-F5344CB8AC3E}">
        <p14:creationId xmlns:p14="http://schemas.microsoft.com/office/powerpoint/2010/main" val="382010363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Building Blocks in the Mentoring Relationship</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Successful mentors incorporate the following building blocks into the development of a quality relationship for both mentor and mentee:</a:t>
            </a:r>
          </a:p>
          <a:p>
            <a:pPr marL="0" indent="0">
              <a:buNone/>
            </a:pPr>
            <a:endParaRPr lang="en-US" dirty="0" smtClean="0"/>
          </a:p>
          <a:p>
            <a:r>
              <a:rPr lang="en-US" dirty="0" smtClean="0"/>
              <a:t>Activity-based</a:t>
            </a:r>
          </a:p>
          <a:p>
            <a:pPr marL="0" indent="0">
              <a:buNone/>
            </a:pPr>
            <a:endParaRPr lang="en-US" dirty="0" smtClean="0"/>
          </a:p>
          <a:p>
            <a:r>
              <a:rPr lang="en-US" dirty="0" smtClean="0"/>
              <a:t>Empower Youth</a:t>
            </a:r>
          </a:p>
          <a:p>
            <a:pPr marL="0" indent="0">
              <a:buNone/>
            </a:pPr>
            <a:endParaRPr lang="en-US" dirty="0" smtClean="0"/>
          </a:p>
          <a:p>
            <a:r>
              <a:rPr lang="en-US" dirty="0" smtClean="0"/>
              <a:t>Continuous Learning</a:t>
            </a:r>
            <a:endParaRPr lang="en-US" dirty="0"/>
          </a:p>
        </p:txBody>
      </p:sp>
      <p:sp>
        <p:nvSpPr>
          <p:cNvPr id="4" name="TextBox 3"/>
          <p:cNvSpPr txBox="1"/>
          <p:nvPr/>
        </p:nvSpPr>
        <p:spPr>
          <a:xfrm rot="10800000" flipH="1" flipV="1">
            <a:off x="9145851" y="6176963"/>
            <a:ext cx="2488130" cy="461665"/>
          </a:xfrm>
          <a:prstGeom prst="rect">
            <a:avLst/>
          </a:prstGeom>
          <a:noFill/>
        </p:spPr>
        <p:txBody>
          <a:bodyPr wrap="square" rtlCol="0">
            <a:spAutoFit/>
          </a:bodyPr>
          <a:lstStyle/>
          <a:p>
            <a:r>
              <a:rPr lang="en-US" sz="1200" dirty="0" err="1"/>
              <a:t>Alouettes</a:t>
            </a:r>
            <a:r>
              <a:rPr lang="en-US" sz="1200" dirty="0"/>
              <a:t> Mentor Training Workbook apetitpa@springfieldcollege.edu</a:t>
            </a:r>
          </a:p>
        </p:txBody>
      </p:sp>
      <p:pic>
        <p:nvPicPr>
          <p:cNvPr id="5" name="tmp6FC6">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36.8027"/>
                </p14:media>
              </p:ext>
              <p:ext uri="{42D2F446-02D8-4167-A562-619A0277C38B}">
                <p15:isNarration xmlns:p15="http://schemas.microsoft.com/office/powerpoint/2012/main" val="1"/>
              </p:ext>
            </p:extLst>
          </p:nvPr>
        </p:nvPicPr>
        <p:blipFill>
          <a:blip r:embed="rId6"/>
          <a:stretch>
            <a:fillRect/>
          </a:stretch>
        </p:blipFill>
        <p:spPr>
          <a:xfrm>
            <a:off x="11861800" y="101600"/>
            <a:ext cx="228600" cy="228600"/>
          </a:xfrm>
          <a:prstGeom prst="rect">
            <a:avLst/>
          </a:prstGeom>
        </p:spPr>
      </p:pic>
    </p:spTree>
    <p:extLst>
      <p:ext uri="{BB962C8B-B14F-4D97-AF65-F5344CB8AC3E}">
        <p14:creationId xmlns:p14="http://schemas.microsoft.com/office/powerpoint/2010/main" val="606046464"/>
      </p:ext>
    </p:extLst>
  </p:cSld>
  <p:clrMapOvr>
    <a:masterClrMapping/>
  </p:clrMapOvr>
  <mc:AlternateContent xmlns:mc="http://schemas.openxmlformats.org/markup-compatibility/2006" xmlns:p14="http://schemas.microsoft.com/office/powerpoint/2010/main">
    <mc:Choice Requires="p14">
      <p:transition spd="slow" p14:dur="2000" advTm="61380"/>
    </mc:Choice>
    <mc:Fallback xmlns="">
      <p:transition spd="slow" advTm="61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a:t>
            </a:r>
            <a:endParaRPr lang="en-US" dirty="0"/>
          </a:p>
        </p:txBody>
      </p:sp>
      <p:sp>
        <p:nvSpPr>
          <p:cNvPr id="3" name="Content Placeholder 2"/>
          <p:cNvSpPr>
            <a:spLocks noGrp="1"/>
          </p:cNvSpPr>
          <p:nvPr>
            <p:ph idx="1"/>
          </p:nvPr>
        </p:nvSpPr>
        <p:spPr>
          <a:xfrm>
            <a:off x="838200" y="1690688"/>
            <a:ext cx="10515600" cy="4745281"/>
          </a:xfrm>
        </p:spPr>
        <p:txBody>
          <a:bodyPr>
            <a:normAutofit lnSpcReduction="10000"/>
          </a:bodyPr>
          <a:lstStyle/>
          <a:p>
            <a:r>
              <a:rPr lang="en-US" dirty="0" smtClean="0"/>
              <a:t>Mentors who are aware of their thoughts, feelings, needs, and wants, are less likely to allow their personal dynamics get in the way of establishing trusting relationships with their mentees</a:t>
            </a:r>
          </a:p>
          <a:p>
            <a:pPr marL="0" indent="0">
              <a:buNone/>
            </a:pPr>
            <a:endParaRPr lang="en-US" dirty="0" smtClean="0"/>
          </a:p>
          <a:p>
            <a:r>
              <a:rPr lang="en-US" dirty="0"/>
              <a:t>M</a:t>
            </a:r>
            <a:r>
              <a:rPr lang="en-US" dirty="0" smtClean="0"/>
              <a:t>entors who are self-aware have a better understanding of how their behaviors, mannerisms, personal style, and verbalizations are perceived by others</a:t>
            </a:r>
          </a:p>
          <a:p>
            <a:pPr marL="0" indent="0">
              <a:buNone/>
            </a:pPr>
            <a:endParaRPr lang="en-US" dirty="0" smtClean="0"/>
          </a:p>
          <a:p>
            <a:r>
              <a:rPr lang="en-US" dirty="0" smtClean="0"/>
              <a:t>Mentoring effectiveness is likely to be enhanced significantly through the self-awareness that is gained through receiving feedback from mentees, program specialists, and other who know the mentor well</a:t>
            </a:r>
            <a:endParaRPr lang="en-US" dirty="0"/>
          </a:p>
        </p:txBody>
      </p:sp>
      <p:pic>
        <p:nvPicPr>
          <p:cNvPr id="4" name="tmp8AD8">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62.4512"/>
                </p14:media>
              </p:ext>
              <p:ext uri="{42D2F446-02D8-4167-A562-619A0277C38B}">
                <p15:isNarration xmlns:p15="http://schemas.microsoft.com/office/powerpoint/2012/main" val="1"/>
              </p:ext>
            </p:extLst>
          </p:nvPr>
        </p:nvPicPr>
        <p:blipFill>
          <a:blip r:embed="rId6"/>
          <a:stretch>
            <a:fillRect/>
          </a:stretch>
        </p:blipFill>
        <p:spPr>
          <a:xfrm>
            <a:off x="11861800" y="101600"/>
            <a:ext cx="228600" cy="228600"/>
          </a:xfrm>
          <a:prstGeom prst="rect">
            <a:avLst/>
          </a:prstGeom>
        </p:spPr>
      </p:pic>
    </p:spTree>
    <p:extLst>
      <p:ext uri="{BB962C8B-B14F-4D97-AF65-F5344CB8AC3E}">
        <p14:creationId xmlns:p14="http://schemas.microsoft.com/office/powerpoint/2010/main" val="496981476"/>
      </p:ext>
    </p:extLst>
  </p:cSld>
  <p:clrMapOvr>
    <a:masterClrMapping/>
  </p:clrMapOvr>
  <mc:AlternateContent xmlns:mc="http://schemas.openxmlformats.org/markup-compatibility/2006" xmlns:p14="http://schemas.microsoft.com/office/powerpoint/2010/main">
    <mc:Choice Requires="p14">
      <p:transition spd="slow" p14:dur="2000" advTm="35138"/>
    </mc:Choice>
    <mc:Fallback xmlns="">
      <p:transition spd="slow" advTm="351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9455|recordLength=9520|start=0|end=9455|audioFormat={00001610-0000-0010-8000-00AA00389B71}|audioRate=44100|muted=false|volume=0.8|fadeIn=0|fadeOut=0|videoFormat={34363248-0000-0010-8000-00AA00389B71}|videoRate=15|videoWidth=256|videoHeight=256"/>
</p:tagLst>
</file>

<file path=ppt/tags/tag2.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54383|recordLength=54404|start=0|end=54383|audioFormat={00001610-0000-0010-8000-00AA00389B71}|audioRate=44100|muted=false|volume=0.8|fadeIn=0|fadeOut=0|videoFormat={34363248-0000-0010-8000-00AA00389B71}|videoRate=15|videoWidth=256|videoHeight=256"/>
</p:tagLst>
</file>

<file path=ppt/tags/tag3.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61380|recordLength=61416|start=0|end=61380|audioFormat={00001610-0000-0010-8000-00AA00389B71}|audioRate=44100|muted=false|volume=0.8|fadeIn=0|fadeOut=0|videoFormat={34363248-0000-0010-8000-00AA00389B71}|videoRate=15|videoWidth=256|videoHeight=256"/>
</p:tagLst>
</file>

<file path=ppt/tags/tag4.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35139|recordLength=35201|start=0|end=35139|audioFormat={00001610-0000-0010-8000-00AA00389B71}|audioRate=44100|muted=false|volume=0.8|fadeIn=0|fadeOut=0|videoFormat={34363248-0000-0010-8000-00AA00389B71}|videoRate=15|videoWidth=256|videoHeight=2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784</Words>
  <Application>Microsoft Office PowerPoint</Application>
  <PresentationFormat>Widescreen</PresentationFormat>
  <Paragraphs>62</Paragraphs>
  <Slides>6</Slides>
  <Notes>6</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Initial Mentor  Training Materials</vt:lpstr>
      <vt:lpstr>Characteristics of an Effective Mentoring Relationship </vt:lpstr>
      <vt:lpstr>Characteristics of Effective Mentoring Relationships (cont…)</vt:lpstr>
      <vt:lpstr>Characteristics of Effective Mentoring Relationships (cont…)</vt:lpstr>
      <vt:lpstr>Using Building Blocks in the Mentoring Relationship</vt:lpstr>
      <vt:lpstr>Self-Assessment</vt:lpstr>
    </vt:vector>
  </TitlesOfParts>
  <Company>University of Cincinnati. CECH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Mentor  Training Materials</dc:title>
  <dc:creator>mangansh</dc:creator>
  <cp:lastModifiedBy>Sarah Mangan</cp:lastModifiedBy>
  <cp:revision>14</cp:revision>
  <dcterms:created xsi:type="dcterms:W3CDTF">2016-04-12T14:25:07Z</dcterms:created>
  <dcterms:modified xsi:type="dcterms:W3CDTF">2016-06-03T11:48:26Z</dcterms:modified>
</cp:coreProperties>
</file>