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xml" ContentType="application/vnd.openxmlformats-officedocument.presentationml.tags+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xml" ContentType="application/vnd.openxmlformats-officedocument.presentationml.tags+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0.xml" ContentType="application/vnd.openxmlformats-officedocument.presentationml.tags+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3.xml" ContentType="application/vnd.openxmlformats-officedocument.presentationml.tags+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8.xml" ContentType="application/vnd.openxmlformats-officedocument.presentationml.tags+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1"/>
    <p:sldMasterId id="2147484250" r:id="rId2"/>
  </p:sldMasterIdLst>
  <p:notesMasterIdLst>
    <p:notesMasterId r:id="rId41"/>
  </p:notesMasterIdLst>
  <p:handoutMasterIdLst>
    <p:handoutMasterId r:id="rId42"/>
  </p:handoutMasterIdLst>
  <p:sldIdLst>
    <p:sldId id="590" r:id="rId3"/>
    <p:sldId id="615" r:id="rId4"/>
    <p:sldId id="597" r:id="rId5"/>
    <p:sldId id="511" r:id="rId6"/>
    <p:sldId id="385" r:id="rId7"/>
    <p:sldId id="387" r:id="rId8"/>
    <p:sldId id="388" r:id="rId9"/>
    <p:sldId id="389" r:id="rId10"/>
    <p:sldId id="612" r:id="rId11"/>
    <p:sldId id="390" r:id="rId12"/>
    <p:sldId id="510" r:id="rId13"/>
    <p:sldId id="392" r:id="rId14"/>
    <p:sldId id="518" r:id="rId15"/>
    <p:sldId id="519" r:id="rId16"/>
    <p:sldId id="480" r:id="rId17"/>
    <p:sldId id="394" r:id="rId18"/>
    <p:sldId id="398" r:id="rId19"/>
    <p:sldId id="545" r:id="rId20"/>
    <p:sldId id="400" r:id="rId21"/>
    <p:sldId id="401" r:id="rId22"/>
    <p:sldId id="621" r:id="rId23"/>
    <p:sldId id="620" r:id="rId24"/>
    <p:sldId id="403" r:id="rId25"/>
    <p:sldId id="284" r:id="rId26"/>
    <p:sldId id="405" r:id="rId27"/>
    <p:sldId id="547" r:id="rId28"/>
    <p:sldId id="412" r:id="rId29"/>
    <p:sldId id="413" r:id="rId30"/>
    <p:sldId id="416" r:id="rId31"/>
    <p:sldId id="417" r:id="rId32"/>
    <p:sldId id="415" r:id="rId33"/>
    <p:sldId id="508" r:id="rId34"/>
    <p:sldId id="501" r:id="rId35"/>
    <p:sldId id="512" r:id="rId36"/>
    <p:sldId id="603" r:id="rId37"/>
    <p:sldId id="514" r:id="rId38"/>
    <p:sldId id="550" r:id="rId39"/>
    <p:sldId id="565" r:id="rId40"/>
  </p:sldIdLst>
  <p:sldSz cx="9144000" cy="6858000" type="screen4x3"/>
  <p:notesSz cx="7315200" cy="96012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769"/>
    <a:srgbClr val="289833"/>
    <a:srgbClr val="D62031"/>
    <a:srgbClr val="FFFFCC"/>
    <a:srgbClr val="F3E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45" autoAdjust="0"/>
  </p:normalViewPr>
  <p:slideViewPr>
    <p:cSldViewPr>
      <p:cViewPr varScale="1">
        <p:scale>
          <a:sx n="106" d="100"/>
          <a:sy n="106" d="100"/>
        </p:scale>
        <p:origin x="-108"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F1D1C-44D1-4DD1-8E35-0D53EB4E11F2}" type="doc">
      <dgm:prSet loTypeId="urn:microsoft.com/office/officeart/2005/8/layout/cycle8" loCatId="cycle" qsTypeId="urn:microsoft.com/office/officeart/2005/8/quickstyle/3d3" qsCatId="3D" csTypeId="urn:microsoft.com/office/officeart/2005/8/colors/colorful1#4" csCatId="colorful" phldr="1"/>
      <dgm:spPr/>
      <dgm:t>
        <a:bodyPr/>
        <a:lstStyle/>
        <a:p>
          <a:endParaRPr lang="en-US"/>
        </a:p>
      </dgm:t>
    </dgm:pt>
    <dgm:pt modelId="{2E180273-9AC6-48F3-BF96-D0F27052A10C}">
      <dgm:prSet custT="1"/>
      <dgm:spPr/>
      <dgm:t>
        <a:bodyPr/>
        <a:lstStyle/>
        <a:p>
          <a:pPr rtl="0"/>
          <a:r>
            <a:rPr lang="en-US" sz="2400" b="1" dirty="0" smtClean="0"/>
            <a:t>Disarm</a:t>
          </a:r>
          <a:endParaRPr lang="en-US" sz="2400" dirty="0"/>
        </a:p>
      </dgm:t>
    </dgm:pt>
    <dgm:pt modelId="{FD7F7A7E-AF95-4943-B8CE-F7D22EE71EDF}" type="parTrans" cxnId="{ECE90CD9-1FAB-4324-9343-BD1A7C035636}">
      <dgm:prSet/>
      <dgm:spPr/>
      <dgm:t>
        <a:bodyPr/>
        <a:lstStyle/>
        <a:p>
          <a:endParaRPr lang="en-US"/>
        </a:p>
      </dgm:t>
    </dgm:pt>
    <dgm:pt modelId="{8B159C45-18DB-4506-BC5D-F540B35978BC}" type="sibTrans" cxnId="{ECE90CD9-1FAB-4324-9343-BD1A7C035636}">
      <dgm:prSet/>
      <dgm:spPr/>
      <dgm:t>
        <a:bodyPr/>
        <a:lstStyle/>
        <a:p>
          <a:endParaRPr lang="en-US"/>
        </a:p>
      </dgm:t>
    </dgm:pt>
    <dgm:pt modelId="{5516F693-D5E7-42F7-8CA5-AE75A44BE9D5}">
      <dgm:prSet custT="1"/>
      <dgm:spPr/>
      <dgm:t>
        <a:bodyPr/>
        <a:lstStyle/>
        <a:p>
          <a:pPr rtl="0"/>
          <a:r>
            <a:rPr lang="en-US" sz="2000" b="1" dirty="0" smtClean="0"/>
            <a:t>Discover</a:t>
          </a:r>
          <a:endParaRPr lang="en-US" sz="2000" dirty="0"/>
        </a:p>
      </dgm:t>
    </dgm:pt>
    <dgm:pt modelId="{FF2CA3AB-F644-4EB7-8ABF-65C89BF76C53}" type="parTrans" cxnId="{3D7DF853-EC65-493B-AAA9-48EFDC384595}">
      <dgm:prSet/>
      <dgm:spPr/>
      <dgm:t>
        <a:bodyPr/>
        <a:lstStyle/>
        <a:p>
          <a:endParaRPr lang="en-US"/>
        </a:p>
      </dgm:t>
    </dgm:pt>
    <dgm:pt modelId="{5B521CDB-4ECB-4882-B954-0070C15C194F}" type="sibTrans" cxnId="{3D7DF853-EC65-493B-AAA9-48EFDC384595}">
      <dgm:prSet/>
      <dgm:spPr/>
      <dgm:t>
        <a:bodyPr/>
        <a:lstStyle/>
        <a:p>
          <a:endParaRPr lang="en-US"/>
        </a:p>
      </dgm:t>
    </dgm:pt>
    <dgm:pt modelId="{6065B285-2DBB-4E69-92D3-F410CBBC78D7}">
      <dgm:prSet custT="1"/>
      <dgm:spPr/>
      <dgm:t>
        <a:bodyPr/>
        <a:lstStyle/>
        <a:p>
          <a:pPr rtl="0"/>
          <a:r>
            <a:rPr lang="en-US" sz="2400" b="1" dirty="0" smtClean="0"/>
            <a:t>Dream</a:t>
          </a:r>
          <a:endParaRPr lang="en-US" sz="2400" dirty="0"/>
        </a:p>
      </dgm:t>
    </dgm:pt>
    <dgm:pt modelId="{3789D666-5DC8-4BBB-9DAA-D27005AC26D5}" type="parTrans" cxnId="{CEDA0D01-7740-4B7D-B47D-7B56F67828F1}">
      <dgm:prSet/>
      <dgm:spPr/>
      <dgm:t>
        <a:bodyPr/>
        <a:lstStyle/>
        <a:p>
          <a:endParaRPr lang="en-US"/>
        </a:p>
      </dgm:t>
    </dgm:pt>
    <dgm:pt modelId="{A4A4AB02-97D2-4BCB-B8D0-445A839F775C}" type="sibTrans" cxnId="{CEDA0D01-7740-4B7D-B47D-7B56F67828F1}">
      <dgm:prSet/>
      <dgm:spPr/>
      <dgm:t>
        <a:bodyPr/>
        <a:lstStyle/>
        <a:p>
          <a:endParaRPr lang="en-US"/>
        </a:p>
      </dgm:t>
    </dgm:pt>
    <dgm:pt modelId="{8A7A6488-39DC-414B-B780-8773A3C5EDC5}">
      <dgm:prSet custT="1"/>
      <dgm:spPr/>
      <dgm:t>
        <a:bodyPr/>
        <a:lstStyle/>
        <a:p>
          <a:pPr rtl="0"/>
          <a:r>
            <a:rPr lang="en-US" sz="2400" b="1" dirty="0" smtClean="0"/>
            <a:t>Design</a:t>
          </a:r>
          <a:endParaRPr lang="en-US" sz="2400" dirty="0"/>
        </a:p>
      </dgm:t>
    </dgm:pt>
    <dgm:pt modelId="{7393FC43-FA2A-4280-B006-5DCC90538E01}" type="parTrans" cxnId="{010B32A3-0088-4C78-BB4F-9A90ABA1F289}">
      <dgm:prSet/>
      <dgm:spPr/>
      <dgm:t>
        <a:bodyPr/>
        <a:lstStyle/>
        <a:p>
          <a:endParaRPr lang="en-US"/>
        </a:p>
      </dgm:t>
    </dgm:pt>
    <dgm:pt modelId="{1DBD6CCD-3DE4-4625-8093-F9C8B099E950}" type="sibTrans" cxnId="{010B32A3-0088-4C78-BB4F-9A90ABA1F289}">
      <dgm:prSet/>
      <dgm:spPr/>
      <dgm:t>
        <a:bodyPr/>
        <a:lstStyle/>
        <a:p>
          <a:endParaRPr lang="en-US"/>
        </a:p>
      </dgm:t>
    </dgm:pt>
    <dgm:pt modelId="{E31747FD-FA41-44B1-A962-0D51E58125DE}">
      <dgm:prSet custT="1"/>
      <dgm:spPr/>
      <dgm:t>
        <a:bodyPr/>
        <a:lstStyle/>
        <a:p>
          <a:pPr rtl="0"/>
          <a:r>
            <a:rPr lang="en-US" sz="2400" b="1" dirty="0" smtClean="0"/>
            <a:t>Deliver</a:t>
          </a:r>
          <a:endParaRPr lang="en-US" sz="2800" dirty="0"/>
        </a:p>
      </dgm:t>
    </dgm:pt>
    <dgm:pt modelId="{D46BBA8B-80BD-4452-99AE-AA72024216E3}" type="parTrans" cxnId="{32732BF9-4394-4D6D-9D84-8BB782CA845A}">
      <dgm:prSet/>
      <dgm:spPr/>
      <dgm:t>
        <a:bodyPr/>
        <a:lstStyle/>
        <a:p>
          <a:endParaRPr lang="en-US"/>
        </a:p>
      </dgm:t>
    </dgm:pt>
    <dgm:pt modelId="{48CBDFE1-ADB6-44DB-8F17-506203B343F7}" type="sibTrans" cxnId="{32732BF9-4394-4D6D-9D84-8BB782CA845A}">
      <dgm:prSet/>
      <dgm:spPr/>
      <dgm:t>
        <a:bodyPr/>
        <a:lstStyle/>
        <a:p>
          <a:endParaRPr lang="en-US"/>
        </a:p>
      </dgm:t>
    </dgm:pt>
    <dgm:pt modelId="{19A267FC-1482-4195-8E2E-378CC1902CAD}">
      <dgm:prSet custT="1"/>
      <dgm:spPr>
        <a:solidFill>
          <a:schemeClr val="accent1"/>
        </a:solidFill>
        <a:scene3d>
          <a:camera prst="orthographicFront">
            <a:rot lat="0" lon="0" rev="0"/>
          </a:camera>
          <a:lightRig rig="contrasting" dir="t">
            <a:rot lat="0" lon="0" rev="1200000"/>
          </a:lightRig>
        </a:scene3d>
        <a:sp3d extrusionH="76200">
          <a:extrusionClr>
            <a:srgbClr val="0070C0"/>
          </a:extrusionClr>
        </a:sp3d>
      </dgm:spPr>
      <dgm:t>
        <a:bodyPr/>
        <a:lstStyle/>
        <a:p>
          <a:pPr rtl="0"/>
          <a:r>
            <a:rPr lang="en-US" sz="2800" dirty="0" smtClean="0"/>
            <a:t>Don’t Settle</a:t>
          </a:r>
          <a:endParaRPr lang="en-US" sz="2800" dirty="0"/>
        </a:p>
      </dgm:t>
    </dgm:pt>
    <dgm:pt modelId="{220016A5-905A-4630-820E-0684850484F5}" type="parTrans" cxnId="{8DF7CE02-4898-4EDA-AC24-6A6240E29369}">
      <dgm:prSet/>
      <dgm:spPr/>
      <dgm:t>
        <a:bodyPr/>
        <a:lstStyle/>
        <a:p>
          <a:endParaRPr lang="en-US"/>
        </a:p>
      </dgm:t>
    </dgm:pt>
    <dgm:pt modelId="{46B06096-62E5-48FC-8EEA-26C76B017C27}" type="sibTrans" cxnId="{8DF7CE02-4898-4EDA-AC24-6A6240E29369}">
      <dgm:prSet/>
      <dgm:spPr/>
      <dgm:t>
        <a:bodyPr/>
        <a:lstStyle/>
        <a:p>
          <a:endParaRPr lang="en-US"/>
        </a:p>
      </dgm:t>
    </dgm:pt>
    <dgm:pt modelId="{39804C26-9F32-4061-9400-5D7C3DD10B92}" type="pres">
      <dgm:prSet presAssocID="{455F1D1C-44D1-4DD1-8E35-0D53EB4E11F2}" presName="compositeShape" presStyleCnt="0">
        <dgm:presLayoutVars>
          <dgm:chMax val="7"/>
          <dgm:dir/>
          <dgm:resizeHandles val="exact"/>
        </dgm:presLayoutVars>
      </dgm:prSet>
      <dgm:spPr/>
      <dgm:t>
        <a:bodyPr/>
        <a:lstStyle/>
        <a:p>
          <a:endParaRPr lang="en-US"/>
        </a:p>
      </dgm:t>
    </dgm:pt>
    <dgm:pt modelId="{E3431965-D852-446B-BCFC-66194E1E3A55}" type="pres">
      <dgm:prSet presAssocID="{455F1D1C-44D1-4DD1-8E35-0D53EB4E11F2}" presName="wedge1" presStyleLbl="node1" presStyleIdx="0" presStyleCnt="6"/>
      <dgm:spPr/>
      <dgm:t>
        <a:bodyPr/>
        <a:lstStyle/>
        <a:p>
          <a:endParaRPr lang="en-US"/>
        </a:p>
      </dgm:t>
    </dgm:pt>
    <dgm:pt modelId="{BE34C7FE-BED3-4D97-9A8C-0835B9DE898F}" type="pres">
      <dgm:prSet presAssocID="{455F1D1C-44D1-4DD1-8E35-0D53EB4E11F2}" presName="dummy1a" presStyleCnt="0"/>
      <dgm:spPr/>
      <dgm:t>
        <a:bodyPr/>
        <a:lstStyle/>
        <a:p>
          <a:endParaRPr lang="en-US"/>
        </a:p>
      </dgm:t>
    </dgm:pt>
    <dgm:pt modelId="{8B072FEE-23C7-48DA-B0A9-9A007F2AE7B8}" type="pres">
      <dgm:prSet presAssocID="{455F1D1C-44D1-4DD1-8E35-0D53EB4E11F2}" presName="dummy1b" presStyleCnt="0"/>
      <dgm:spPr/>
      <dgm:t>
        <a:bodyPr/>
        <a:lstStyle/>
        <a:p>
          <a:endParaRPr lang="en-US"/>
        </a:p>
      </dgm:t>
    </dgm:pt>
    <dgm:pt modelId="{5B9A5914-B349-4A8B-9DEF-E80C9DE5517F}" type="pres">
      <dgm:prSet presAssocID="{455F1D1C-44D1-4DD1-8E35-0D53EB4E11F2}" presName="wedge1Tx" presStyleLbl="node1" presStyleIdx="0" presStyleCnt="6">
        <dgm:presLayoutVars>
          <dgm:chMax val="0"/>
          <dgm:chPref val="0"/>
          <dgm:bulletEnabled val="1"/>
        </dgm:presLayoutVars>
      </dgm:prSet>
      <dgm:spPr/>
      <dgm:t>
        <a:bodyPr/>
        <a:lstStyle/>
        <a:p>
          <a:endParaRPr lang="en-US"/>
        </a:p>
      </dgm:t>
    </dgm:pt>
    <dgm:pt modelId="{D31294F1-352A-45F3-B0A3-58172BDF22D2}" type="pres">
      <dgm:prSet presAssocID="{455F1D1C-44D1-4DD1-8E35-0D53EB4E11F2}" presName="wedge2" presStyleLbl="node1" presStyleIdx="1" presStyleCnt="6" custLinFactNeighborX="-656" custLinFactNeighborY="-162"/>
      <dgm:spPr/>
      <dgm:t>
        <a:bodyPr/>
        <a:lstStyle/>
        <a:p>
          <a:endParaRPr lang="en-US"/>
        </a:p>
      </dgm:t>
    </dgm:pt>
    <dgm:pt modelId="{CED821A3-F102-42FB-8D43-DFAD39D47FFB}" type="pres">
      <dgm:prSet presAssocID="{455F1D1C-44D1-4DD1-8E35-0D53EB4E11F2}" presName="dummy2a" presStyleCnt="0"/>
      <dgm:spPr/>
      <dgm:t>
        <a:bodyPr/>
        <a:lstStyle/>
        <a:p>
          <a:endParaRPr lang="en-US"/>
        </a:p>
      </dgm:t>
    </dgm:pt>
    <dgm:pt modelId="{A19F1DCD-2910-4F43-B20A-E39E10D65EC5}" type="pres">
      <dgm:prSet presAssocID="{455F1D1C-44D1-4DD1-8E35-0D53EB4E11F2}" presName="dummy2b" presStyleCnt="0"/>
      <dgm:spPr/>
      <dgm:t>
        <a:bodyPr/>
        <a:lstStyle/>
        <a:p>
          <a:endParaRPr lang="en-US"/>
        </a:p>
      </dgm:t>
    </dgm:pt>
    <dgm:pt modelId="{03E7656E-415D-4E4F-95F9-28EFD677DCAB}" type="pres">
      <dgm:prSet presAssocID="{455F1D1C-44D1-4DD1-8E35-0D53EB4E11F2}" presName="wedge2Tx" presStyleLbl="node1" presStyleIdx="1" presStyleCnt="6">
        <dgm:presLayoutVars>
          <dgm:chMax val="0"/>
          <dgm:chPref val="0"/>
          <dgm:bulletEnabled val="1"/>
        </dgm:presLayoutVars>
      </dgm:prSet>
      <dgm:spPr/>
      <dgm:t>
        <a:bodyPr/>
        <a:lstStyle/>
        <a:p>
          <a:endParaRPr lang="en-US"/>
        </a:p>
      </dgm:t>
    </dgm:pt>
    <dgm:pt modelId="{F7BA94B6-9BF3-4A5F-A32C-0E1A58AA35CF}" type="pres">
      <dgm:prSet presAssocID="{455F1D1C-44D1-4DD1-8E35-0D53EB4E11F2}" presName="wedge3" presStyleLbl="node1" presStyleIdx="2" presStyleCnt="6"/>
      <dgm:spPr/>
      <dgm:t>
        <a:bodyPr/>
        <a:lstStyle/>
        <a:p>
          <a:endParaRPr lang="en-US"/>
        </a:p>
      </dgm:t>
    </dgm:pt>
    <dgm:pt modelId="{36C8FA3E-94F2-4FFB-904E-8810D1A488F1}" type="pres">
      <dgm:prSet presAssocID="{455F1D1C-44D1-4DD1-8E35-0D53EB4E11F2}" presName="dummy3a" presStyleCnt="0"/>
      <dgm:spPr/>
      <dgm:t>
        <a:bodyPr/>
        <a:lstStyle/>
        <a:p>
          <a:endParaRPr lang="en-US"/>
        </a:p>
      </dgm:t>
    </dgm:pt>
    <dgm:pt modelId="{6B90E866-4B54-4404-996C-B8664DB50850}" type="pres">
      <dgm:prSet presAssocID="{455F1D1C-44D1-4DD1-8E35-0D53EB4E11F2}" presName="dummy3b" presStyleCnt="0"/>
      <dgm:spPr/>
      <dgm:t>
        <a:bodyPr/>
        <a:lstStyle/>
        <a:p>
          <a:endParaRPr lang="en-US"/>
        </a:p>
      </dgm:t>
    </dgm:pt>
    <dgm:pt modelId="{7A999064-BE1C-4D0B-9D36-F8245BBC5E72}" type="pres">
      <dgm:prSet presAssocID="{455F1D1C-44D1-4DD1-8E35-0D53EB4E11F2}" presName="wedge3Tx" presStyleLbl="node1" presStyleIdx="2" presStyleCnt="6">
        <dgm:presLayoutVars>
          <dgm:chMax val="0"/>
          <dgm:chPref val="0"/>
          <dgm:bulletEnabled val="1"/>
        </dgm:presLayoutVars>
      </dgm:prSet>
      <dgm:spPr/>
      <dgm:t>
        <a:bodyPr/>
        <a:lstStyle/>
        <a:p>
          <a:endParaRPr lang="en-US"/>
        </a:p>
      </dgm:t>
    </dgm:pt>
    <dgm:pt modelId="{5FF62417-A9BB-468D-9D90-533339D73CED}" type="pres">
      <dgm:prSet presAssocID="{455F1D1C-44D1-4DD1-8E35-0D53EB4E11F2}" presName="wedge4" presStyleLbl="node1" presStyleIdx="3" presStyleCnt="6"/>
      <dgm:spPr/>
      <dgm:t>
        <a:bodyPr/>
        <a:lstStyle/>
        <a:p>
          <a:endParaRPr lang="en-US"/>
        </a:p>
      </dgm:t>
    </dgm:pt>
    <dgm:pt modelId="{FF89D88D-79F4-471F-8E2D-8FAE877CC6EC}" type="pres">
      <dgm:prSet presAssocID="{455F1D1C-44D1-4DD1-8E35-0D53EB4E11F2}" presName="dummy4a" presStyleCnt="0"/>
      <dgm:spPr/>
      <dgm:t>
        <a:bodyPr/>
        <a:lstStyle/>
        <a:p>
          <a:endParaRPr lang="en-US"/>
        </a:p>
      </dgm:t>
    </dgm:pt>
    <dgm:pt modelId="{9CAC2AFD-819B-403C-AF23-EA74177DE45F}" type="pres">
      <dgm:prSet presAssocID="{455F1D1C-44D1-4DD1-8E35-0D53EB4E11F2}" presName="dummy4b" presStyleCnt="0"/>
      <dgm:spPr/>
      <dgm:t>
        <a:bodyPr/>
        <a:lstStyle/>
        <a:p>
          <a:endParaRPr lang="en-US"/>
        </a:p>
      </dgm:t>
    </dgm:pt>
    <dgm:pt modelId="{B8BC1592-6EF5-4A1B-BEE4-77DEA3505EF2}" type="pres">
      <dgm:prSet presAssocID="{455F1D1C-44D1-4DD1-8E35-0D53EB4E11F2}" presName="wedge4Tx" presStyleLbl="node1" presStyleIdx="3" presStyleCnt="6">
        <dgm:presLayoutVars>
          <dgm:chMax val="0"/>
          <dgm:chPref val="0"/>
          <dgm:bulletEnabled val="1"/>
        </dgm:presLayoutVars>
      </dgm:prSet>
      <dgm:spPr/>
      <dgm:t>
        <a:bodyPr/>
        <a:lstStyle/>
        <a:p>
          <a:endParaRPr lang="en-US"/>
        </a:p>
      </dgm:t>
    </dgm:pt>
    <dgm:pt modelId="{FCBC5E69-DAF4-4CB4-866C-D86F9E2220F6}" type="pres">
      <dgm:prSet presAssocID="{455F1D1C-44D1-4DD1-8E35-0D53EB4E11F2}" presName="wedge5" presStyleLbl="node1" presStyleIdx="4" presStyleCnt="6" custLinFactNeighborX="530" custLinFactNeighborY="-162"/>
      <dgm:spPr/>
      <dgm:t>
        <a:bodyPr/>
        <a:lstStyle/>
        <a:p>
          <a:endParaRPr lang="en-US"/>
        </a:p>
      </dgm:t>
    </dgm:pt>
    <dgm:pt modelId="{EBA3BBE4-5090-4ACD-8A47-70EC93F16F16}" type="pres">
      <dgm:prSet presAssocID="{455F1D1C-44D1-4DD1-8E35-0D53EB4E11F2}" presName="dummy5a" presStyleCnt="0"/>
      <dgm:spPr/>
      <dgm:t>
        <a:bodyPr/>
        <a:lstStyle/>
        <a:p>
          <a:endParaRPr lang="en-US"/>
        </a:p>
      </dgm:t>
    </dgm:pt>
    <dgm:pt modelId="{0B66BF23-E275-4D5E-91BD-64226350EF8D}" type="pres">
      <dgm:prSet presAssocID="{455F1D1C-44D1-4DD1-8E35-0D53EB4E11F2}" presName="dummy5b" presStyleCnt="0"/>
      <dgm:spPr/>
      <dgm:t>
        <a:bodyPr/>
        <a:lstStyle/>
        <a:p>
          <a:endParaRPr lang="en-US"/>
        </a:p>
      </dgm:t>
    </dgm:pt>
    <dgm:pt modelId="{325B28E6-3981-4CAB-BA24-0906A1874A50}" type="pres">
      <dgm:prSet presAssocID="{455F1D1C-44D1-4DD1-8E35-0D53EB4E11F2}" presName="wedge5Tx" presStyleLbl="node1" presStyleIdx="4" presStyleCnt="6">
        <dgm:presLayoutVars>
          <dgm:chMax val="0"/>
          <dgm:chPref val="0"/>
          <dgm:bulletEnabled val="1"/>
        </dgm:presLayoutVars>
      </dgm:prSet>
      <dgm:spPr/>
      <dgm:t>
        <a:bodyPr/>
        <a:lstStyle/>
        <a:p>
          <a:endParaRPr lang="en-US"/>
        </a:p>
      </dgm:t>
    </dgm:pt>
    <dgm:pt modelId="{E9CE4598-9B36-43B0-A30B-FACDABB34A48}" type="pres">
      <dgm:prSet presAssocID="{455F1D1C-44D1-4DD1-8E35-0D53EB4E11F2}" presName="wedge6" presStyleLbl="node1" presStyleIdx="5" presStyleCnt="6" custLinFactNeighborX="-660" custLinFactNeighborY="110"/>
      <dgm:spPr/>
      <dgm:t>
        <a:bodyPr/>
        <a:lstStyle/>
        <a:p>
          <a:endParaRPr lang="en-US"/>
        </a:p>
      </dgm:t>
    </dgm:pt>
    <dgm:pt modelId="{52F8AEB4-FE54-4AB1-A1BD-7A23D0F72911}" type="pres">
      <dgm:prSet presAssocID="{455F1D1C-44D1-4DD1-8E35-0D53EB4E11F2}" presName="dummy6a" presStyleCnt="0"/>
      <dgm:spPr/>
      <dgm:t>
        <a:bodyPr/>
        <a:lstStyle/>
        <a:p>
          <a:endParaRPr lang="en-US"/>
        </a:p>
      </dgm:t>
    </dgm:pt>
    <dgm:pt modelId="{3DC3D3B6-C285-404E-80E9-32E87FB9ECF3}" type="pres">
      <dgm:prSet presAssocID="{455F1D1C-44D1-4DD1-8E35-0D53EB4E11F2}" presName="dummy6b" presStyleCnt="0"/>
      <dgm:spPr/>
      <dgm:t>
        <a:bodyPr/>
        <a:lstStyle/>
        <a:p>
          <a:endParaRPr lang="en-US"/>
        </a:p>
      </dgm:t>
    </dgm:pt>
    <dgm:pt modelId="{0B94DEC3-622B-4C39-A777-C9944C48DDE4}" type="pres">
      <dgm:prSet presAssocID="{455F1D1C-44D1-4DD1-8E35-0D53EB4E11F2}" presName="wedge6Tx" presStyleLbl="node1" presStyleIdx="5" presStyleCnt="6">
        <dgm:presLayoutVars>
          <dgm:chMax val="0"/>
          <dgm:chPref val="0"/>
          <dgm:bulletEnabled val="1"/>
        </dgm:presLayoutVars>
      </dgm:prSet>
      <dgm:spPr/>
      <dgm:t>
        <a:bodyPr/>
        <a:lstStyle/>
        <a:p>
          <a:endParaRPr lang="en-US"/>
        </a:p>
      </dgm:t>
    </dgm:pt>
    <dgm:pt modelId="{4803E353-4B01-457F-9D54-E941F8A957BC}" type="pres">
      <dgm:prSet presAssocID="{8B159C45-18DB-4506-BC5D-F540B35978BC}" presName="arrowWedge1" presStyleLbl="fgSibTrans2D1" presStyleIdx="0" presStyleCnt="6"/>
      <dgm:spPr/>
      <dgm:t>
        <a:bodyPr/>
        <a:lstStyle/>
        <a:p>
          <a:endParaRPr lang="en-US"/>
        </a:p>
      </dgm:t>
    </dgm:pt>
    <dgm:pt modelId="{1207C6A9-F88C-4598-A114-D750D9A33926}" type="pres">
      <dgm:prSet presAssocID="{5B521CDB-4ECB-4882-B954-0070C15C194F}" presName="arrowWedge2" presStyleLbl="fgSibTrans2D1" presStyleIdx="1" presStyleCnt="6"/>
      <dgm:spPr/>
      <dgm:t>
        <a:bodyPr/>
        <a:lstStyle/>
        <a:p>
          <a:endParaRPr lang="en-US"/>
        </a:p>
      </dgm:t>
    </dgm:pt>
    <dgm:pt modelId="{176556A9-A14D-4AE3-8343-BA37869D8300}" type="pres">
      <dgm:prSet presAssocID="{A4A4AB02-97D2-4BCB-B8D0-445A839F775C}" presName="arrowWedge3" presStyleLbl="fgSibTrans2D1" presStyleIdx="2" presStyleCnt="6"/>
      <dgm:spPr/>
      <dgm:t>
        <a:bodyPr/>
        <a:lstStyle/>
        <a:p>
          <a:endParaRPr lang="en-US"/>
        </a:p>
      </dgm:t>
    </dgm:pt>
    <dgm:pt modelId="{3702280A-557B-4D7D-B5DF-04E49179D01F}" type="pres">
      <dgm:prSet presAssocID="{1DBD6CCD-3DE4-4625-8093-F9C8B099E950}" presName="arrowWedge4" presStyleLbl="fgSibTrans2D1" presStyleIdx="3" presStyleCnt="6"/>
      <dgm:spPr/>
      <dgm:t>
        <a:bodyPr/>
        <a:lstStyle/>
        <a:p>
          <a:endParaRPr lang="en-US"/>
        </a:p>
      </dgm:t>
    </dgm:pt>
    <dgm:pt modelId="{0DCAF916-06AB-48D6-9118-028D88D6F644}" type="pres">
      <dgm:prSet presAssocID="{48CBDFE1-ADB6-44DB-8F17-506203B343F7}" presName="arrowWedge5" presStyleLbl="fgSibTrans2D1" presStyleIdx="4" presStyleCnt="6"/>
      <dgm:spPr/>
      <dgm:t>
        <a:bodyPr/>
        <a:lstStyle/>
        <a:p>
          <a:endParaRPr lang="en-US"/>
        </a:p>
      </dgm:t>
    </dgm:pt>
    <dgm:pt modelId="{F244BEF8-7BBC-4142-AEC1-336B28DB6E6F}" type="pres">
      <dgm:prSet presAssocID="{46B06096-62E5-48FC-8EEA-26C76B017C27}" presName="arrowWedge6" presStyleLbl="fgSibTrans2D1" presStyleIdx="5" presStyleCnt="6" custLinFactNeighborX="-1446" custLinFactNeighborY="-758"/>
      <dgm:spPr>
        <a:solidFill>
          <a:schemeClr val="accent1"/>
        </a:solidFill>
      </dgm:spPr>
      <dgm:t>
        <a:bodyPr/>
        <a:lstStyle/>
        <a:p>
          <a:endParaRPr lang="en-US"/>
        </a:p>
      </dgm:t>
    </dgm:pt>
  </dgm:ptLst>
  <dgm:cxnLst>
    <dgm:cxn modelId="{36F82311-A68D-4463-B4EC-3C9C805DCA92}" type="presOf" srcId="{E31747FD-FA41-44B1-A962-0D51E58125DE}" destId="{FCBC5E69-DAF4-4CB4-866C-D86F9E2220F6}" srcOrd="0" destOrd="0" presId="urn:microsoft.com/office/officeart/2005/8/layout/cycle8"/>
    <dgm:cxn modelId="{71018C8C-89D1-42A2-9BAD-4542D442A8CC}" type="presOf" srcId="{19A267FC-1482-4195-8E2E-378CC1902CAD}" destId="{E9CE4598-9B36-43B0-A30B-FACDABB34A48}" srcOrd="0" destOrd="0" presId="urn:microsoft.com/office/officeart/2005/8/layout/cycle8"/>
    <dgm:cxn modelId="{7165F17A-7A7F-4BB3-B46E-478900D567AD}" type="presOf" srcId="{5516F693-D5E7-42F7-8CA5-AE75A44BE9D5}" destId="{D31294F1-352A-45F3-B0A3-58172BDF22D2}" srcOrd="0" destOrd="0" presId="urn:microsoft.com/office/officeart/2005/8/layout/cycle8"/>
    <dgm:cxn modelId="{32732BF9-4394-4D6D-9D84-8BB782CA845A}" srcId="{455F1D1C-44D1-4DD1-8E35-0D53EB4E11F2}" destId="{E31747FD-FA41-44B1-A962-0D51E58125DE}" srcOrd="4" destOrd="0" parTransId="{D46BBA8B-80BD-4452-99AE-AA72024216E3}" sibTransId="{48CBDFE1-ADB6-44DB-8F17-506203B343F7}"/>
    <dgm:cxn modelId="{CEDA0D01-7740-4B7D-B47D-7B56F67828F1}" srcId="{455F1D1C-44D1-4DD1-8E35-0D53EB4E11F2}" destId="{6065B285-2DBB-4E69-92D3-F410CBBC78D7}" srcOrd="2" destOrd="0" parTransId="{3789D666-5DC8-4BBB-9DAA-D27005AC26D5}" sibTransId="{A4A4AB02-97D2-4BCB-B8D0-445A839F775C}"/>
    <dgm:cxn modelId="{8DF7CE02-4898-4EDA-AC24-6A6240E29369}" srcId="{455F1D1C-44D1-4DD1-8E35-0D53EB4E11F2}" destId="{19A267FC-1482-4195-8E2E-378CC1902CAD}" srcOrd="5" destOrd="0" parTransId="{220016A5-905A-4630-820E-0684850484F5}" sibTransId="{46B06096-62E5-48FC-8EEA-26C76B017C27}"/>
    <dgm:cxn modelId="{EECEFD08-24C3-4FD2-8F18-52C673B33AC9}" type="presOf" srcId="{8A7A6488-39DC-414B-B780-8773A3C5EDC5}" destId="{5FF62417-A9BB-468D-9D90-533339D73CED}" srcOrd="0" destOrd="0" presId="urn:microsoft.com/office/officeart/2005/8/layout/cycle8"/>
    <dgm:cxn modelId="{3D7DF853-EC65-493B-AAA9-48EFDC384595}" srcId="{455F1D1C-44D1-4DD1-8E35-0D53EB4E11F2}" destId="{5516F693-D5E7-42F7-8CA5-AE75A44BE9D5}" srcOrd="1" destOrd="0" parTransId="{FF2CA3AB-F644-4EB7-8ABF-65C89BF76C53}" sibTransId="{5B521CDB-4ECB-4882-B954-0070C15C194F}"/>
    <dgm:cxn modelId="{245294D5-CA55-4398-A164-7DDAC3480EA3}" type="presOf" srcId="{2E180273-9AC6-48F3-BF96-D0F27052A10C}" destId="{E3431965-D852-446B-BCFC-66194E1E3A55}" srcOrd="0" destOrd="0" presId="urn:microsoft.com/office/officeart/2005/8/layout/cycle8"/>
    <dgm:cxn modelId="{A5944E58-C706-4829-AE24-A46317D22C69}" type="presOf" srcId="{8A7A6488-39DC-414B-B780-8773A3C5EDC5}" destId="{B8BC1592-6EF5-4A1B-BEE4-77DEA3505EF2}" srcOrd="1" destOrd="0" presId="urn:microsoft.com/office/officeart/2005/8/layout/cycle8"/>
    <dgm:cxn modelId="{0FFE531C-EEB6-48AD-A063-03CD52956D44}" type="presOf" srcId="{E31747FD-FA41-44B1-A962-0D51E58125DE}" destId="{325B28E6-3981-4CAB-BA24-0906A1874A50}" srcOrd="1" destOrd="0" presId="urn:microsoft.com/office/officeart/2005/8/layout/cycle8"/>
    <dgm:cxn modelId="{9EE13090-9185-4A5E-AA86-4A7FE15D236A}" type="presOf" srcId="{6065B285-2DBB-4E69-92D3-F410CBBC78D7}" destId="{F7BA94B6-9BF3-4A5F-A32C-0E1A58AA35CF}" srcOrd="0" destOrd="0" presId="urn:microsoft.com/office/officeart/2005/8/layout/cycle8"/>
    <dgm:cxn modelId="{5B8C40BE-50BC-49A1-8DA6-4EC671F30D8A}" type="presOf" srcId="{5516F693-D5E7-42F7-8CA5-AE75A44BE9D5}" destId="{03E7656E-415D-4E4F-95F9-28EFD677DCAB}" srcOrd="1" destOrd="0" presId="urn:microsoft.com/office/officeart/2005/8/layout/cycle8"/>
    <dgm:cxn modelId="{887F347C-5B4A-41B2-AAEF-E70F5B735442}" type="presOf" srcId="{19A267FC-1482-4195-8E2E-378CC1902CAD}" destId="{0B94DEC3-622B-4C39-A777-C9944C48DDE4}" srcOrd="1" destOrd="0" presId="urn:microsoft.com/office/officeart/2005/8/layout/cycle8"/>
    <dgm:cxn modelId="{85DD614D-E5D4-4899-A84A-0105FDA3BEAC}" type="presOf" srcId="{2E180273-9AC6-48F3-BF96-D0F27052A10C}" destId="{5B9A5914-B349-4A8B-9DEF-E80C9DE5517F}" srcOrd="1" destOrd="0" presId="urn:microsoft.com/office/officeart/2005/8/layout/cycle8"/>
    <dgm:cxn modelId="{0FBE670D-EA96-49C1-A9DF-123E438960B1}" type="presOf" srcId="{455F1D1C-44D1-4DD1-8E35-0D53EB4E11F2}" destId="{39804C26-9F32-4061-9400-5D7C3DD10B92}" srcOrd="0" destOrd="0" presId="urn:microsoft.com/office/officeart/2005/8/layout/cycle8"/>
    <dgm:cxn modelId="{D1AD81BE-3786-4C66-86BD-8076B75E24AC}" type="presOf" srcId="{6065B285-2DBB-4E69-92D3-F410CBBC78D7}" destId="{7A999064-BE1C-4D0B-9D36-F8245BBC5E72}" srcOrd="1" destOrd="0" presId="urn:microsoft.com/office/officeart/2005/8/layout/cycle8"/>
    <dgm:cxn modelId="{010B32A3-0088-4C78-BB4F-9A90ABA1F289}" srcId="{455F1D1C-44D1-4DD1-8E35-0D53EB4E11F2}" destId="{8A7A6488-39DC-414B-B780-8773A3C5EDC5}" srcOrd="3" destOrd="0" parTransId="{7393FC43-FA2A-4280-B006-5DCC90538E01}" sibTransId="{1DBD6CCD-3DE4-4625-8093-F9C8B099E950}"/>
    <dgm:cxn modelId="{ECE90CD9-1FAB-4324-9343-BD1A7C035636}" srcId="{455F1D1C-44D1-4DD1-8E35-0D53EB4E11F2}" destId="{2E180273-9AC6-48F3-BF96-D0F27052A10C}" srcOrd="0" destOrd="0" parTransId="{FD7F7A7E-AF95-4943-B8CE-F7D22EE71EDF}" sibTransId="{8B159C45-18DB-4506-BC5D-F540B35978BC}"/>
    <dgm:cxn modelId="{6FC67910-599B-4333-84AE-474CEB49F9DA}" type="presParOf" srcId="{39804C26-9F32-4061-9400-5D7C3DD10B92}" destId="{E3431965-D852-446B-BCFC-66194E1E3A55}" srcOrd="0" destOrd="0" presId="urn:microsoft.com/office/officeart/2005/8/layout/cycle8"/>
    <dgm:cxn modelId="{3280ADC0-2A30-49A6-9475-03CE3C36902C}" type="presParOf" srcId="{39804C26-9F32-4061-9400-5D7C3DD10B92}" destId="{BE34C7FE-BED3-4D97-9A8C-0835B9DE898F}" srcOrd="1" destOrd="0" presId="urn:microsoft.com/office/officeart/2005/8/layout/cycle8"/>
    <dgm:cxn modelId="{29C2DA0D-6C08-48FA-9962-76739DF7FDB6}" type="presParOf" srcId="{39804C26-9F32-4061-9400-5D7C3DD10B92}" destId="{8B072FEE-23C7-48DA-B0A9-9A007F2AE7B8}" srcOrd="2" destOrd="0" presId="urn:microsoft.com/office/officeart/2005/8/layout/cycle8"/>
    <dgm:cxn modelId="{F16DA3A8-424B-4CCE-A751-670B4B76F407}" type="presParOf" srcId="{39804C26-9F32-4061-9400-5D7C3DD10B92}" destId="{5B9A5914-B349-4A8B-9DEF-E80C9DE5517F}" srcOrd="3" destOrd="0" presId="urn:microsoft.com/office/officeart/2005/8/layout/cycle8"/>
    <dgm:cxn modelId="{3575E7F4-95B5-4980-8844-AB05F479A0A9}" type="presParOf" srcId="{39804C26-9F32-4061-9400-5D7C3DD10B92}" destId="{D31294F1-352A-45F3-B0A3-58172BDF22D2}" srcOrd="4" destOrd="0" presId="urn:microsoft.com/office/officeart/2005/8/layout/cycle8"/>
    <dgm:cxn modelId="{15F96ED0-5790-43FE-A095-84AA0EA20DEB}" type="presParOf" srcId="{39804C26-9F32-4061-9400-5D7C3DD10B92}" destId="{CED821A3-F102-42FB-8D43-DFAD39D47FFB}" srcOrd="5" destOrd="0" presId="urn:microsoft.com/office/officeart/2005/8/layout/cycle8"/>
    <dgm:cxn modelId="{A10EBF54-C742-4C3B-A45C-B9AD4DB6D5E6}" type="presParOf" srcId="{39804C26-9F32-4061-9400-5D7C3DD10B92}" destId="{A19F1DCD-2910-4F43-B20A-E39E10D65EC5}" srcOrd="6" destOrd="0" presId="urn:microsoft.com/office/officeart/2005/8/layout/cycle8"/>
    <dgm:cxn modelId="{A4E01DA2-5114-4B92-89CA-BDC3278C4D9E}" type="presParOf" srcId="{39804C26-9F32-4061-9400-5D7C3DD10B92}" destId="{03E7656E-415D-4E4F-95F9-28EFD677DCAB}" srcOrd="7" destOrd="0" presId="urn:microsoft.com/office/officeart/2005/8/layout/cycle8"/>
    <dgm:cxn modelId="{DE5BB270-E5DE-4D14-AD29-C1A71E2BC45A}" type="presParOf" srcId="{39804C26-9F32-4061-9400-5D7C3DD10B92}" destId="{F7BA94B6-9BF3-4A5F-A32C-0E1A58AA35CF}" srcOrd="8" destOrd="0" presId="urn:microsoft.com/office/officeart/2005/8/layout/cycle8"/>
    <dgm:cxn modelId="{E0981235-0776-4411-842A-2DC37C404529}" type="presParOf" srcId="{39804C26-9F32-4061-9400-5D7C3DD10B92}" destId="{36C8FA3E-94F2-4FFB-904E-8810D1A488F1}" srcOrd="9" destOrd="0" presId="urn:microsoft.com/office/officeart/2005/8/layout/cycle8"/>
    <dgm:cxn modelId="{D0113C72-6E26-4618-9A6C-DDB8EFFC0534}" type="presParOf" srcId="{39804C26-9F32-4061-9400-5D7C3DD10B92}" destId="{6B90E866-4B54-4404-996C-B8664DB50850}" srcOrd="10" destOrd="0" presId="urn:microsoft.com/office/officeart/2005/8/layout/cycle8"/>
    <dgm:cxn modelId="{83386EE1-DA3C-4066-9058-62BB4E076E61}" type="presParOf" srcId="{39804C26-9F32-4061-9400-5D7C3DD10B92}" destId="{7A999064-BE1C-4D0B-9D36-F8245BBC5E72}" srcOrd="11" destOrd="0" presId="urn:microsoft.com/office/officeart/2005/8/layout/cycle8"/>
    <dgm:cxn modelId="{4E4E5174-55FD-4DAE-AE01-A3BF9FCABE1F}" type="presParOf" srcId="{39804C26-9F32-4061-9400-5D7C3DD10B92}" destId="{5FF62417-A9BB-468D-9D90-533339D73CED}" srcOrd="12" destOrd="0" presId="urn:microsoft.com/office/officeart/2005/8/layout/cycle8"/>
    <dgm:cxn modelId="{EC25FF85-E4B1-46C5-A34D-FBDD6A31A221}" type="presParOf" srcId="{39804C26-9F32-4061-9400-5D7C3DD10B92}" destId="{FF89D88D-79F4-471F-8E2D-8FAE877CC6EC}" srcOrd="13" destOrd="0" presId="urn:microsoft.com/office/officeart/2005/8/layout/cycle8"/>
    <dgm:cxn modelId="{CA57F453-A309-4ACB-91AB-485DFAB359E3}" type="presParOf" srcId="{39804C26-9F32-4061-9400-5D7C3DD10B92}" destId="{9CAC2AFD-819B-403C-AF23-EA74177DE45F}" srcOrd="14" destOrd="0" presId="urn:microsoft.com/office/officeart/2005/8/layout/cycle8"/>
    <dgm:cxn modelId="{EF1A72AE-C8CA-46A7-8F6E-DD7DF2F8AD28}" type="presParOf" srcId="{39804C26-9F32-4061-9400-5D7C3DD10B92}" destId="{B8BC1592-6EF5-4A1B-BEE4-77DEA3505EF2}" srcOrd="15" destOrd="0" presId="urn:microsoft.com/office/officeart/2005/8/layout/cycle8"/>
    <dgm:cxn modelId="{41DF3BF6-34E5-412C-900F-65BD17344F05}" type="presParOf" srcId="{39804C26-9F32-4061-9400-5D7C3DD10B92}" destId="{FCBC5E69-DAF4-4CB4-866C-D86F9E2220F6}" srcOrd="16" destOrd="0" presId="urn:microsoft.com/office/officeart/2005/8/layout/cycle8"/>
    <dgm:cxn modelId="{76B1B9FD-CDCC-4E4D-AB94-9E00BC267C56}" type="presParOf" srcId="{39804C26-9F32-4061-9400-5D7C3DD10B92}" destId="{EBA3BBE4-5090-4ACD-8A47-70EC93F16F16}" srcOrd="17" destOrd="0" presId="urn:microsoft.com/office/officeart/2005/8/layout/cycle8"/>
    <dgm:cxn modelId="{E0653422-E1F5-44F8-834C-AAFFB3DC3A8B}" type="presParOf" srcId="{39804C26-9F32-4061-9400-5D7C3DD10B92}" destId="{0B66BF23-E275-4D5E-91BD-64226350EF8D}" srcOrd="18" destOrd="0" presId="urn:microsoft.com/office/officeart/2005/8/layout/cycle8"/>
    <dgm:cxn modelId="{FE16CA7D-0E3E-4563-91DE-ECAAF59D735A}" type="presParOf" srcId="{39804C26-9F32-4061-9400-5D7C3DD10B92}" destId="{325B28E6-3981-4CAB-BA24-0906A1874A50}" srcOrd="19" destOrd="0" presId="urn:microsoft.com/office/officeart/2005/8/layout/cycle8"/>
    <dgm:cxn modelId="{997B5984-F7D4-4B54-950F-4908E2452AE4}" type="presParOf" srcId="{39804C26-9F32-4061-9400-5D7C3DD10B92}" destId="{E9CE4598-9B36-43B0-A30B-FACDABB34A48}" srcOrd="20" destOrd="0" presId="urn:microsoft.com/office/officeart/2005/8/layout/cycle8"/>
    <dgm:cxn modelId="{7075F0D2-F3A3-4B94-9FC6-CEEF40E775C3}" type="presParOf" srcId="{39804C26-9F32-4061-9400-5D7C3DD10B92}" destId="{52F8AEB4-FE54-4AB1-A1BD-7A23D0F72911}" srcOrd="21" destOrd="0" presId="urn:microsoft.com/office/officeart/2005/8/layout/cycle8"/>
    <dgm:cxn modelId="{CBCA2F5E-BA3F-4F08-8A84-8C4F6BAD6D24}" type="presParOf" srcId="{39804C26-9F32-4061-9400-5D7C3DD10B92}" destId="{3DC3D3B6-C285-404E-80E9-32E87FB9ECF3}" srcOrd="22" destOrd="0" presId="urn:microsoft.com/office/officeart/2005/8/layout/cycle8"/>
    <dgm:cxn modelId="{B641F6A2-9B7C-417B-A9F4-833F9E770F0E}" type="presParOf" srcId="{39804C26-9F32-4061-9400-5D7C3DD10B92}" destId="{0B94DEC3-622B-4C39-A777-C9944C48DDE4}" srcOrd="23" destOrd="0" presId="urn:microsoft.com/office/officeart/2005/8/layout/cycle8"/>
    <dgm:cxn modelId="{604489E7-930C-4BED-BC95-C10A988F34C4}" type="presParOf" srcId="{39804C26-9F32-4061-9400-5D7C3DD10B92}" destId="{4803E353-4B01-457F-9D54-E941F8A957BC}" srcOrd="24" destOrd="0" presId="urn:microsoft.com/office/officeart/2005/8/layout/cycle8"/>
    <dgm:cxn modelId="{939E1F20-035A-4D78-B3A5-CB8906E3483E}" type="presParOf" srcId="{39804C26-9F32-4061-9400-5D7C3DD10B92}" destId="{1207C6A9-F88C-4598-A114-D750D9A33926}" srcOrd="25" destOrd="0" presId="urn:microsoft.com/office/officeart/2005/8/layout/cycle8"/>
    <dgm:cxn modelId="{DCC1D87C-446B-41B8-A038-7D1058CDB92C}" type="presParOf" srcId="{39804C26-9F32-4061-9400-5D7C3DD10B92}" destId="{176556A9-A14D-4AE3-8343-BA37869D8300}" srcOrd="26" destOrd="0" presId="urn:microsoft.com/office/officeart/2005/8/layout/cycle8"/>
    <dgm:cxn modelId="{9AB2FDA6-724B-4574-983D-2B4651E8D4F0}" type="presParOf" srcId="{39804C26-9F32-4061-9400-5D7C3DD10B92}" destId="{3702280A-557B-4D7D-B5DF-04E49179D01F}" srcOrd="27" destOrd="0" presId="urn:microsoft.com/office/officeart/2005/8/layout/cycle8"/>
    <dgm:cxn modelId="{BC384FD3-E2B6-4D51-9A2C-A21C5C09D4B4}" type="presParOf" srcId="{39804C26-9F32-4061-9400-5D7C3DD10B92}" destId="{0DCAF916-06AB-48D6-9118-028D88D6F644}" srcOrd="28" destOrd="0" presId="urn:microsoft.com/office/officeart/2005/8/layout/cycle8"/>
    <dgm:cxn modelId="{1163489B-BEDB-41BA-A509-5757D889A8BD}" type="presParOf" srcId="{39804C26-9F32-4061-9400-5D7C3DD10B92}" destId="{F244BEF8-7BBC-4142-AEC1-336B28DB6E6F}" srcOrd="29"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9607BB-30E6-444A-9731-F037364889A3}"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206EF289-8621-4C1F-8688-B6DCE4791FE3}">
      <dgm:prSet custT="1"/>
      <dgm:spPr/>
      <dgm:t>
        <a:bodyPr/>
        <a:lstStyle/>
        <a:p>
          <a:pPr rtl="0"/>
          <a:r>
            <a:rPr lang="en-US" sz="2800" dirty="0" smtClean="0"/>
            <a:t>What can you do in the next week to move one step closer to at least one of your goals?</a:t>
          </a:r>
          <a:endParaRPr lang="en-US" sz="2800" dirty="0"/>
        </a:p>
      </dgm:t>
    </dgm:pt>
    <dgm:pt modelId="{9AC7346B-F615-4C3D-A99E-5AA34D3B1A5C}" type="parTrans" cxnId="{6DF7DAED-D5DF-45CA-90D2-362DA8C37786}">
      <dgm:prSet/>
      <dgm:spPr/>
      <dgm:t>
        <a:bodyPr/>
        <a:lstStyle/>
        <a:p>
          <a:endParaRPr lang="en-US"/>
        </a:p>
      </dgm:t>
    </dgm:pt>
    <dgm:pt modelId="{BA913ABA-4420-42DE-9C2E-9D72DD6856D3}" type="sibTrans" cxnId="{6DF7DAED-D5DF-45CA-90D2-362DA8C37786}">
      <dgm:prSet/>
      <dgm:spPr/>
      <dgm:t>
        <a:bodyPr/>
        <a:lstStyle/>
        <a:p>
          <a:endParaRPr lang="en-US"/>
        </a:p>
      </dgm:t>
    </dgm:pt>
    <dgm:pt modelId="{FAA7EEE1-65E2-4B3E-BC49-424ECA3B5BBF}">
      <dgm:prSet/>
      <dgm:spPr/>
      <dgm:t>
        <a:bodyPr/>
        <a:lstStyle/>
        <a:p>
          <a:pPr rtl="0"/>
          <a:r>
            <a:rPr lang="en-US" dirty="0" smtClean="0"/>
            <a:t>Let’s brainstorm on the resources you will need to accomplish these goals and objectives.</a:t>
          </a:r>
          <a:endParaRPr lang="en-US" dirty="0"/>
        </a:p>
      </dgm:t>
    </dgm:pt>
    <dgm:pt modelId="{5D1BFF7E-14AF-4C66-8C55-145690307D6E}" type="parTrans" cxnId="{B75DB712-3395-4FDC-89A9-78061D3F1207}">
      <dgm:prSet/>
      <dgm:spPr/>
      <dgm:t>
        <a:bodyPr/>
        <a:lstStyle/>
        <a:p>
          <a:endParaRPr lang="en-US"/>
        </a:p>
      </dgm:t>
    </dgm:pt>
    <dgm:pt modelId="{1D89B78A-294D-4400-B12E-7405543FB975}" type="sibTrans" cxnId="{B75DB712-3395-4FDC-89A9-78061D3F1207}">
      <dgm:prSet/>
      <dgm:spPr/>
      <dgm:t>
        <a:bodyPr/>
        <a:lstStyle/>
        <a:p>
          <a:endParaRPr lang="en-US"/>
        </a:p>
      </dgm:t>
    </dgm:pt>
    <dgm:pt modelId="{B995EB82-94A6-4373-A140-E1778DFD93C4}">
      <dgm:prSet/>
      <dgm:spPr/>
      <dgm:t>
        <a:bodyPr/>
        <a:lstStyle/>
        <a:p>
          <a:pPr rtl="0"/>
          <a:r>
            <a:rPr lang="en-US" dirty="0" smtClean="0"/>
            <a:t>How will you celebrate the accomplishments of these goals?</a:t>
          </a:r>
          <a:endParaRPr lang="en-US" dirty="0"/>
        </a:p>
      </dgm:t>
    </dgm:pt>
    <dgm:pt modelId="{D4654FBA-6E92-4745-8A54-7650C6747822}" type="parTrans" cxnId="{0106B287-2FC6-46FD-8145-6B08391E20B1}">
      <dgm:prSet/>
      <dgm:spPr/>
      <dgm:t>
        <a:bodyPr/>
        <a:lstStyle/>
        <a:p>
          <a:endParaRPr lang="en-US"/>
        </a:p>
      </dgm:t>
    </dgm:pt>
    <dgm:pt modelId="{B18E1432-1BF9-415C-9733-BA2EBEAAE7CD}" type="sibTrans" cxnId="{0106B287-2FC6-46FD-8145-6B08391E20B1}">
      <dgm:prSet/>
      <dgm:spPr/>
      <dgm:t>
        <a:bodyPr/>
        <a:lstStyle/>
        <a:p>
          <a:endParaRPr lang="en-US"/>
        </a:p>
      </dgm:t>
    </dgm:pt>
    <dgm:pt modelId="{8D2E3203-EF15-4183-BE75-F9A6ACFFA8A5}" type="pres">
      <dgm:prSet presAssocID="{AE9607BB-30E6-444A-9731-F037364889A3}" presName="linear" presStyleCnt="0">
        <dgm:presLayoutVars>
          <dgm:animLvl val="lvl"/>
          <dgm:resizeHandles val="exact"/>
        </dgm:presLayoutVars>
      </dgm:prSet>
      <dgm:spPr/>
      <dgm:t>
        <a:bodyPr/>
        <a:lstStyle/>
        <a:p>
          <a:endParaRPr lang="en-US"/>
        </a:p>
      </dgm:t>
    </dgm:pt>
    <dgm:pt modelId="{A4C650A5-F983-4D72-BF2E-E40FBE4FF8CF}" type="pres">
      <dgm:prSet presAssocID="{206EF289-8621-4C1F-8688-B6DCE4791FE3}" presName="parentText" presStyleLbl="node1" presStyleIdx="0" presStyleCnt="3">
        <dgm:presLayoutVars>
          <dgm:chMax val="0"/>
          <dgm:bulletEnabled val="1"/>
        </dgm:presLayoutVars>
      </dgm:prSet>
      <dgm:spPr/>
      <dgm:t>
        <a:bodyPr/>
        <a:lstStyle/>
        <a:p>
          <a:endParaRPr lang="en-US"/>
        </a:p>
      </dgm:t>
    </dgm:pt>
    <dgm:pt modelId="{35A6E182-1F24-42F4-AD6C-2FD3A9A204C2}" type="pres">
      <dgm:prSet presAssocID="{BA913ABA-4420-42DE-9C2E-9D72DD6856D3}" presName="spacer" presStyleCnt="0"/>
      <dgm:spPr/>
    </dgm:pt>
    <dgm:pt modelId="{FBB8B33F-00E7-4C66-9716-034A8B0384D0}" type="pres">
      <dgm:prSet presAssocID="{FAA7EEE1-65E2-4B3E-BC49-424ECA3B5BBF}" presName="parentText" presStyleLbl="node1" presStyleIdx="1" presStyleCnt="3">
        <dgm:presLayoutVars>
          <dgm:chMax val="0"/>
          <dgm:bulletEnabled val="1"/>
        </dgm:presLayoutVars>
      </dgm:prSet>
      <dgm:spPr/>
      <dgm:t>
        <a:bodyPr/>
        <a:lstStyle/>
        <a:p>
          <a:endParaRPr lang="en-US"/>
        </a:p>
      </dgm:t>
    </dgm:pt>
    <dgm:pt modelId="{87FB8E6F-0C62-4F8D-B4CF-BD89F9DFDF45}" type="pres">
      <dgm:prSet presAssocID="{1D89B78A-294D-4400-B12E-7405543FB975}" presName="spacer" presStyleCnt="0"/>
      <dgm:spPr/>
    </dgm:pt>
    <dgm:pt modelId="{39D0DA92-68A8-44DB-81ED-CB29AB7DE4FF}" type="pres">
      <dgm:prSet presAssocID="{B995EB82-94A6-4373-A140-E1778DFD93C4}" presName="parentText" presStyleLbl="node1" presStyleIdx="2" presStyleCnt="3">
        <dgm:presLayoutVars>
          <dgm:chMax val="0"/>
          <dgm:bulletEnabled val="1"/>
        </dgm:presLayoutVars>
      </dgm:prSet>
      <dgm:spPr/>
      <dgm:t>
        <a:bodyPr/>
        <a:lstStyle/>
        <a:p>
          <a:endParaRPr lang="en-US"/>
        </a:p>
      </dgm:t>
    </dgm:pt>
  </dgm:ptLst>
  <dgm:cxnLst>
    <dgm:cxn modelId="{F6CE29C7-EB8E-4AC0-AB50-D24780A5251A}" type="presOf" srcId="{206EF289-8621-4C1F-8688-B6DCE4791FE3}" destId="{A4C650A5-F983-4D72-BF2E-E40FBE4FF8CF}" srcOrd="0" destOrd="0" presId="urn:microsoft.com/office/officeart/2005/8/layout/vList2"/>
    <dgm:cxn modelId="{B75DB712-3395-4FDC-89A9-78061D3F1207}" srcId="{AE9607BB-30E6-444A-9731-F037364889A3}" destId="{FAA7EEE1-65E2-4B3E-BC49-424ECA3B5BBF}" srcOrd="1" destOrd="0" parTransId="{5D1BFF7E-14AF-4C66-8C55-145690307D6E}" sibTransId="{1D89B78A-294D-4400-B12E-7405543FB975}"/>
    <dgm:cxn modelId="{6F69D2DF-97B9-475E-B934-747CD82B3EF5}" type="presOf" srcId="{FAA7EEE1-65E2-4B3E-BC49-424ECA3B5BBF}" destId="{FBB8B33F-00E7-4C66-9716-034A8B0384D0}" srcOrd="0" destOrd="0" presId="urn:microsoft.com/office/officeart/2005/8/layout/vList2"/>
    <dgm:cxn modelId="{6DF7DAED-D5DF-45CA-90D2-362DA8C37786}" srcId="{AE9607BB-30E6-444A-9731-F037364889A3}" destId="{206EF289-8621-4C1F-8688-B6DCE4791FE3}" srcOrd="0" destOrd="0" parTransId="{9AC7346B-F615-4C3D-A99E-5AA34D3B1A5C}" sibTransId="{BA913ABA-4420-42DE-9C2E-9D72DD6856D3}"/>
    <dgm:cxn modelId="{0106B287-2FC6-46FD-8145-6B08391E20B1}" srcId="{AE9607BB-30E6-444A-9731-F037364889A3}" destId="{B995EB82-94A6-4373-A140-E1778DFD93C4}" srcOrd="2" destOrd="0" parTransId="{D4654FBA-6E92-4745-8A54-7650C6747822}" sibTransId="{B18E1432-1BF9-415C-9733-BA2EBEAAE7CD}"/>
    <dgm:cxn modelId="{6BF3294D-442D-4E08-B0E5-1E0981715C09}" type="presOf" srcId="{AE9607BB-30E6-444A-9731-F037364889A3}" destId="{8D2E3203-EF15-4183-BE75-F9A6ACFFA8A5}" srcOrd="0" destOrd="0" presId="urn:microsoft.com/office/officeart/2005/8/layout/vList2"/>
    <dgm:cxn modelId="{5939E570-CC5D-42A5-983E-EABC5C7D39A1}" type="presOf" srcId="{B995EB82-94A6-4373-A140-E1778DFD93C4}" destId="{39D0DA92-68A8-44DB-81ED-CB29AB7DE4FF}" srcOrd="0" destOrd="0" presId="urn:microsoft.com/office/officeart/2005/8/layout/vList2"/>
    <dgm:cxn modelId="{22982B2A-D7EA-485E-B4A0-639AC92CDC24}" type="presParOf" srcId="{8D2E3203-EF15-4183-BE75-F9A6ACFFA8A5}" destId="{A4C650A5-F983-4D72-BF2E-E40FBE4FF8CF}" srcOrd="0" destOrd="0" presId="urn:microsoft.com/office/officeart/2005/8/layout/vList2"/>
    <dgm:cxn modelId="{9F212D0D-956A-40C1-AC72-998F5CC4AD4B}" type="presParOf" srcId="{8D2E3203-EF15-4183-BE75-F9A6ACFFA8A5}" destId="{35A6E182-1F24-42F4-AD6C-2FD3A9A204C2}" srcOrd="1" destOrd="0" presId="urn:microsoft.com/office/officeart/2005/8/layout/vList2"/>
    <dgm:cxn modelId="{A44FC5D3-85DE-469F-82A3-50603617E957}" type="presParOf" srcId="{8D2E3203-EF15-4183-BE75-F9A6ACFFA8A5}" destId="{FBB8B33F-00E7-4C66-9716-034A8B0384D0}" srcOrd="2" destOrd="0" presId="urn:microsoft.com/office/officeart/2005/8/layout/vList2"/>
    <dgm:cxn modelId="{0000BAC9-4281-4784-A075-4F779B213196}" type="presParOf" srcId="{8D2E3203-EF15-4183-BE75-F9A6ACFFA8A5}" destId="{87FB8E6F-0C62-4F8D-B4CF-BD89F9DFDF45}" srcOrd="3" destOrd="0" presId="urn:microsoft.com/office/officeart/2005/8/layout/vList2"/>
    <dgm:cxn modelId="{FFE9F9C1-C738-4E7B-80C9-B909D86D7BB5}" type="presParOf" srcId="{8D2E3203-EF15-4183-BE75-F9A6ACFFA8A5}" destId="{39D0DA92-68A8-44DB-81ED-CB29AB7DE4F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43C131-D451-4325-8DEF-792C05C225AE}"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n-US"/>
        </a:p>
      </dgm:t>
    </dgm:pt>
    <dgm:pt modelId="{EB2DA396-DD84-42C7-AE62-164F1C76665D}">
      <dgm:prSet/>
      <dgm:spPr>
        <a:solidFill>
          <a:schemeClr val="accent6"/>
        </a:solidFill>
      </dgm:spPr>
      <dgm:t>
        <a:bodyPr/>
        <a:lstStyle/>
        <a:p>
          <a:pPr rtl="0"/>
          <a:r>
            <a:rPr lang="en-US" dirty="0" smtClean="0"/>
            <a:t>The students follow through on their plans. The advisor is there for them when they stumble, believing in them every step of the way and helping them continue to update and refine their dreams as they go.</a:t>
          </a:r>
          <a:endParaRPr lang="en-US" dirty="0"/>
        </a:p>
      </dgm:t>
    </dgm:pt>
    <dgm:pt modelId="{5D43C9A4-78C8-42CF-BE8A-B5FCCD3467FC}" type="parTrans" cxnId="{1B324717-7B12-466F-8940-5C11CCC4E691}">
      <dgm:prSet/>
      <dgm:spPr/>
      <dgm:t>
        <a:bodyPr/>
        <a:lstStyle/>
        <a:p>
          <a:endParaRPr lang="en-US"/>
        </a:p>
      </dgm:t>
    </dgm:pt>
    <dgm:pt modelId="{AA7CB3BA-F291-4851-A259-7EE71C238124}" type="sibTrans" cxnId="{1B324717-7B12-466F-8940-5C11CCC4E691}">
      <dgm:prSet/>
      <dgm:spPr/>
      <dgm:t>
        <a:bodyPr/>
        <a:lstStyle/>
        <a:p>
          <a:endParaRPr lang="en-US"/>
        </a:p>
      </dgm:t>
    </dgm:pt>
    <dgm:pt modelId="{0282D5F7-AA54-4454-BDA7-1F5642AB256D}" type="pres">
      <dgm:prSet presAssocID="{EA43C131-D451-4325-8DEF-792C05C225AE}" presName="linear" presStyleCnt="0">
        <dgm:presLayoutVars>
          <dgm:animLvl val="lvl"/>
          <dgm:resizeHandles val="exact"/>
        </dgm:presLayoutVars>
      </dgm:prSet>
      <dgm:spPr/>
      <dgm:t>
        <a:bodyPr/>
        <a:lstStyle/>
        <a:p>
          <a:endParaRPr lang="en-US"/>
        </a:p>
      </dgm:t>
    </dgm:pt>
    <dgm:pt modelId="{D4334902-4A75-48CC-8411-D127D809F561}" type="pres">
      <dgm:prSet presAssocID="{EB2DA396-DD84-42C7-AE62-164F1C76665D}" presName="parentText" presStyleLbl="node1" presStyleIdx="0" presStyleCnt="1">
        <dgm:presLayoutVars>
          <dgm:chMax val="0"/>
          <dgm:bulletEnabled val="1"/>
        </dgm:presLayoutVars>
      </dgm:prSet>
      <dgm:spPr/>
      <dgm:t>
        <a:bodyPr/>
        <a:lstStyle/>
        <a:p>
          <a:endParaRPr lang="en-US"/>
        </a:p>
      </dgm:t>
    </dgm:pt>
  </dgm:ptLst>
  <dgm:cxnLst>
    <dgm:cxn modelId="{1B324717-7B12-466F-8940-5C11CCC4E691}" srcId="{EA43C131-D451-4325-8DEF-792C05C225AE}" destId="{EB2DA396-DD84-42C7-AE62-164F1C76665D}" srcOrd="0" destOrd="0" parTransId="{5D43C9A4-78C8-42CF-BE8A-B5FCCD3467FC}" sibTransId="{AA7CB3BA-F291-4851-A259-7EE71C238124}"/>
    <dgm:cxn modelId="{979A4FBB-0EC5-41AB-910E-D723EC0D2A43}" type="presOf" srcId="{EB2DA396-DD84-42C7-AE62-164F1C76665D}" destId="{D4334902-4A75-48CC-8411-D127D809F561}" srcOrd="0" destOrd="0" presId="urn:microsoft.com/office/officeart/2005/8/layout/vList2"/>
    <dgm:cxn modelId="{4A3C8205-AF94-4E80-96E6-6556274660FB}" type="presOf" srcId="{EA43C131-D451-4325-8DEF-792C05C225AE}" destId="{0282D5F7-AA54-4454-BDA7-1F5642AB256D}" srcOrd="0" destOrd="0" presId="urn:microsoft.com/office/officeart/2005/8/layout/vList2"/>
    <dgm:cxn modelId="{29E86E64-F115-4DC4-9C64-C7CB3662ED39}" type="presParOf" srcId="{0282D5F7-AA54-4454-BDA7-1F5642AB256D}" destId="{D4334902-4A75-48CC-8411-D127D809F56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18BB18-71C3-44C5-950C-9A9385F4969D}" type="doc">
      <dgm:prSet loTypeId="urn:microsoft.com/office/officeart/2005/8/layout/vList2" loCatId="list" qsTypeId="urn:microsoft.com/office/officeart/2005/8/quickstyle/simple1" qsCatId="simple" csTypeId="urn:microsoft.com/office/officeart/2005/8/colors/accent6_5" csCatId="accent6"/>
      <dgm:spPr/>
      <dgm:t>
        <a:bodyPr/>
        <a:lstStyle/>
        <a:p>
          <a:endParaRPr lang="en-US"/>
        </a:p>
      </dgm:t>
    </dgm:pt>
    <dgm:pt modelId="{7DDF920C-87AA-478F-B50D-ED9DBF88D905}">
      <dgm:prSet/>
      <dgm:spPr/>
      <dgm:t>
        <a:bodyPr/>
        <a:lstStyle/>
        <a:p>
          <a:pPr rtl="0"/>
          <a:r>
            <a:rPr lang="en-US" dirty="0" smtClean="0"/>
            <a:t>How and when will you keep me updated on your progress?</a:t>
          </a:r>
          <a:endParaRPr lang="en-US" dirty="0"/>
        </a:p>
      </dgm:t>
    </dgm:pt>
    <dgm:pt modelId="{3EA1FE48-CE84-44CA-9B60-565AF282A8D0}" type="parTrans" cxnId="{30AA64E6-3870-46DD-B82F-140A8404F9EC}">
      <dgm:prSet/>
      <dgm:spPr/>
      <dgm:t>
        <a:bodyPr/>
        <a:lstStyle/>
        <a:p>
          <a:endParaRPr lang="en-US"/>
        </a:p>
      </dgm:t>
    </dgm:pt>
    <dgm:pt modelId="{4576C55F-567B-42ED-A22D-B86B5E2D9B55}" type="sibTrans" cxnId="{30AA64E6-3870-46DD-B82F-140A8404F9EC}">
      <dgm:prSet/>
      <dgm:spPr/>
      <dgm:t>
        <a:bodyPr/>
        <a:lstStyle/>
        <a:p>
          <a:endParaRPr lang="en-US"/>
        </a:p>
      </dgm:t>
    </dgm:pt>
    <dgm:pt modelId="{E1AC007C-C779-4AB5-93BC-C10B9B29AE76}">
      <dgm:prSet/>
      <dgm:spPr/>
      <dgm:t>
        <a:bodyPr/>
        <a:lstStyle/>
        <a:p>
          <a:pPr rtl="0"/>
          <a:r>
            <a:rPr lang="en-US" dirty="0" smtClean="0"/>
            <a:t>What will you do if you run into roadblocks?</a:t>
          </a:r>
          <a:endParaRPr lang="en-US" dirty="0"/>
        </a:p>
      </dgm:t>
    </dgm:pt>
    <dgm:pt modelId="{4ABE5E86-D63A-4633-BF53-9254DF1FCC4A}" type="parTrans" cxnId="{5060575D-16A9-4377-9D0B-3DCF1B485769}">
      <dgm:prSet/>
      <dgm:spPr/>
      <dgm:t>
        <a:bodyPr/>
        <a:lstStyle/>
        <a:p>
          <a:endParaRPr lang="en-US"/>
        </a:p>
      </dgm:t>
    </dgm:pt>
    <dgm:pt modelId="{1EE39ABB-779E-409C-A207-15E0339068A2}" type="sibTrans" cxnId="{5060575D-16A9-4377-9D0B-3DCF1B485769}">
      <dgm:prSet/>
      <dgm:spPr/>
      <dgm:t>
        <a:bodyPr/>
        <a:lstStyle/>
        <a:p>
          <a:endParaRPr lang="en-US"/>
        </a:p>
      </dgm:t>
    </dgm:pt>
    <dgm:pt modelId="{63438D2E-1FE8-4A8C-B551-911D0E836545}">
      <dgm:prSet/>
      <dgm:spPr/>
      <dgm:t>
        <a:bodyPr/>
        <a:lstStyle/>
        <a:p>
          <a:pPr rtl="0"/>
          <a:r>
            <a:rPr lang="en-US" dirty="0" smtClean="0"/>
            <a:t>What will you do if you think your goals may be changing?</a:t>
          </a:r>
          <a:endParaRPr lang="en-US" dirty="0"/>
        </a:p>
      </dgm:t>
    </dgm:pt>
    <dgm:pt modelId="{9BEE8622-E4B1-4862-80F4-BD69A767DC5B}" type="parTrans" cxnId="{F3F47272-6AE7-45EF-A43F-A137B9687CBF}">
      <dgm:prSet/>
      <dgm:spPr/>
      <dgm:t>
        <a:bodyPr/>
        <a:lstStyle/>
        <a:p>
          <a:endParaRPr lang="en-US"/>
        </a:p>
      </dgm:t>
    </dgm:pt>
    <dgm:pt modelId="{140098E4-7C28-4B47-8B05-C2C5BE1BD631}" type="sibTrans" cxnId="{F3F47272-6AE7-45EF-A43F-A137B9687CBF}">
      <dgm:prSet/>
      <dgm:spPr/>
      <dgm:t>
        <a:bodyPr/>
        <a:lstStyle/>
        <a:p>
          <a:endParaRPr lang="en-US"/>
        </a:p>
      </dgm:t>
    </dgm:pt>
    <dgm:pt modelId="{62865AA9-CF49-4B26-93CA-0BC56B4D4D2A}" type="pres">
      <dgm:prSet presAssocID="{EA18BB18-71C3-44C5-950C-9A9385F4969D}" presName="linear" presStyleCnt="0">
        <dgm:presLayoutVars>
          <dgm:animLvl val="lvl"/>
          <dgm:resizeHandles val="exact"/>
        </dgm:presLayoutVars>
      </dgm:prSet>
      <dgm:spPr/>
      <dgm:t>
        <a:bodyPr/>
        <a:lstStyle/>
        <a:p>
          <a:endParaRPr lang="en-US"/>
        </a:p>
      </dgm:t>
    </dgm:pt>
    <dgm:pt modelId="{83BF583F-9D26-44D9-A260-DC0D410DBF67}" type="pres">
      <dgm:prSet presAssocID="{7DDF920C-87AA-478F-B50D-ED9DBF88D905}" presName="parentText" presStyleLbl="node1" presStyleIdx="0" presStyleCnt="3">
        <dgm:presLayoutVars>
          <dgm:chMax val="0"/>
          <dgm:bulletEnabled val="1"/>
        </dgm:presLayoutVars>
      </dgm:prSet>
      <dgm:spPr/>
      <dgm:t>
        <a:bodyPr/>
        <a:lstStyle/>
        <a:p>
          <a:endParaRPr lang="en-US"/>
        </a:p>
      </dgm:t>
    </dgm:pt>
    <dgm:pt modelId="{2FFA5174-8662-4C1E-B822-B83B7C188B8D}" type="pres">
      <dgm:prSet presAssocID="{4576C55F-567B-42ED-A22D-B86B5E2D9B55}" presName="spacer" presStyleCnt="0"/>
      <dgm:spPr/>
    </dgm:pt>
    <dgm:pt modelId="{4DF2C038-7D02-4253-93F0-F5FC22F59105}" type="pres">
      <dgm:prSet presAssocID="{E1AC007C-C779-4AB5-93BC-C10B9B29AE76}" presName="parentText" presStyleLbl="node1" presStyleIdx="1" presStyleCnt="3">
        <dgm:presLayoutVars>
          <dgm:chMax val="0"/>
          <dgm:bulletEnabled val="1"/>
        </dgm:presLayoutVars>
      </dgm:prSet>
      <dgm:spPr/>
      <dgm:t>
        <a:bodyPr/>
        <a:lstStyle/>
        <a:p>
          <a:endParaRPr lang="en-US"/>
        </a:p>
      </dgm:t>
    </dgm:pt>
    <dgm:pt modelId="{341DE541-33AD-4F90-870F-91688C530714}" type="pres">
      <dgm:prSet presAssocID="{1EE39ABB-779E-409C-A207-15E0339068A2}" presName="spacer" presStyleCnt="0"/>
      <dgm:spPr/>
    </dgm:pt>
    <dgm:pt modelId="{7756514D-629C-4CB9-BCAA-2BB18DC0F854}" type="pres">
      <dgm:prSet presAssocID="{63438D2E-1FE8-4A8C-B551-911D0E836545}" presName="parentText" presStyleLbl="node1" presStyleIdx="2" presStyleCnt="3">
        <dgm:presLayoutVars>
          <dgm:chMax val="0"/>
          <dgm:bulletEnabled val="1"/>
        </dgm:presLayoutVars>
      </dgm:prSet>
      <dgm:spPr/>
      <dgm:t>
        <a:bodyPr/>
        <a:lstStyle/>
        <a:p>
          <a:endParaRPr lang="en-US"/>
        </a:p>
      </dgm:t>
    </dgm:pt>
  </dgm:ptLst>
  <dgm:cxnLst>
    <dgm:cxn modelId="{44DC8996-02F6-42EB-80E1-E8D9F0BFAFF3}" type="presOf" srcId="{63438D2E-1FE8-4A8C-B551-911D0E836545}" destId="{7756514D-629C-4CB9-BCAA-2BB18DC0F854}" srcOrd="0" destOrd="0" presId="urn:microsoft.com/office/officeart/2005/8/layout/vList2"/>
    <dgm:cxn modelId="{5060575D-16A9-4377-9D0B-3DCF1B485769}" srcId="{EA18BB18-71C3-44C5-950C-9A9385F4969D}" destId="{E1AC007C-C779-4AB5-93BC-C10B9B29AE76}" srcOrd="1" destOrd="0" parTransId="{4ABE5E86-D63A-4633-BF53-9254DF1FCC4A}" sibTransId="{1EE39ABB-779E-409C-A207-15E0339068A2}"/>
    <dgm:cxn modelId="{F3F47272-6AE7-45EF-A43F-A137B9687CBF}" srcId="{EA18BB18-71C3-44C5-950C-9A9385F4969D}" destId="{63438D2E-1FE8-4A8C-B551-911D0E836545}" srcOrd="2" destOrd="0" parTransId="{9BEE8622-E4B1-4862-80F4-BD69A767DC5B}" sibTransId="{140098E4-7C28-4B47-8B05-C2C5BE1BD631}"/>
    <dgm:cxn modelId="{30AA64E6-3870-46DD-B82F-140A8404F9EC}" srcId="{EA18BB18-71C3-44C5-950C-9A9385F4969D}" destId="{7DDF920C-87AA-478F-B50D-ED9DBF88D905}" srcOrd="0" destOrd="0" parTransId="{3EA1FE48-CE84-44CA-9B60-565AF282A8D0}" sibTransId="{4576C55F-567B-42ED-A22D-B86B5E2D9B55}"/>
    <dgm:cxn modelId="{9CE00FF7-2657-4CAF-A334-12ABF7D5E463}" type="presOf" srcId="{E1AC007C-C779-4AB5-93BC-C10B9B29AE76}" destId="{4DF2C038-7D02-4253-93F0-F5FC22F59105}" srcOrd="0" destOrd="0" presId="urn:microsoft.com/office/officeart/2005/8/layout/vList2"/>
    <dgm:cxn modelId="{12B84895-073C-488D-9D74-4B64C52539CB}" type="presOf" srcId="{7DDF920C-87AA-478F-B50D-ED9DBF88D905}" destId="{83BF583F-9D26-44D9-A260-DC0D410DBF67}" srcOrd="0" destOrd="0" presId="urn:microsoft.com/office/officeart/2005/8/layout/vList2"/>
    <dgm:cxn modelId="{5509DD10-AE30-41F7-9734-2C175B0C51E6}" type="presOf" srcId="{EA18BB18-71C3-44C5-950C-9A9385F4969D}" destId="{62865AA9-CF49-4B26-93CA-0BC56B4D4D2A}" srcOrd="0" destOrd="0" presId="urn:microsoft.com/office/officeart/2005/8/layout/vList2"/>
    <dgm:cxn modelId="{42AF86B3-3893-4882-93EF-AB566DBB5B06}" type="presParOf" srcId="{62865AA9-CF49-4B26-93CA-0BC56B4D4D2A}" destId="{83BF583F-9D26-44D9-A260-DC0D410DBF67}" srcOrd="0" destOrd="0" presId="urn:microsoft.com/office/officeart/2005/8/layout/vList2"/>
    <dgm:cxn modelId="{44054CD7-274D-4921-8364-D0D71D3456C8}" type="presParOf" srcId="{62865AA9-CF49-4B26-93CA-0BC56B4D4D2A}" destId="{2FFA5174-8662-4C1E-B822-B83B7C188B8D}" srcOrd="1" destOrd="0" presId="urn:microsoft.com/office/officeart/2005/8/layout/vList2"/>
    <dgm:cxn modelId="{8C0B2CF2-1D2B-4CA4-A918-D50EB224216E}" type="presParOf" srcId="{62865AA9-CF49-4B26-93CA-0BC56B4D4D2A}" destId="{4DF2C038-7D02-4253-93F0-F5FC22F59105}" srcOrd="2" destOrd="0" presId="urn:microsoft.com/office/officeart/2005/8/layout/vList2"/>
    <dgm:cxn modelId="{D657BED0-63A3-40B4-9F7C-A34333EDAF1D}" type="presParOf" srcId="{62865AA9-CF49-4B26-93CA-0BC56B4D4D2A}" destId="{341DE541-33AD-4F90-870F-91688C530714}" srcOrd="3" destOrd="0" presId="urn:microsoft.com/office/officeart/2005/8/layout/vList2"/>
    <dgm:cxn modelId="{5DEC3AF8-64F9-4743-B991-BF883AE8424E}" type="presParOf" srcId="{62865AA9-CF49-4B26-93CA-0BC56B4D4D2A}" destId="{7756514D-629C-4CB9-BCAA-2BB18DC0F85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22E9C2A-CB64-4914-96F4-D219E1ED2E7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B2C07BC-98BF-456E-8CFF-BC27588E459A}">
      <dgm:prSet/>
      <dgm:spPr>
        <a:solidFill>
          <a:schemeClr val="accent1"/>
        </a:solidFill>
      </dgm:spPr>
      <dgm:t>
        <a:bodyPr/>
        <a:lstStyle/>
        <a:p>
          <a:pPr rtl="0"/>
          <a:r>
            <a:rPr lang="en-US" dirty="0" smtClean="0"/>
            <a:t>The advisor challenges the student to proactively raise the student’s internal bar of self- expectations</a:t>
          </a:r>
          <a:endParaRPr lang="en-US" dirty="0"/>
        </a:p>
      </dgm:t>
    </dgm:pt>
    <dgm:pt modelId="{4EA2401F-F380-4633-B388-B9FD7DCEC89C}" type="parTrans" cxnId="{47EFD6E0-6F5A-406B-BBCD-67E6DBAA530E}">
      <dgm:prSet/>
      <dgm:spPr/>
      <dgm:t>
        <a:bodyPr/>
        <a:lstStyle/>
        <a:p>
          <a:endParaRPr lang="en-US"/>
        </a:p>
      </dgm:t>
    </dgm:pt>
    <dgm:pt modelId="{5BD63FA0-6578-4E28-8F1E-2FF182B30F09}" type="sibTrans" cxnId="{47EFD6E0-6F5A-406B-BBCD-67E6DBAA530E}">
      <dgm:prSet/>
      <dgm:spPr/>
      <dgm:t>
        <a:bodyPr/>
        <a:lstStyle/>
        <a:p>
          <a:endParaRPr lang="en-US"/>
        </a:p>
      </dgm:t>
    </dgm:pt>
    <dgm:pt modelId="{D6693F08-CBF0-40F7-AFF2-DF70C2CFA405}" type="pres">
      <dgm:prSet presAssocID="{722E9C2A-CB64-4914-96F4-D219E1ED2E71}" presName="Name0" presStyleCnt="0">
        <dgm:presLayoutVars>
          <dgm:dir/>
          <dgm:animLvl val="lvl"/>
          <dgm:resizeHandles val="exact"/>
        </dgm:presLayoutVars>
      </dgm:prSet>
      <dgm:spPr/>
      <dgm:t>
        <a:bodyPr/>
        <a:lstStyle/>
        <a:p>
          <a:endParaRPr lang="en-US"/>
        </a:p>
      </dgm:t>
    </dgm:pt>
    <dgm:pt modelId="{0853435C-5CA3-44F2-ABB4-FB288D8DBB00}" type="pres">
      <dgm:prSet presAssocID="{3B2C07BC-98BF-456E-8CFF-BC27588E459A}" presName="linNode" presStyleCnt="0"/>
      <dgm:spPr/>
    </dgm:pt>
    <dgm:pt modelId="{7722C673-4AAB-472F-A6AC-1F5AB83A8965}" type="pres">
      <dgm:prSet presAssocID="{3B2C07BC-98BF-456E-8CFF-BC27588E459A}" presName="parentText" presStyleLbl="node1" presStyleIdx="0" presStyleCnt="1" custScaleX="277778">
        <dgm:presLayoutVars>
          <dgm:chMax val="1"/>
          <dgm:bulletEnabled val="1"/>
        </dgm:presLayoutVars>
      </dgm:prSet>
      <dgm:spPr/>
      <dgm:t>
        <a:bodyPr/>
        <a:lstStyle/>
        <a:p>
          <a:endParaRPr lang="en-US"/>
        </a:p>
      </dgm:t>
    </dgm:pt>
  </dgm:ptLst>
  <dgm:cxnLst>
    <dgm:cxn modelId="{D40614CF-A0F1-4553-AF03-9FDBD5141AF1}" type="presOf" srcId="{722E9C2A-CB64-4914-96F4-D219E1ED2E71}" destId="{D6693F08-CBF0-40F7-AFF2-DF70C2CFA405}" srcOrd="0" destOrd="0" presId="urn:microsoft.com/office/officeart/2005/8/layout/vList5"/>
    <dgm:cxn modelId="{0841ACA5-4B0B-4419-9758-75D1370A1DF9}" type="presOf" srcId="{3B2C07BC-98BF-456E-8CFF-BC27588E459A}" destId="{7722C673-4AAB-472F-A6AC-1F5AB83A8965}" srcOrd="0" destOrd="0" presId="urn:microsoft.com/office/officeart/2005/8/layout/vList5"/>
    <dgm:cxn modelId="{47EFD6E0-6F5A-406B-BBCD-67E6DBAA530E}" srcId="{722E9C2A-CB64-4914-96F4-D219E1ED2E71}" destId="{3B2C07BC-98BF-456E-8CFF-BC27588E459A}" srcOrd="0" destOrd="0" parTransId="{4EA2401F-F380-4633-B388-B9FD7DCEC89C}" sibTransId="{5BD63FA0-6578-4E28-8F1E-2FF182B30F09}"/>
    <dgm:cxn modelId="{10606781-315F-4B75-ACED-A16D6F448DD0}" type="presParOf" srcId="{D6693F08-CBF0-40F7-AFF2-DF70C2CFA405}" destId="{0853435C-5CA3-44F2-ABB4-FB288D8DBB00}" srcOrd="0" destOrd="0" presId="urn:microsoft.com/office/officeart/2005/8/layout/vList5"/>
    <dgm:cxn modelId="{BA5964FD-10C8-43E6-A6B0-8C7B9C88FC9C}" type="presParOf" srcId="{0853435C-5CA3-44F2-ABB4-FB288D8DBB00}" destId="{7722C673-4AAB-472F-A6AC-1F5AB83A8965}"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D009C7-65FC-4249-83F3-B9517D94653C}" type="doc">
      <dgm:prSet loTypeId="urn:microsoft.com/office/officeart/2005/8/layout/vList2" loCatId="list" qsTypeId="urn:microsoft.com/office/officeart/2005/8/quickstyle/3d4" qsCatId="3D" csTypeId="urn:microsoft.com/office/officeart/2005/8/colors/colorful1#5" csCatId="colorful" phldr="1"/>
      <dgm:spPr/>
      <dgm:t>
        <a:bodyPr/>
        <a:lstStyle/>
        <a:p>
          <a:endParaRPr lang="en-US"/>
        </a:p>
      </dgm:t>
    </dgm:pt>
    <dgm:pt modelId="{AF12E67F-F713-473D-B54A-C28189BEDF71}">
      <dgm:prSet/>
      <dgm:spPr/>
      <dgm:t>
        <a:bodyPr/>
        <a:lstStyle/>
        <a:p>
          <a:pPr algn="ctr" rtl="0"/>
          <a:r>
            <a:rPr lang="en-US" dirty="0" smtClean="0"/>
            <a:t>Recognizing the importance of first impressions, create a safe, welcoming environment for students</a:t>
          </a:r>
          <a:endParaRPr lang="en-US" dirty="0"/>
        </a:p>
      </dgm:t>
    </dgm:pt>
    <dgm:pt modelId="{BDB44D95-2816-48B0-9B4D-F674A2A2FEBE}" type="parTrans" cxnId="{8B481F88-DAD3-446E-8D8F-D967CD741A6F}">
      <dgm:prSet/>
      <dgm:spPr/>
      <dgm:t>
        <a:bodyPr/>
        <a:lstStyle/>
        <a:p>
          <a:endParaRPr lang="en-US"/>
        </a:p>
      </dgm:t>
    </dgm:pt>
    <dgm:pt modelId="{BB11BF47-E45C-473D-BEC6-36F1C29A068B}" type="sibTrans" cxnId="{8B481F88-DAD3-446E-8D8F-D967CD741A6F}">
      <dgm:prSet/>
      <dgm:spPr/>
      <dgm:t>
        <a:bodyPr/>
        <a:lstStyle/>
        <a:p>
          <a:endParaRPr lang="en-US"/>
        </a:p>
      </dgm:t>
    </dgm:pt>
    <dgm:pt modelId="{2C6F2B8F-D848-42F8-B5E7-6CC356D9B1AF}" type="pres">
      <dgm:prSet presAssocID="{D9D009C7-65FC-4249-83F3-B9517D94653C}" presName="linear" presStyleCnt="0">
        <dgm:presLayoutVars>
          <dgm:animLvl val="lvl"/>
          <dgm:resizeHandles val="exact"/>
        </dgm:presLayoutVars>
      </dgm:prSet>
      <dgm:spPr/>
      <dgm:t>
        <a:bodyPr/>
        <a:lstStyle/>
        <a:p>
          <a:endParaRPr lang="en-US"/>
        </a:p>
      </dgm:t>
    </dgm:pt>
    <dgm:pt modelId="{1678E137-03E5-4C02-92BF-D0F348E5E6E3}" type="pres">
      <dgm:prSet presAssocID="{AF12E67F-F713-473D-B54A-C28189BEDF71}" presName="parentText" presStyleLbl="node1" presStyleIdx="0" presStyleCnt="1">
        <dgm:presLayoutVars>
          <dgm:chMax val="0"/>
          <dgm:bulletEnabled val="1"/>
        </dgm:presLayoutVars>
      </dgm:prSet>
      <dgm:spPr/>
      <dgm:t>
        <a:bodyPr/>
        <a:lstStyle/>
        <a:p>
          <a:endParaRPr lang="en-US"/>
        </a:p>
      </dgm:t>
    </dgm:pt>
  </dgm:ptLst>
  <dgm:cxnLst>
    <dgm:cxn modelId="{62DA736C-0F19-4489-B29A-686B0E46B00C}" type="presOf" srcId="{D9D009C7-65FC-4249-83F3-B9517D94653C}" destId="{2C6F2B8F-D848-42F8-B5E7-6CC356D9B1AF}" srcOrd="0" destOrd="0" presId="urn:microsoft.com/office/officeart/2005/8/layout/vList2"/>
    <dgm:cxn modelId="{8B481F88-DAD3-446E-8D8F-D967CD741A6F}" srcId="{D9D009C7-65FC-4249-83F3-B9517D94653C}" destId="{AF12E67F-F713-473D-B54A-C28189BEDF71}" srcOrd="0" destOrd="0" parTransId="{BDB44D95-2816-48B0-9B4D-F674A2A2FEBE}" sibTransId="{BB11BF47-E45C-473D-BEC6-36F1C29A068B}"/>
    <dgm:cxn modelId="{2AB6D834-C648-4E6C-B0E5-4894CBA73823}" type="presOf" srcId="{AF12E67F-F713-473D-B54A-C28189BEDF71}" destId="{1678E137-03E5-4C02-92BF-D0F348E5E6E3}" srcOrd="0" destOrd="0" presId="urn:microsoft.com/office/officeart/2005/8/layout/vList2"/>
    <dgm:cxn modelId="{26A6BC49-C387-4D1D-B121-833A04909829}" type="presParOf" srcId="{2C6F2B8F-D848-42F8-B5E7-6CC356D9B1AF}" destId="{1678E137-03E5-4C02-92BF-D0F348E5E6E3}"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B34D24-376F-49A4-B262-0D4777378BEE}" type="doc">
      <dgm:prSet loTypeId="urn:microsoft.com/office/officeart/2005/8/layout/matrix3" loCatId="matrix" qsTypeId="urn:microsoft.com/office/officeart/2005/8/quickstyle/3d3" qsCatId="3D" csTypeId="urn:microsoft.com/office/officeart/2005/8/colors/accent2_2" csCatId="accent2" phldr="1"/>
      <dgm:spPr/>
      <dgm:t>
        <a:bodyPr/>
        <a:lstStyle/>
        <a:p>
          <a:endParaRPr lang="en-US"/>
        </a:p>
      </dgm:t>
    </dgm:pt>
    <dgm:pt modelId="{B7C7846A-063B-4E1B-9AB2-2DB81091606C}">
      <dgm:prSet/>
      <dgm:spPr/>
      <dgm:t>
        <a:bodyPr/>
        <a:lstStyle/>
        <a:p>
          <a:pPr rtl="0"/>
          <a:r>
            <a:rPr lang="en-US" dirty="0" smtClean="0"/>
            <a:t>Sit in the chair your students sit in</a:t>
          </a:r>
          <a:endParaRPr lang="en-US" dirty="0"/>
        </a:p>
      </dgm:t>
    </dgm:pt>
    <dgm:pt modelId="{E9307A9A-F24E-4B40-AAEA-857269B272F8}" type="parTrans" cxnId="{133749FA-1FE8-4A8A-912F-8BA3A4128BA9}">
      <dgm:prSet/>
      <dgm:spPr/>
      <dgm:t>
        <a:bodyPr/>
        <a:lstStyle/>
        <a:p>
          <a:endParaRPr lang="en-US"/>
        </a:p>
      </dgm:t>
    </dgm:pt>
    <dgm:pt modelId="{FF8A2D92-4C16-47FB-BA80-BE397D712A48}" type="sibTrans" cxnId="{133749FA-1FE8-4A8A-912F-8BA3A4128BA9}">
      <dgm:prSet/>
      <dgm:spPr/>
      <dgm:t>
        <a:bodyPr/>
        <a:lstStyle/>
        <a:p>
          <a:endParaRPr lang="en-US"/>
        </a:p>
      </dgm:t>
    </dgm:pt>
    <dgm:pt modelId="{C31243D9-E424-49ED-8D7F-3FEE64AF5DB5}">
      <dgm:prSet/>
      <dgm:spPr/>
      <dgm:t>
        <a:bodyPr/>
        <a:lstStyle/>
        <a:p>
          <a:pPr rtl="0"/>
          <a:r>
            <a:rPr lang="en-US" dirty="0" smtClean="0"/>
            <a:t>Decorating your office in a personal way</a:t>
          </a:r>
          <a:endParaRPr lang="en-US" dirty="0"/>
        </a:p>
      </dgm:t>
    </dgm:pt>
    <dgm:pt modelId="{D4A2A6C9-AB64-4356-82FE-785B3CFE62D1}" type="parTrans" cxnId="{3EC8A661-16BF-4EE8-A5CF-946E3045EF6C}">
      <dgm:prSet/>
      <dgm:spPr/>
      <dgm:t>
        <a:bodyPr/>
        <a:lstStyle/>
        <a:p>
          <a:endParaRPr lang="en-US"/>
        </a:p>
      </dgm:t>
    </dgm:pt>
    <dgm:pt modelId="{5DF46889-1666-4DC3-A536-D2E6DC60C8DF}" type="sibTrans" cxnId="{3EC8A661-16BF-4EE8-A5CF-946E3045EF6C}">
      <dgm:prSet/>
      <dgm:spPr/>
      <dgm:t>
        <a:bodyPr/>
        <a:lstStyle/>
        <a:p>
          <a:endParaRPr lang="en-US"/>
        </a:p>
      </dgm:t>
    </dgm:pt>
    <dgm:pt modelId="{D1AC4271-4801-471F-9EBA-A13B262BB462}">
      <dgm:prSet/>
      <dgm:spPr/>
      <dgm:t>
        <a:bodyPr/>
        <a:lstStyle/>
        <a:p>
          <a:pPr rtl="0"/>
          <a:r>
            <a:rPr lang="en-US" dirty="0" smtClean="0"/>
            <a:t>Webpage has picture &amp; a blurb about each advisor</a:t>
          </a:r>
          <a:endParaRPr lang="en-US" dirty="0"/>
        </a:p>
      </dgm:t>
    </dgm:pt>
    <dgm:pt modelId="{B19A7693-A538-43DA-AF4B-32D2FBAAE27C}" type="parTrans" cxnId="{685E4611-1259-4B81-BAA7-0714C5BB24F2}">
      <dgm:prSet/>
      <dgm:spPr/>
      <dgm:t>
        <a:bodyPr/>
        <a:lstStyle/>
        <a:p>
          <a:endParaRPr lang="en-US"/>
        </a:p>
      </dgm:t>
    </dgm:pt>
    <dgm:pt modelId="{501F8BD0-888A-4C1C-A033-E2DB1EE5B295}" type="sibTrans" cxnId="{685E4611-1259-4B81-BAA7-0714C5BB24F2}">
      <dgm:prSet/>
      <dgm:spPr/>
      <dgm:t>
        <a:bodyPr/>
        <a:lstStyle/>
        <a:p>
          <a:endParaRPr lang="en-US"/>
        </a:p>
      </dgm:t>
    </dgm:pt>
    <dgm:pt modelId="{D4584578-A886-4648-8901-3AAAB53740D3}">
      <dgm:prSet/>
      <dgm:spPr/>
      <dgm:t>
        <a:bodyPr/>
        <a:lstStyle/>
        <a:p>
          <a:pPr rtl="0"/>
          <a:r>
            <a:rPr lang="en-US" smtClean="0"/>
            <a:t>Meeting students at the door</a:t>
          </a:r>
          <a:endParaRPr lang="en-US" dirty="0"/>
        </a:p>
      </dgm:t>
    </dgm:pt>
    <dgm:pt modelId="{51B374D5-40D5-4792-A38A-98849951905B}" type="parTrans" cxnId="{17B46434-0788-4263-ACE9-2FF62CA8EB7E}">
      <dgm:prSet/>
      <dgm:spPr/>
      <dgm:t>
        <a:bodyPr/>
        <a:lstStyle/>
        <a:p>
          <a:endParaRPr lang="en-US"/>
        </a:p>
      </dgm:t>
    </dgm:pt>
    <dgm:pt modelId="{F8BB6261-FCEB-4D99-9EAE-E0CD55DEF04C}" type="sibTrans" cxnId="{17B46434-0788-4263-ACE9-2FF62CA8EB7E}">
      <dgm:prSet/>
      <dgm:spPr/>
      <dgm:t>
        <a:bodyPr/>
        <a:lstStyle/>
        <a:p>
          <a:endParaRPr lang="en-US"/>
        </a:p>
      </dgm:t>
    </dgm:pt>
    <dgm:pt modelId="{AD84AEC8-5951-4379-8D54-3155E7A523E2}" type="pres">
      <dgm:prSet presAssocID="{57B34D24-376F-49A4-B262-0D4777378BEE}" presName="matrix" presStyleCnt="0">
        <dgm:presLayoutVars>
          <dgm:chMax val="1"/>
          <dgm:dir/>
          <dgm:resizeHandles val="exact"/>
        </dgm:presLayoutVars>
      </dgm:prSet>
      <dgm:spPr/>
      <dgm:t>
        <a:bodyPr/>
        <a:lstStyle/>
        <a:p>
          <a:endParaRPr lang="en-US"/>
        </a:p>
      </dgm:t>
    </dgm:pt>
    <dgm:pt modelId="{FB2A92F6-F96B-43FE-972C-1558E2937D55}" type="pres">
      <dgm:prSet presAssocID="{57B34D24-376F-49A4-B262-0D4777378BEE}" presName="diamond" presStyleLbl="bgShp" presStyleIdx="0" presStyleCnt="1"/>
      <dgm:spPr/>
    </dgm:pt>
    <dgm:pt modelId="{B5CD3434-D41D-42C1-ACC6-88D346AAFBF1}" type="pres">
      <dgm:prSet presAssocID="{57B34D24-376F-49A4-B262-0D4777378BEE}" presName="quad1" presStyleLbl="node1" presStyleIdx="0" presStyleCnt="4" custLinFactNeighborX="455" custLinFactNeighborY="455">
        <dgm:presLayoutVars>
          <dgm:chMax val="0"/>
          <dgm:chPref val="0"/>
          <dgm:bulletEnabled val="1"/>
        </dgm:presLayoutVars>
      </dgm:prSet>
      <dgm:spPr/>
      <dgm:t>
        <a:bodyPr/>
        <a:lstStyle/>
        <a:p>
          <a:endParaRPr lang="en-US"/>
        </a:p>
      </dgm:t>
    </dgm:pt>
    <dgm:pt modelId="{798FCB93-C72E-4634-B47B-AFA73A29527F}" type="pres">
      <dgm:prSet presAssocID="{57B34D24-376F-49A4-B262-0D4777378BEE}" presName="quad2" presStyleLbl="node1" presStyleIdx="1" presStyleCnt="4">
        <dgm:presLayoutVars>
          <dgm:chMax val="0"/>
          <dgm:chPref val="0"/>
          <dgm:bulletEnabled val="1"/>
        </dgm:presLayoutVars>
      </dgm:prSet>
      <dgm:spPr/>
      <dgm:t>
        <a:bodyPr/>
        <a:lstStyle/>
        <a:p>
          <a:endParaRPr lang="en-US"/>
        </a:p>
      </dgm:t>
    </dgm:pt>
    <dgm:pt modelId="{0489E63B-AF40-43E2-9624-84E3D89358ED}" type="pres">
      <dgm:prSet presAssocID="{57B34D24-376F-49A4-B262-0D4777378BEE}" presName="quad3" presStyleLbl="node1" presStyleIdx="2" presStyleCnt="4" custLinFactNeighborX="455" custLinFactNeighborY="289">
        <dgm:presLayoutVars>
          <dgm:chMax val="0"/>
          <dgm:chPref val="0"/>
          <dgm:bulletEnabled val="1"/>
        </dgm:presLayoutVars>
      </dgm:prSet>
      <dgm:spPr/>
      <dgm:t>
        <a:bodyPr/>
        <a:lstStyle/>
        <a:p>
          <a:endParaRPr lang="en-US"/>
        </a:p>
      </dgm:t>
    </dgm:pt>
    <dgm:pt modelId="{B3837F9B-65E4-4D66-B632-AA59A7B66F81}" type="pres">
      <dgm:prSet presAssocID="{57B34D24-376F-49A4-B262-0D4777378BEE}" presName="quad4" presStyleLbl="node1" presStyleIdx="3" presStyleCnt="4" custLinFactNeighborX="455" custLinFactNeighborY="289">
        <dgm:presLayoutVars>
          <dgm:chMax val="0"/>
          <dgm:chPref val="0"/>
          <dgm:bulletEnabled val="1"/>
        </dgm:presLayoutVars>
      </dgm:prSet>
      <dgm:spPr/>
      <dgm:t>
        <a:bodyPr/>
        <a:lstStyle/>
        <a:p>
          <a:endParaRPr lang="en-US"/>
        </a:p>
      </dgm:t>
    </dgm:pt>
  </dgm:ptLst>
  <dgm:cxnLst>
    <dgm:cxn modelId="{A1827D81-61AF-429C-AAA5-289646B38ED7}" type="presOf" srcId="{B7C7846A-063B-4E1B-9AB2-2DB81091606C}" destId="{798FCB93-C72E-4634-B47B-AFA73A29527F}" srcOrd="0" destOrd="0" presId="urn:microsoft.com/office/officeart/2005/8/layout/matrix3"/>
    <dgm:cxn modelId="{C7BDD0A8-CC29-4E51-B868-636BE02A02A4}" type="presOf" srcId="{D1AC4271-4801-471F-9EBA-A13B262BB462}" destId="{B5CD3434-D41D-42C1-ACC6-88D346AAFBF1}" srcOrd="0" destOrd="0" presId="urn:microsoft.com/office/officeart/2005/8/layout/matrix3"/>
    <dgm:cxn modelId="{685E4611-1259-4B81-BAA7-0714C5BB24F2}" srcId="{57B34D24-376F-49A4-B262-0D4777378BEE}" destId="{D1AC4271-4801-471F-9EBA-A13B262BB462}" srcOrd="0" destOrd="0" parTransId="{B19A7693-A538-43DA-AF4B-32D2FBAAE27C}" sibTransId="{501F8BD0-888A-4C1C-A033-E2DB1EE5B295}"/>
    <dgm:cxn modelId="{5360397F-1105-4F06-AF28-9BB39179CE64}" type="presOf" srcId="{57B34D24-376F-49A4-B262-0D4777378BEE}" destId="{AD84AEC8-5951-4379-8D54-3155E7A523E2}" srcOrd="0" destOrd="0" presId="urn:microsoft.com/office/officeart/2005/8/layout/matrix3"/>
    <dgm:cxn modelId="{133749FA-1FE8-4A8A-912F-8BA3A4128BA9}" srcId="{57B34D24-376F-49A4-B262-0D4777378BEE}" destId="{B7C7846A-063B-4E1B-9AB2-2DB81091606C}" srcOrd="1" destOrd="0" parTransId="{E9307A9A-F24E-4B40-AAEA-857269B272F8}" sibTransId="{FF8A2D92-4C16-47FB-BA80-BE397D712A48}"/>
    <dgm:cxn modelId="{17B46434-0788-4263-ACE9-2FF62CA8EB7E}" srcId="{57B34D24-376F-49A4-B262-0D4777378BEE}" destId="{D4584578-A886-4648-8901-3AAAB53740D3}" srcOrd="3" destOrd="0" parTransId="{51B374D5-40D5-4792-A38A-98849951905B}" sibTransId="{F8BB6261-FCEB-4D99-9EAE-E0CD55DEF04C}"/>
    <dgm:cxn modelId="{F11BE73C-DD67-4B98-A1C1-38D848EF8BC5}" type="presOf" srcId="{C31243D9-E424-49ED-8D7F-3FEE64AF5DB5}" destId="{0489E63B-AF40-43E2-9624-84E3D89358ED}" srcOrd="0" destOrd="0" presId="urn:microsoft.com/office/officeart/2005/8/layout/matrix3"/>
    <dgm:cxn modelId="{4B940A79-3E85-467D-AE25-E08B7E35FB6B}" type="presOf" srcId="{D4584578-A886-4648-8901-3AAAB53740D3}" destId="{B3837F9B-65E4-4D66-B632-AA59A7B66F81}" srcOrd="0" destOrd="0" presId="urn:microsoft.com/office/officeart/2005/8/layout/matrix3"/>
    <dgm:cxn modelId="{3EC8A661-16BF-4EE8-A5CF-946E3045EF6C}" srcId="{57B34D24-376F-49A4-B262-0D4777378BEE}" destId="{C31243D9-E424-49ED-8D7F-3FEE64AF5DB5}" srcOrd="2" destOrd="0" parTransId="{D4A2A6C9-AB64-4356-82FE-785B3CFE62D1}" sibTransId="{5DF46889-1666-4DC3-A536-D2E6DC60C8DF}"/>
    <dgm:cxn modelId="{D4998384-745A-4675-955C-C69DB771D5F1}" type="presParOf" srcId="{AD84AEC8-5951-4379-8D54-3155E7A523E2}" destId="{FB2A92F6-F96B-43FE-972C-1558E2937D55}" srcOrd="0" destOrd="0" presId="urn:microsoft.com/office/officeart/2005/8/layout/matrix3"/>
    <dgm:cxn modelId="{63A14D0E-6B67-4DCE-AB94-8C2994475241}" type="presParOf" srcId="{AD84AEC8-5951-4379-8D54-3155E7A523E2}" destId="{B5CD3434-D41D-42C1-ACC6-88D346AAFBF1}" srcOrd="1" destOrd="0" presId="urn:microsoft.com/office/officeart/2005/8/layout/matrix3"/>
    <dgm:cxn modelId="{67D62A97-8955-4464-886A-FF2EB213A60F}" type="presParOf" srcId="{AD84AEC8-5951-4379-8D54-3155E7A523E2}" destId="{798FCB93-C72E-4634-B47B-AFA73A29527F}" srcOrd="2" destOrd="0" presId="urn:microsoft.com/office/officeart/2005/8/layout/matrix3"/>
    <dgm:cxn modelId="{93C114A3-2CF5-4387-A981-2C25F15367ED}" type="presParOf" srcId="{AD84AEC8-5951-4379-8D54-3155E7A523E2}" destId="{0489E63B-AF40-43E2-9624-84E3D89358ED}" srcOrd="3" destOrd="0" presId="urn:microsoft.com/office/officeart/2005/8/layout/matrix3"/>
    <dgm:cxn modelId="{3C907F8B-5224-4CD1-955A-20CFB7B4E72C}" type="presParOf" srcId="{AD84AEC8-5951-4379-8D54-3155E7A523E2}" destId="{B3837F9B-65E4-4D66-B632-AA59A7B66F81}"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0A9040-2C17-4278-99A2-0B1B19C7364C}" type="doc">
      <dgm:prSet loTypeId="urn:microsoft.com/office/officeart/2005/8/layout/process1" loCatId="process" qsTypeId="urn:microsoft.com/office/officeart/2005/8/quickstyle/3d4" qsCatId="3D" csTypeId="urn:microsoft.com/office/officeart/2005/8/colors/accent3_2" csCatId="accent3"/>
      <dgm:spPr/>
      <dgm:t>
        <a:bodyPr/>
        <a:lstStyle/>
        <a:p>
          <a:endParaRPr lang="en-US"/>
        </a:p>
      </dgm:t>
    </dgm:pt>
    <dgm:pt modelId="{5BA2311C-9ECA-4060-AF01-9B3B610D1ABC}">
      <dgm:prSet/>
      <dgm:spPr/>
      <dgm:t>
        <a:bodyPr/>
        <a:lstStyle/>
        <a:p>
          <a:pPr rtl="0"/>
          <a:r>
            <a:rPr lang="en-US" dirty="0" smtClean="0"/>
            <a:t>Utilize positive open-ended questions to draw out what they enjoy doing, their strengths, and their passions. Listen to each answer carefully before asking the next positive question. </a:t>
          </a:r>
        </a:p>
      </dgm:t>
    </dgm:pt>
    <dgm:pt modelId="{95F3CD43-FF9D-41DA-9D26-7A3CA13A1EEC}" type="parTrans" cxnId="{7697E32E-3F15-40AD-AEAB-5D3B2E5F7413}">
      <dgm:prSet/>
      <dgm:spPr/>
      <dgm:t>
        <a:bodyPr/>
        <a:lstStyle/>
        <a:p>
          <a:endParaRPr lang="en-US"/>
        </a:p>
      </dgm:t>
    </dgm:pt>
    <dgm:pt modelId="{ACE4A3EB-E047-48D0-A6F8-4ECA15652BEF}" type="sibTrans" cxnId="{7697E32E-3F15-40AD-AEAB-5D3B2E5F7413}">
      <dgm:prSet/>
      <dgm:spPr/>
      <dgm:t>
        <a:bodyPr/>
        <a:lstStyle/>
        <a:p>
          <a:endParaRPr lang="en-US"/>
        </a:p>
      </dgm:t>
    </dgm:pt>
    <dgm:pt modelId="{16F28567-ED81-40BA-BEA5-CF8BAA856E70}" type="pres">
      <dgm:prSet presAssocID="{8B0A9040-2C17-4278-99A2-0B1B19C7364C}" presName="Name0" presStyleCnt="0">
        <dgm:presLayoutVars>
          <dgm:dir/>
          <dgm:resizeHandles val="exact"/>
        </dgm:presLayoutVars>
      </dgm:prSet>
      <dgm:spPr/>
      <dgm:t>
        <a:bodyPr/>
        <a:lstStyle/>
        <a:p>
          <a:endParaRPr lang="en-US"/>
        </a:p>
      </dgm:t>
    </dgm:pt>
    <dgm:pt modelId="{13AE4354-13BE-46B8-A5E2-2B6CB8489140}" type="pres">
      <dgm:prSet presAssocID="{5BA2311C-9ECA-4060-AF01-9B3B610D1ABC}" presName="node" presStyleLbl="node1" presStyleIdx="0" presStyleCnt="1" custLinFactNeighborX="932" custLinFactNeighborY="2639">
        <dgm:presLayoutVars>
          <dgm:bulletEnabled val="1"/>
        </dgm:presLayoutVars>
      </dgm:prSet>
      <dgm:spPr/>
      <dgm:t>
        <a:bodyPr/>
        <a:lstStyle/>
        <a:p>
          <a:endParaRPr lang="en-US"/>
        </a:p>
      </dgm:t>
    </dgm:pt>
  </dgm:ptLst>
  <dgm:cxnLst>
    <dgm:cxn modelId="{01E28E87-46BE-4F99-81A0-9B1E10B0C4C2}" type="presOf" srcId="{5BA2311C-9ECA-4060-AF01-9B3B610D1ABC}" destId="{13AE4354-13BE-46B8-A5E2-2B6CB8489140}" srcOrd="0" destOrd="0" presId="urn:microsoft.com/office/officeart/2005/8/layout/process1"/>
    <dgm:cxn modelId="{A1C05115-8788-4CE3-9CEC-996438F9A96D}" type="presOf" srcId="{8B0A9040-2C17-4278-99A2-0B1B19C7364C}" destId="{16F28567-ED81-40BA-BEA5-CF8BAA856E70}" srcOrd="0" destOrd="0" presId="urn:microsoft.com/office/officeart/2005/8/layout/process1"/>
    <dgm:cxn modelId="{7697E32E-3F15-40AD-AEAB-5D3B2E5F7413}" srcId="{8B0A9040-2C17-4278-99A2-0B1B19C7364C}" destId="{5BA2311C-9ECA-4060-AF01-9B3B610D1ABC}" srcOrd="0" destOrd="0" parTransId="{95F3CD43-FF9D-41DA-9D26-7A3CA13A1EEC}" sibTransId="{ACE4A3EB-E047-48D0-A6F8-4ECA15652BEF}"/>
    <dgm:cxn modelId="{EC7958FA-6EA1-4BA6-BE90-66700E614C51}" type="presParOf" srcId="{16F28567-ED81-40BA-BEA5-CF8BAA856E70}" destId="{13AE4354-13BE-46B8-A5E2-2B6CB8489140}"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EE7C87-6733-45FF-A877-63A61140D0B6}" type="doc">
      <dgm:prSet loTypeId="urn:microsoft.com/office/officeart/2005/8/layout/chevron2" loCatId="process" qsTypeId="urn:microsoft.com/office/officeart/2005/8/quickstyle/simple1" qsCatId="simple" csTypeId="urn:microsoft.com/office/officeart/2005/8/colors/accent3_3" csCatId="accent3"/>
      <dgm:spPr/>
      <dgm:t>
        <a:bodyPr/>
        <a:lstStyle/>
        <a:p>
          <a:endParaRPr lang="en-US"/>
        </a:p>
      </dgm:t>
    </dgm:pt>
    <dgm:pt modelId="{469CC9B1-163E-4A71-8DF4-2AD9F53D6F67}">
      <dgm:prSet/>
      <dgm:spPr/>
      <dgm:t>
        <a:bodyPr/>
        <a:lstStyle/>
        <a:p>
          <a:pPr rtl="0"/>
          <a:r>
            <a:rPr lang="en-US" dirty="0" smtClean="0"/>
            <a:t>Taking mental notes of the student’s:</a:t>
          </a:r>
          <a:endParaRPr lang="en-US" dirty="0"/>
        </a:p>
      </dgm:t>
    </dgm:pt>
    <dgm:pt modelId="{D1B061AD-FA4E-4479-AD40-7337211B65D1}" type="parTrans" cxnId="{89E87F1B-1125-45E6-A1E5-6F3F95551A10}">
      <dgm:prSet/>
      <dgm:spPr/>
      <dgm:t>
        <a:bodyPr/>
        <a:lstStyle/>
        <a:p>
          <a:endParaRPr lang="en-US"/>
        </a:p>
      </dgm:t>
    </dgm:pt>
    <dgm:pt modelId="{63AD17FB-1547-46CF-A05D-F387F7B212C5}" type="sibTrans" cxnId="{89E87F1B-1125-45E6-A1E5-6F3F95551A10}">
      <dgm:prSet/>
      <dgm:spPr/>
      <dgm:t>
        <a:bodyPr/>
        <a:lstStyle/>
        <a:p>
          <a:endParaRPr lang="en-US"/>
        </a:p>
      </dgm:t>
    </dgm:pt>
    <dgm:pt modelId="{0F965F04-AF67-4337-999A-D33EAD729CDA}">
      <dgm:prSet/>
      <dgm:spPr/>
      <dgm:t>
        <a:bodyPr/>
        <a:lstStyle/>
        <a:p>
          <a:pPr rtl="0"/>
          <a:r>
            <a:rPr lang="en-US" dirty="0" smtClean="0"/>
            <a:t>Strengths</a:t>
          </a:r>
          <a:endParaRPr lang="en-US" dirty="0"/>
        </a:p>
      </dgm:t>
    </dgm:pt>
    <dgm:pt modelId="{80D62DF6-845B-4FBB-809D-4FB192B52D22}" type="parTrans" cxnId="{7C7D2CB6-9C23-452B-AA10-074EEBA0CB1E}">
      <dgm:prSet/>
      <dgm:spPr/>
      <dgm:t>
        <a:bodyPr/>
        <a:lstStyle/>
        <a:p>
          <a:endParaRPr lang="en-US"/>
        </a:p>
      </dgm:t>
    </dgm:pt>
    <dgm:pt modelId="{353867AF-6F58-46A4-8A2B-5868967F4055}" type="sibTrans" cxnId="{7C7D2CB6-9C23-452B-AA10-074EEBA0CB1E}">
      <dgm:prSet/>
      <dgm:spPr/>
      <dgm:t>
        <a:bodyPr/>
        <a:lstStyle/>
        <a:p>
          <a:endParaRPr lang="en-US"/>
        </a:p>
      </dgm:t>
    </dgm:pt>
    <dgm:pt modelId="{CC01518D-DC66-4FE8-B1E8-1CD20DCEF511}">
      <dgm:prSet/>
      <dgm:spPr/>
      <dgm:t>
        <a:bodyPr/>
        <a:lstStyle/>
        <a:p>
          <a:pPr rtl="0"/>
          <a:r>
            <a:rPr lang="en-US" dirty="0" smtClean="0"/>
            <a:t>Skills</a:t>
          </a:r>
          <a:endParaRPr lang="en-US" dirty="0"/>
        </a:p>
      </dgm:t>
    </dgm:pt>
    <dgm:pt modelId="{9AE1CFC5-949E-42D8-9194-370A8AC20D33}" type="parTrans" cxnId="{B46866D3-F40F-4247-B34F-C0B70AF613D6}">
      <dgm:prSet/>
      <dgm:spPr/>
      <dgm:t>
        <a:bodyPr/>
        <a:lstStyle/>
        <a:p>
          <a:endParaRPr lang="en-US"/>
        </a:p>
      </dgm:t>
    </dgm:pt>
    <dgm:pt modelId="{CA998F8B-6BE9-4153-A764-058EE1AFB87D}" type="sibTrans" cxnId="{B46866D3-F40F-4247-B34F-C0B70AF613D6}">
      <dgm:prSet/>
      <dgm:spPr/>
      <dgm:t>
        <a:bodyPr/>
        <a:lstStyle/>
        <a:p>
          <a:endParaRPr lang="en-US"/>
        </a:p>
      </dgm:t>
    </dgm:pt>
    <dgm:pt modelId="{71ADB6CC-C8C6-4889-8E79-08AF46D406E6}">
      <dgm:prSet/>
      <dgm:spPr/>
      <dgm:t>
        <a:bodyPr/>
        <a:lstStyle/>
        <a:p>
          <a:pPr rtl="0"/>
          <a:r>
            <a:rPr lang="en-US" dirty="0" smtClean="0"/>
            <a:t>Passions</a:t>
          </a:r>
          <a:endParaRPr lang="en-US" dirty="0"/>
        </a:p>
      </dgm:t>
    </dgm:pt>
    <dgm:pt modelId="{68363AAE-21E9-45FA-8C30-1B261CF9EF49}" type="parTrans" cxnId="{97608575-4BAD-42E9-A089-13FFD96EE869}">
      <dgm:prSet/>
      <dgm:spPr/>
      <dgm:t>
        <a:bodyPr/>
        <a:lstStyle/>
        <a:p>
          <a:endParaRPr lang="en-US"/>
        </a:p>
      </dgm:t>
    </dgm:pt>
    <dgm:pt modelId="{E506BB05-0C0B-41E4-8958-77199F0AFADA}" type="sibTrans" cxnId="{97608575-4BAD-42E9-A089-13FFD96EE869}">
      <dgm:prSet/>
      <dgm:spPr/>
      <dgm:t>
        <a:bodyPr/>
        <a:lstStyle/>
        <a:p>
          <a:endParaRPr lang="en-US"/>
        </a:p>
      </dgm:t>
    </dgm:pt>
    <dgm:pt modelId="{8C962446-D5D1-4941-8FD6-BAEEACF16111}">
      <dgm:prSet/>
      <dgm:spPr/>
      <dgm:t>
        <a:bodyPr/>
        <a:lstStyle/>
        <a:p>
          <a:pPr rtl="0"/>
          <a:r>
            <a:rPr lang="en-US" dirty="0" smtClean="0"/>
            <a:t>Accomplishments</a:t>
          </a:r>
          <a:endParaRPr lang="en-US" dirty="0"/>
        </a:p>
      </dgm:t>
    </dgm:pt>
    <dgm:pt modelId="{C9EB520A-F615-4515-BCA9-4B11D4B7E2E1}" type="parTrans" cxnId="{F12FBD58-B3BE-4E03-85C7-606DCD05CB25}">
      <dgm:prSet/>
      <dgm:spPr/>
      <dgm:t>
        <a:bodyPr/>
        <a:lstStyle/>
        <a:p>
          <a:endParaRPr lang="en-US"/>
        </a:p>
      </dgm:t>
    </dgm:pt>
    <dgm:pt modelId="{7C9188F1-7B41-43EB-9741-3E1A46E556C6}" type="sibTrans" cxnId="{F12FBD58-B3BE-4E03-85C7-606DCD05CB25}">
      <dgm:prSet/>
      <dgm:spPr/>
      <dgm:t>
        <a:bodyPr/>
        <a:lstStyle/>
        <a:p>
          <a:endParaRPr lang="en-US"/>
        </a:p>
      </dgm:t>
    </dgm:pt>
    <dgm:pt modelId="{41D21660-568E-4671-8C52-D9574AB7180B}" type="pres">
      <dgm:prSet presAssocID="{29EE7C87-6733-45FF-A877-63A61140D0B6}" presName="linearFlow" presStyleCnt="0">
        <dgm:presLayoutVars>
          <dgm:dir/>
          <dgm:animLvl val="lvl"/>
          <dgm:resizeHandles val="exact"/>
        </dgm:presLayoutVars>
      </dgm:prSet>
      <dgm:spPr/>
      <dgm:t>
        <a:bodyPr/>
        <a:lstStyle/>
        <a:p>
          <a:endParaRPr lang="en-US"/>
        </a:p>
      </dgm:t>
    </dgm:pt>
    <dgm:pt modelId="{B5B5211C-09B5-4EF7-BE4B-7446B6C2935C}" type="pres">
      <dgm:prSet presAssocID="{469CC9B1-163E-4A71-8DF4-2AD9F53D6F67}" presName="composite" presStyleCnt="0"/>
      <dgm:spPr/>
    </dgm:pt>
    <dgm:pt modelId="{9EAB8F99-092F-40E3-9571-5433ECDF894F}" type="pres">
      <dgm:prSet presAssocID="{469CC9B1-163E-4A71-8DF4-2AD9F53D6F67}" presName="parentText" presStyleLbl="alignNode1" presStyleIdx="0" presStyleCnt="1">
        <dgm:presLayoutVars>
          <dgm:chMax val="1"/>
          <dgm:bulletEnabled val="1"/>
        </dgm:presLayoutVars>
      </dgm:prSet>
      <dgm:spPr/>
      <dgm:t>
        <a:bodyPr/>
        <a:lstStyle/>
        <a:p>
          <a:endParaRPr lang="en-US"/>
        </a:p>
      </dgm:t>
    </dgm:pt>
    <dgm:pt modelId="{DEF087BF-3564-409B-A1A4-37C3499CB2A0}" type="pres">
      <dgm:prSet presAssocID="{469CC9B1-163E-4A71-8DF4-2AD9F53D6F67}" presName="descendantText" presStyleLbl="alignAcc1" presStyleIdx="0" presStyleCnt="1">
        <dgm:presLayoutVars>
          <dgm:bulletEnabled val="1"/>
        </dgm:presLayoutVars>
      </dgm:prSet>
      <dgm:spPr/>
      <dgm:t>
        <a:bodyPr/>
        <a:lstStyle/>
        <a:p>
          <a:endParaRPr lang="en-US"/>
        </a:p>
      </dgm:t>
    </dgm:pt>
  </dgm:ptLst>
  <dgm:cxnLst>
    <dgm:cxn modelId="{97608575-4BAD-42E9-A089-13FFD96EE869}" srcId="{469CC9B1-163E-4A71-8DF4-2AD9F53D6F67}" destId="{71ADB6CC-C8C6-4889-8E79-08AF46D406E6}" srcOrd="2" destOrd="0" parTransId="{68363AAE-21E9-45FA-8C30-1B261CF9EF49}" sibTransId="{E506BB05-0C0B-41E4-8958-77199F0AFADA}"/>
    <dgm:cxn modelId="{78E8E090-A4CD-405D-8202-13A122C55343}" type="presOf" srcId="{71ADB6CC-C8C6-4889-8E79-08AF46D406E6}" destId="{DEF087BF-3564-409B-A1A4-37C3499CB2A0}" srcOrd="0" destOrd="2" presId="urn:microsoft.com/office/officeart/2005/8/layout/chevron2"/>
    <dgm:cxn modelId="{B0E4697C-E152-4031-B3A1-54AF0842B59F}" type="presOf" srcId="{8C962446-D5D1-4941-8FD6-BAEEACF16111}" destId="{DEF087BF-3564-409B-A1A4-37C3499CB2A0}" srcOrd="0" destOrd="3" presId="urn:microsoft.com/office/officeart/2005/8/layout/chevron2"/>
    <dgm:cxn modelId="{F12FBD58-B3BE-4E03-85C7-606DCD05CB25}" srcId="{469CC9B1-163E-4A71-8DF4-2AD9F53D6F67}" destId="{8C962446-D5D1-4941-8FD6-BAEEACF16111}" srcOrd="3" destOrd="0" parTransId="{C9EB520A-F615-4515-BCA9-4B11D4B7E2E1}" sibTransId="{7C9188F1-7B41-43EB-9741-3E1A46E556C6}"/>
    <dgm:cxn modelId="{99A15B4C-8F1B-4B57-B1B6-D3B339D78A6A}" type="presOf" srcId="{CC01518D-DC66-4FE8-B1E8-1CD20DCEF511}" destId="{DEF087BF-3564-409B-A1A4-37C3499CB2A0}" srcOrd="0" destOrd="1" presId="urn:microsoft.com/office/officeart/2005/8/layout/chevron2"/>
    <dgm:cxn modelId="{A7F83190-A551-4AE4-9CD4-4660A07C1586}" type="presOf" srcId="{29EE7C87-6733-45FF-A877-63A61140D0B6}" destId="{41D21660-568E-4671-8C52-D9574AB7180B}" srcOrd="0" destOrd="0" presId="urn:microsoft.com/office/officeart/2005/8/layout/chevron2"/>
    <dgm:cxn modelId="{B46866D3-F40F-4247-B34F-C0B70AF613D6}" srcId="{469CC9B1-163E-4A71-8DF4-2AD9F53D6F67}" destId="{CC01518D-DC66-4FE8-B1E8-1CD20DCEF511}" srcOrd="1" destOrd="0" parTransId="{9AE1CFC5-949E-42D8-9194-370A8AC20D33}" sibTransId="{CA998F8B-6BE9-4153-A764-058EE1AFB87D}"/>
    <dgm:cxn modelId="{89E87F1B-1125-45E6-A1E5-6F3F95551A10}" srcId="{29EE7C87-6733-45FF-A877-63A61140D0B6}" destId="{469CC9B1-163E-4A71-8DF4-2AD9F53D6F67}" srcOrd="0" destOrd="0" parTransId="{D1B061AD-FA4E-4479-AD40-7337211B65D1}" sibTransId="{63AD17FB-1547-46CF-A05D-F387F7B212C5}"/>
    <dgm:cxn modelId="{19FED53B-4BDB-46FD-8192-C477A64A95DE}" type="presOf" srcId="{0F965F04-AF67-4337-999A-D33EAD729CDA}" destId="{DEF087BF-3564-409B-A1A4-37C3499CB2A0}" srcOrd="0" destOrd="0" presId="urn:microsoft.com/office/officeart/2005/8/layout/chevron2"/>
    <dgm:cxn modelId="{1C79480E-AA6D-4373-9D73-EBF608097BF3}" type="presOf" srcId="{469CC9B1-163E-4A71-8DF4-2AD9F53D6F67}" destId="{9EAB8F99-092F-40E3-9571-5433ECDF894F}" srcOrd="0" destOrd="0" presId="urn:microsoft.com/office/officeart/2005/8/layout/chevron2"/>
    <dgm:cxn modelId="{7C7D2CB6-9C23-452B-AA10-074EEBA0CB1E}" srcId="{469CC9B1-163E-4A71-8DF4-2AD9F53D6F67}" destId="{0F965F04-AF67-4337-999A-D33EAD729CDA}" srcOrd="0" destOrd="0" parTransId="{80D62DF6-845B-4FBB-809D-4FB192B52D22}" sibTransId="{353867AF-6F58-46A4-8A2B-5868967F4055}"/>
    <dgm:cxn modelId="{EAF858AF-5987-419B-BAB3-38F19CC93A53}" type="presParOf" srcId="{41D21660-568E-4671-8C52-D9574AB7180B}" destId="{B5B5211C-09B5-4EF7-BE4B-7446B6C2935C}" srcOrd="0" destOrd="0" presId="urn:microsoft.com/office/officeart/2005/8/layout/chevron2"/>
    <dgm:cxn modelId="{AA29C46E-5B5C-437B-B57B-A3FF9E8828F7}" type="presParOf" srcId="{B5B5211C-09B5-4EF7-BE4B-7446B6C2935C}" destId="{9EAB8F99-092F-40E3-9571-5433ECDF894F}" srcOrd="0" destOrd="0" presId="urn:microsoft.com/office/officeart/2005/8/layout/chevron2"/>
    <dgm:cxn modelId="{65753D95-AC0B-43EA-92FE-7D13E951F5F9}" type="presParOf" srcId="{B5B5211C-09B5-4EF7-BE4B-7446B6C2935C}" destId="{DEF087BF-3564-409B-A1A4-37C3499CB2A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07F834-BD4F-481B-8304-1B8318267322}" type="doc">
      <dgm:prSet loTypeId="urn:microsoft.com/office/officeart/2005/8/layout/vList2" loCatId="list" qsTypeId="urn:microsoft.com/office/officeart/2005/8/quickstyle/simple1" qsCatId="simple" csTypeId="urn:microsoft.com/office/officeart/2005/8/colors/accent3_5" csCatId="accent3" phldr="1"/>
      <dgm:spPr/>
      <dgm:t>
        <a:bodyPr/>
        <a:lstStyle/>
        <a:p>
          <a:endParaRPr lang="en-US"/>
        </a:p>
      </dgm:t>
    </dgm:pt>
    <dgm:pt modelId="{6E9DF2E9-82E9-4609-A8F6-34C5FDF0C738}">
      <dgm:prSet custT="1"/>
      <dgm:spPr/>
      <dgm:t>
        <a:bodyPr/>
        <a:lstStyle/>
        <a:p>
          <a:pPr rtl="0"/>
          <a:r>
            <a:rPr lang="en-US" sz="3200" dirty="0" smtClean="0"/>
            <a:t>Describe three life events that have made you into the person you are today.</a:t>
          </a:r>
          <a:endParaRPr lang="en-US" sz="3200" dirty="0"/>
        </a:p>
      </dgm:t>
    </dgm:pt>
    <dgm:pt modelId="{BAF70F06-7DB8-449D-AB29-F7E75092AEA2}" type="parTrans" cxnId="{6AD1B7BE-9776-4837-9106-C762DF4E125F}">
      <dgm:prSet/>
      <dgm:spPr/>
      <dgm:t>
        <a:bodyPr/>
        <a:lstStyle/>
        <a:p>
          <a:endParaRPr lang="en-US" sz="2400"/>
        </a:p>
      </dgm:t>
    </dgm:pt>
    <dgm:pt modelId="{7F65BCD5-F575-4254-B216-64BDB123488D}" type="sibTrans" cxnId="{6AD1B7BE-9776-4837-9106-C762DF4E125F}">
      <dgm:prSet/>
      <dgm:spPr/>
      <dgm:t>
        <a:bodyPr/>
        <a:lstStyle/>
        <a:p>
          <a:endParaRPr lang="en-US" sz="2400"/>
        </a:p>
      </dgm:t>
    </dgm:pt>
    <dgm:pt modelId="{0715D3F5-8225-451B-B875-5566F0A01297}">
      <dgm:prSet custT="1"/>
      <dgm:spPr/>
      <dgm:t>
        <a:bodyPr/>
        <a:lstStyle/>
        <a:p>
          <a:pPr rtl="0"/>
          <a:r>
            <a:rPr lang="en-US" sz="3200" dirty="0" smtClean="0"/>
            <a:t>Since coming to this institution, what is something you’ve accomplished that you are proud of?</a:t>
          </a:r>
          <a:endParaRPr lang="en-US" sz="3200" dirty="0"/>
        </a:p>
      </dgm:t>
    </dgm:pt>
    <dgm:pt modelId="{4AC21E44-2837-456E-9255-8D42A4509D1D}" type="parTrans" cxnId="{13BDB176-9C59-4F3A-B706-3CB539BA7F9A}">
      <dgm:prSet/>
      <dgm:spPr/>
      <dgm:t>
        <a:bodyPr/>
        <a:lstStyle/>
        <a:p>
          <a:endParaRPr lang="en-US" sz="2400"/>
        </a:p>
      </dgm:t>
    </dgm:pt>
    <dgm:pt modelId="{249F944B-6CC6-4E42-B9C1-43442F5CA408}" type="sibTrans" cxnId="{13BDB176-9C59-4F3A-B706-3CB539BA7F9A}">
      <dgm:prSet/>
      <dgm:spPr/>
      <dgm:t>
        <a:bodyPr/>
        <a:lstStyle/>
        <a:p>
          <a:endParaRPr lang="en-US" sz="2400"/>
        </a:p>
      </dgm:t>
    </dgm:pt>
    <dgm:pt modelId="{23BEBAED-420C-4910-AC2C-1B8F77C7F0B3}">
      <dgm:prSet custT="1"/>
      <dgm:spPr/>
      <dgm:t>
        <a:bodyPr/>
        <a:lstStyle/>
        <a:p>
          <a:pPr rtl="0"/>
          <a:r>
            <a:rPr lang="en-US" sz="3200" dirty="0" smtClean="0"/>
            <a:t>Who are the most important role models in your life? Why? What qualities in them do you hope to emulate?</a:t>
          </a:r>
          <a:endParaRPr lang="en-US" sz="3200" dirty="0"/>
        </a:p>
      </dgm:t>
    </dgm:pt>
    <dgm:pt modelId="{B5975850-BACD-40B8-B95F-D9C1EE8F24D7}" type="parTrans" cxnId="{5D76686A-BB2F-47B7-9F4F-6A78DEA89E49}">
      <dgm:prSet/>
      <dgm:spPr/>
      <dgm:t>
        <a:bodyPr/>
        <a:lstStyle/>
        <a:p>
          <a:endParaRPr lang="en-US"/>
        </a:p>
      </dgm:t>
    </dgm:pt>
    <dgm:pt modelId="{863323F0-C0CE-4957-92C6-1D7C879545FB}" type="sibTrans" cxnId="{5D76686A-BB2F-47B7-9F4F-6A78DEA89E49}">
      <dgm:prSet/>
      <dgm:spPr/>
      <dgm:t>
        <a:bodyPr/>
        <a:lstStyle/>
        <a:p>
          <a:endParaRPr lang="en-US"/>
        </a:p>
      </dgm:t>
    </dgm:pt>
    <dgm:pt modelId="{92F7D500-DA35-4D65-B4AC-8C025298F16B}" type="pres">
      <dgm:prSet presAssocID="{D707F834-BD4F-481B-8304-1B8318267322}" presName="linear" presStyleCnt="0">
        <dgm:presLayoutVars>
          <dgm:animLvl val="lvl"/>
          <dgm:resizeHandles val="exact"/>
        </dgm:presLayoutVars>
      </dgm:prSet>
      <dgm:spPr/>
      <dgm:t>
        <a:bodyPr/>
        <a:lstStyle/>
        <a:p>
          <a:endParaRPr lang="en-US"/>
        </a:p>
      </dgm:t>
    </dgm:pt>
    <dgm:pt modelId="{7DCB9B5B-0684-4F3C-8F2F-CBCC7CD8BC4F}" type="pres">
      <dgm:prSet presAssocID="{6E9DF2E9-82E9-4609-A8F6-34C5FDF0C738}" presName="parentText" presStyleLbl="node1" presStyleIdx="0" presStyleCnt="3">
        <dgm:presLayoutVars>
          <dgm:chMax val="0"/>
          <dgm:bulletEnabled val="1"/>
        </dgm:presLayoutVars>
      </dgm:prSet>
      <dgm:spPr/>
      <dgm:t>
        <a:bodyPr/>
        <a:lstStyle/>
        <a:p>
          <a:endParaRPr lang="en-US"/>
        </a:p>
      </dgm:t>
    </dgm:pt>
    <dgm:pt modelId="{4D92B397-E82D-4E92-B65A-925D526E11CF}" type="pres">
      <dgm:prSet presAssocID="{7F65BCD5-F575-4254-B216-64BDB123488D}" presName="spacer" presStyleCnt="0"/>
      <dgm:spPr/>
    </dgm:pt>
    <dgm:pt modelId="{E2DAAB14-03F4-437B-B981-93763D2B99CE}" type="pres">
      <dgm:prSet presAssocID="{0715D3F5-8225-451B-B875-5566F0A01297}" presName="parentText" presStyleLbl="node1" presStyleIdx="1" presStyleCnt="3">
        <dgm:presLayoutVars>
          <dgm:chMax val="0"/>
          <dgm:bulletEnabled val="1"/>
        </dgm:presLayoutVars>
      </dgm:prSet>
      <dgm:spPr/>
      <dgm:t>
        <a:bodyPr/>
        <a:lstStyle/>
        <a:p>
          <a:endParaRPr lang="en-US"/>
        </a:p>
      </dgm:t>
    </dgm:pt>
    <dgm:pt modelId="{E3975C76-243A-4F70-B18A-344F1283B300}" type="pres">
      <dgm:prSet presAssocID="{249F944B-6CC6-4E42-B9C1-43442F5CA408}" presName="spacer" presStyleCnt="0"/>
      <dgm:spPr/>
    </dgm:pt>
    <dgm:pt modelId="{33C1984B-D92A-4B58-9E8B-3AF735B6299A}" type="pres">
      <dgm:prSet presAssocID="{23BEBAED-420C-4910-AC2C-1B8F77C7F0B3}" presName="parentText" presStyleLbl="node1" presStyleIdx="2" presStyleCnt="3">
        <dgm:presLayoutVars>
          <dgm:chMax val="0"/>
          <dgm:bulletEnabled val="1"/>
        </dgm:presLayoutVars>
      </dgm:prSet>
      <dgm:spPr/>
      <dgm:t>
        <a:bodyPr/>
        <a:lstStyle/>
        <a:p>
          <a:endParaRPr lang="en-US"/>
        </a:p>
      </dgm:t>
    </dgm:pt>
  </dgm:ptLst>
  <dgm:cxnLst>
    <dgm:cxn modelId="{E6B58087-25D2-4423-9A68-EB34CBA78758}" type="presOf" srcId="{23BEBAED-420C-4910-AC2C-1B8F77C7F0B3}" destId="{33C1984B-D92A-4B58-9E8B-3AF735B6299A}" srcOrd="0" destOrd="0" presId="urn:microsoft.com/office/officeart/2005/8/layout/vList2"/>
    <dgm:cxn modelId="{F25DF7A8-86B7-443E-A156-928309B05314}" type="presOf" srcId="{0715D3F5-8225-451B-B875-5566F0A01297}" destId="{E2DAAB14-03F4-437B-B981-93763D2B99CE}" srcOrd="0" destOrd="0" presId="urn:microsoft.com/office/officeart/2005/8/layout/vList2"/>
    <dgm:cxn modelId="{6AD1B7BE-9776-4837-9106-C762DF4E125F}" srcId="{D707F834-BD4F-481B-8304-1B8318267322}" destId="{6E9DF2E9-82E9-4609-A8F6-34C5FDF0C738}" srcOrd="0" destOrd="0" parTransId="{BAF70F06-7DB8-449D-AB29-F7E75092AEA2}" sibTransId="{7F65BCD5-F575-4254-B216-64BDB123488D}"/>
    <dgm:cxn modelId="{5D76686A-BB2F-47B7-9F4F-6A78DEA89E49}" srcId="{D707F834-BD4F-481B-8304-1B8318267322}" destId="{23BEBAED-420C-4910-AC2C-1B8F77C7F0B3}" srcOrd="2" destOrd="0" parTransId="{B5975850-BACD-40B8-B95F-D9C1EE8F24D7}" sibTransId="{863323F0-C0CE-4957-92C6-1D7C879545FB}"/>
    <dgm:cxn modelId="{13BDB176-9C59-4F3A-B706-3CB539BA7F9A}" srcId="{D707F834-BD4F-481B-8304-1B8318267322}" destId="{0715D3F5-8225-451B-B875-5566F0A01297}" srcOrd="1" destOrd="0" parTransId="{4AC21E44-2837-456E-9255-8D42A4509D1D}" sibTransId="{249F944B-6CC6-4E42-B9C1-43442F5CA408}"/>
    <dgm:cxn modelId="{13F8B8F6-2B0D-4EE3-B760-94FA0E70927A}" type="presOf" srcId="{D707F834-BD4F-481B-8304-1B8318267322}" destId="{92F7D500-DA35-4D65-B4AC-8C025298F16B}" srcOrd="0" destOrd="0" presId="urn:microsoft.com/office/officeart/2005/8/layout/vList2"/>
    <dgm:cxn modelId="{A0F37B60-9FD5-472F-9904-B58AB7E25131}" type="presOf" srcId="{6E9DF2E9-82E9-4609-A8F6-34C5FDF0C738}" destId="{7DCB9B5B-0684-4F3C-8F2F-CBCC7CD8BC4F}" srcOrd="0" destOrd="0" presId="urn:microsoft.com/office/officeart/2005/8/layout/vList2"/>
    <dgm:cxn modelId="{12F3E72E-1AA8-43D8-BC24-F4F08264420E}" type="presParOf" srcId="{92F7D500-DA35-4D65-B4AC-8C025298F16B}" destId="{7DCB9B5B-0684-4F3C-8F2F-CBCC7CD8BC4F}" srcOrd="0" destOrd="0" presId="urn:microsoft.com/office/officeart/2005/8/layout/vList2"/>
    <dgm:cxn modelId="{45F0350A-8B35-4AEE-8541-F215CB08C800}" type="presParOf" srcId="{92F7D500-DA35-4D65-B4AC-8C025298F16B}" destId="{4D92B397-E82D-4E92-B65A-925D526E11CF}" srcOrd="1" destOrd="0" presId="urn:microsoft.com/office/officeart/2005/8/layout/vList2"/>
    <dgm:cxn modelId="{DF16B59A-E65E-45F5-89F7-8C2EC8096429}" type="presParOf" srcId="{92F7D500-DA35-4D65-B4AC-8C025298F16B}" destId="{E2DAAB14-03F4-437B-B981-93763D2B99CE}" srcOrd="2" destOrd="0" presId="urn:microsoft.com/office/officeart/2005/8/layout/vList2"/>
    <dgm:cxn modelId="{5A363B0D-82C0-4712-9C70-8B000F55E0CB}" type="presParOf" srcId="{92F7D500-DA35-4D65-B4AC-8C025298F16B}" destId="{E3975C76-243A-4F70-B18A-344F1283B300}" srcOrd="3" destOrd="0" presId="urn:microsoft.com/office/officeart/2005/8/layout/vList2"/>
    <dgm:cxn modelId="{AA326B0A-27EC-4271-A87D-1F8CC80F9F59}" type="presParOf" srcId="{92F7D500-DA35-4D65-B4AC-8C025298F16B}" destId="{33C1984B-D92A-4B58-9E8B-3AF735B6299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E4BC98-E57C-4A42-8274-0DC33E629055}" type="doc">
      <dgm:prSet loTypeId="urn:microsoft.com/office/officeart/2005/8/layout/process1" loCatId="process" qsTypeId="urn:microsoft.com/office/officeart/2005/8/quickstyle/3d4" qsCatId="3D" csTypeId="urn:microsoft.com/office/officeart/2005/8/colors/accent2_2" csCatId="accent2" phldr="1"/>
      <dgm:spPr/>
      <dgm:t>
        <a:bodyPr/>
        <a:lstStyle/>
        <a:p>
          <a:endParaRPr lang="en-US"/>
        </a:p>
      </dgm:t>
    </dgm:pt>
    <dgm:pt modelId="{522F71D2-780E-42A5-B78F-8551FD642DF1}">
      <dgm:prSet/>
      <dgm:spPr>
        <a:solidFill>
          <a:schemeClr val="accent4"/>
        </a:solidFill>
      </dgm:spPr>
      <dgm:t>
        <a:bodyPr/>
        <a:lstStyle/>
        <a:p>
          <a:pPr rtl="0"/>
          <a:r>
            <a:rPr lang="en-US" dirty="0" smtClean="0"/>
            <a:t>Help students formulate a vision of what they might become, and then assist them in developing their life and career goals</a:t>
          </a:r>
          <a:endParaRPr lang="en-US" dirty="0"/>
        </a:p>
      </dgm:t>
    </dgm:pt>
    <dgm:pt modelId="{B1B62A47-2AC2-4646-BF42-77852CDE32D7}" type="parTrans" cxnId="{38F06882-1D93-44B6-9A1E-120B720052C2}">
      <dgm:prSet/>
      <dgm:spPr/>
      <dgm:t>
        <a:bodyPr/>
        <a:lstStyle/>
        <a:p>
          <a:endParaRPr lang="en-US"/>
        </a:p>
      </dgm:t>
    </dgm:pt>
    <dgm:pt modelId="{64EB8736-1A80-4EFA-8143-9CB0823B8E09}" type="sibTrans" cxnId="{38F06882-1D93-44B6-9A1E-120B720052C2}">
      <dgm:prSet/>
      <dgm:spPr/>
      <dgm:t>
        <a:bodyPr/>
        <a:lstStyle/>
        <a:p>
          <a:endParaRPr lang="en-US"/>
        </a:p>
      </dgm:t>
    </dgm:pt>
    <dgm:pt modelId="{DEE38B9A-1745-4F68-AF0A-2D4EB2FBA151}" type="pres">
      <dgm:prSet presAssocID="{8BE4BC98-E57C-4A42-8274-0DC33E629055}" presName="Name0" presStyleCnt="0">
        <dgm:presLayoutVars>
          <dgm:dir/>
          <dgm:resizeHandles val="exact"/>
        </dgm:presLayoutVars>
      </dgm:prSet>
      <dgm:spPr/>
      <dgm:t>
        <a:bodyPr/>
        <a:lstStyle/>
        <a:p>
          <a:endParaRPr lang="en-US"/>
        </a:p>
      </dgm:t>
    </dgm:pt>
    <dgm:pt modelId="{E70C843A-C7AC-4B54-BBBA-E78A8270A224}" type="pres">
      <dgm:prSet presAssocID="{522F71D2-780E-42A5-B78F-8551FD642DF1}" presName="node" presStyleLbl="node1" presStyleIdx="0" presStyleCnt="1" custLinFactNeighborX="-49" custLinFactNeighborY="972">
        <dgm:presLayoutVars>
          <dgm:bulletEnabled val="1"/>
        </dgm:presLayoutVars>
      </dgm:prSet>
      <dgm:spPr/>
      <dgm:t>
        <a:bodyPr/>
        <a:lstStyle/>
        <a:p>
          <a:endParaRPr lang="en-US"/>
        </a:p>
      </dgm:t>
    </dgm:pt>
  </dgm:ptLst>
  <dgm:cxnLst>
    <dgm:cxn modelId="{38F06882-1D93-44B6-9A1E-120B720052C2}" srcId="{8BE4BC98-E57C-4A42-8274-0DC33E629055}" destId="{522F71D2-780E-42A5-B78F-8551FD642DF1}" srcOrd="0" destOrd="0" parTransId="{B1B62A47-2AC2-4646-BF42-77852CDE32D7}" sibTransId="{64EB8736-1A80-4EFA-8143-9CB0823B8E09}"/>
    <dgm:cxn modelId="{842DB9AB-0518-48B3-8451-13465B1DF472}" type="presOf" srcId="{522F71D2-780E-42A5-B78F-8551FD642DF1}" destId="{E70C843A-C7AC-4B54-BBBA-E78A8270A224}" srcOrd="0" destOrd="0" presId="urn:microsoft.com/office/officeart/2005/8/layout/process1"/>
    <dgm:cxn modelId="{E3658161-287F-4112-B286-D579EF8F6570}" type="presOf" srcId="{8BE4BC98-E57C-4A42-8274-0DC33E629055}" destId="{DEE38B9A-1745-4F68-AF0A-2D4EB2FBA151}" srcOrd="0" destOrd="0" presId="urn:microsoft.com/office/officeart/2005/8/layout/process1"/>
    <dgm:cxn modelId="{4D04D116-4E5A-441F-96DB-9B706977D471}" type="presParOf" srcId="{DEE38B9A-1745-4F68-AF0A-2D4EB2FBA151}" destId="{E70C843A-C7AC-4B54-BBBA-E78A8270A224}"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6C9EDC-A0BD-42A2-9D32-BDD0B4F63A9B}"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1AF0BD58-5149-4F74-953F-D6D9A39717E3}">
      <dgm:prSet custT="1"/>
      <dgm:spPr/>
      <dgm:t>
        <a:bodyPr/>
        <a:lstStyle/>
        <a:p>
          <a:pPr rtl="0"/>
          <a:r>
            <a:rPr lang="en-US" sz="4000" dirty="0" smtClean="0"/>
            <a:t>Magazine/Journal question</a:t>
          </a:r>
          <a:endParaRPr lang="en-US" sz="4000" dirty="0"/>
        </a:p>
      </dgm:t>
    </dgm:pt>
    <dgm:pt modelId="{16D4B8E6-DADF-4381-9F65-7E4BA1106965}" type="parTrans" cxnId="{9FC0C386-423B-4DCB-AC32-0D1518B4B16A}">
      <dgm:prSet/>
      <dgm:spPr/>
      <dgm:t>
        <a:bodyPr/>
        <a:lstStyle/>
        <a:p>
          <a:endParaRPr lang="en-US" sz="2800"/>
        </a:p>
      </dgm:t>
    </dgm:pt>
    <dgm:pt modelId="{A9422F4E-3A8A-4FBB-B68C-C6E9499A8971}" type="sibTrans" cxnId="{9FC0C386-423B-4DCB-AC32-0D1518B4B16A}">
      <dgm:prSet/>
      <dgm:spPr/>
      <dgm:t>
        <a:bodyPr/>
        <a:lstStyle/>
        <a:p>
          <a:endParaRPr lang="en-US" sz="2800"/>
        </a:p>
      </dgm:t>
    </dgm:pt>
    <dgm:pt modelId="{18B421E6-1724-489E-97FD-297869EA7DCF}">
      <dgm:prSet custT="1"/>
      <dgm:spPr/>
      <dgm:t>
        <a:bodyPr/>
        <a:lstStyle/>
        <a:p>
          <a:pPr rtl="0"/>
          <a:r>
            <a:rPr lang="en-US" sz="4000" dirty="0" smtClean="0"/>
            <a:t>When you were 8 years old, what did you say you wanted to be when you grew up? What about now? </a:t>
          </a:r>
          <a:endParaRPr lang="en-US" sz="4000" dirty="0"/>
        </a:p>
      </dgm:t>
    </dgm:pt>
    <dgm:pt modelId="{B16F23DF-911C-484C-A46D-2B6BCB146BB6}" type="parTrans" cxnId="{A267EC7B-E089-439A-87F8-D794D844E2F3}">
      <dgm:prSet/>
      <dgm:spPr/>
      <dgm:t>
        <a:bodyPr/>
        <a:lstStyle/>
        <a:p>
          <a:endParaRPr lang="en-US" sz="2800"/>
        </a:p>
      </dgm:t>
    </dgm:pt>
    <dgm:pt modelId="{98DACE44-AB08-49CF-BEA2-13B4AA8851C9}" type="sibTrans" cxnId="{A267EC7B-E089-439A-87F8-D794D844E2F3}">
      <dgm:prSet/>
      <dgm:spPr/>
      <dgm:t>
        <a:bodyPr/>
        <a:lstStyle/>
        <a:p>
          <a:endParaRPr lang="en-US" sz="2800"/>
        </a:p>
      </dgm:t>
    </dgm:pt>
    <dgm:pt modelId="{E9DD5D44-E250-4EC5-93EB-DBAB43BC5AEB}">
      <dgm:prSet custT="1"/>
      <dgm:spPr/>
      <dgm:t>
        <a:bodyPr/>
        <a:lstStyle/>
        <a:p>
          <a:pPr rtl="0"/>
          <a:r>
            <a:rPr lang="en-US" sz="3200" dirty="0" smtClean="0"/>
            <a:t>If salary, education, and time were irrelevant, what is your ideal job?</a:t>
          </a:r>
          <a:endParaRPr lang="en-US" sz="3200" dirty="0"/>
        </a:p>
      </dgm:t>
    </dgm:pt>
    <dgm:pt modelId="{F16466A9-3178-4E29-8CA4-531EF2472F24}" type="parTrans" cxnId="{CB99AD04-8A97-46C3-8CB6-136D5B853519}">
      <dgm:prSet/>
      <dgm:spPr/>
      <dgm:t>
        <a:bodyPr/>
        <a:lstStyle/>
        <a:p>
          <a:endParaRPr lang="en-US" sz="2800"/>
        </a:p>
      </dgm:t>
    </dgm:pt>
    <dgm:pt modelId="{0B7FD1B7-2543-4877-93AB-54DB5BC4B338}" type="sibTrans" cxnId="{CB99AD04-8A97-46C3-8CB6-136D5B853519}">
      <dgm:prSet/>
      <dgm:spPr/>
      <dgm:t>
        <a:bodyPr/>
        <a:lstStyle/>
        <a:p>
          <a:endParaRPr lang="en-US" sz="2800"/>
        </a:p>
      </dgm:t>
    </dgm:pt>
    <dgm:pt modelId="{D85C4386-448D-4EDC-BA34-6DA69476F879}" type="pres">
      <dgm:prSet presAssocID="{AE6C9EDC-A0BD-42A2-9D32-BDD0B4F63A9B}" presName="linear" presStyleCnt="0">
        <dgm:presLayoutVars>
          <dgm:animLvl val="lvl"/>
          <dgm:resizeHandles val="exact"/>
        </dgm:presLayoutVars>
      </dgm:prSet>
      <dgm:spPr/>
      <dgm:t>
        <a:bodyPr/>
        <a:lstStyle/>
        <a:p>
          <a:endParaRPr lang="en-US"/>
        </a:p>
      </dgm:t>
    </dgm:pt>
    <dgm:pt modelId="{B921174B-03D0-408E-BC36-DEC271A3DAD1}" type="pres">
      <dgm:prSet presAssocID="{1AF0BD58-5149-4F74-953F-D6D9A39717E3}" presName="parentText" presStyleLbl="node1" presStyleIdx="0" presStyleCnt="3">
        <dgm:presLayoutVars>
          <dgm:chMax val="0"/>
          <dgm:bulletEnabled val="1"/>
        </dgm:presLayoutVars>
      </dgm:prSet>
      <dgm:spPr/>
      <dgm:t>
        <a:bodyPr/>
        <a:lstStyle/>
        <a:p>
          <a:endParaRPr lang="en-US"/>
        </a:p>
      </dgm:t>
    </dgm:pt>
    <dgm:pt modelId="{4886E80D-5610-4ACE-A980-7DEA64B86DB9}" type="pres">
      <dgm:prSet presAssocID="{A9422F4E-3A8A-4FBB-B68C-C6E9499A8971}" presName="spacer" presStyleCnt="0"/>
      <dgm:spPr/>
    </dgm:pt>
    <dgm:pt modelId="{9B4E5F7E-C527-42F0-BB37-16697EFEA9E6}" type="pres">
      <dgm:prSet presAssocID="{18B421E6-1724-489E-97FD-297869EA7DCF}" presName="parentText" presStyleLbl="node1" presStyleIdx="1" presStyleCnt="3">
        <dgm:presLayoutVars>
          <dgm:chMax val="0"/>
          <dgm:bulletEnabled val="1"/>
        </dgm:presLayoutVars>
      </dgm:prSet>
      <dgm:spPr/>
      <dgm:t>
        <a:bodyPr/>
        <a:lstStyle/>
        <a:p>
          <a:endParaRPr lang="en-US"/>
        </a:p>
      </dgm:t>
    </dgm:pt>
    <dgm:pt modelId="{07DBA0BA-EBD8-4A0F-84F8-03AD135F7055}" type="pres">
      <dgm:prSet presAssocID="{98DACE44-AB08-49CF-BEA2-13B4AA8851C9}" presName="spacer" presStyleCnt="0"/>
      <dgm:spPr/>
    </dgm:pt>
    <dgm:pt modelId="{76049E75-8A92-4640-952B-DBA333592D18}" type="pres">
      <dgm:prSet presAssocID="{E9DD5D44-E250-4EC5-93EB-DBAB43BC5AEB}" presName="parentText" presStyleLbl="node1" presStyleIdx="2" presStyleCnt="3">
        <dgm:presLayoutVars>
          <dgm:chMax val="0"/>
          <dgm:bulletEnabled val="1"/>
        </dgm:presLayoutVars>
      </dgm:prSet>
      <dgm:spPr/>
      <dgm:t>
        <a:bodyPr/>
        <a:lstStyle/>
        <a:p>
          <a:endParaRPr lang="en-US"/>
        </a:p>
      </dgm:t>
    </dgm:pt>
  </dgm:ptLst>
  <dgm:cxnLst>
    <dgm:cxn modelId="{A267EC7B-E089-439A-87F8-D794D844E2F3}" srcId="{AE6C9EDC-A0BD-42A2-9D32-BDD0B4F63A9B}" destId="{18B421E6-1724-489E-97FD-297869EA7DCF}" srcOrd="1" destOrd="0" parTransId="{B16F23DF-911C-484C-A46D-2B6BCB146BB6}" sibTransId="{98DACE44-AB08-49CF-BEA2-13B4AA8851C9}"/>
    <dgm:cxn modelId="{5E910F53-4E6E-428C-8E8B-CF0416C09C6F}" type="presOf" srcId="{E9DD5D44-E250-4EC5-93EB-DBAB43BC5AEB}" destId="{76049E75-8A92-4640-952B-DBA333592D18}" srcOrd="0" destOrd="0" presId="urn:microsoft.com/office/officeart/2005/8/layout/vList2"/>
    <dgm:cxn modelId="{64A8F9D2-2990-46EC-B1E9-74B89837D20C}" type="presOf" srcId="{1AF0BD58-5149-4F74-953F-D6D9A39717E3}" destId="{B921174B-03D0-408E-BC36-DEC271A3DAD1}" srcOrd="0" destOrd="0" presId="urn:microsoft.com/office/officeart/2005/8/layout/vList2"/>
    <dgm:cxn modelId="{9FC0C386-423B-4DCB-AC32-0D1518B4B16A}" srcId="{AE6C9EDC-A0BD-42A2-9D32-BDD0B4F63A9B}" destId="{1AF0BD58-5149-4F74-953F-D6D9A39717E3}" srcOrd="0" destOrd="0" parTransId="{16D4B8E6-DADF-4381-9F65-7E4BA1106965}" sibTransId="{A9422F4E-3A8A-4FBB-B68C-C6E9499A8971}"/>
    <dgm:cxn modelId="{CB99AD04-8A97-46C3-8CB6-136D5B853519}" srcId="{AE6C9EDC-A0BD-42A2-9D32-BDD0B4F63A9B}" destId="{E9DD5D44-E250-4EC5-93EB-DBAB43BC5AEB}" srcOrd="2" destOrd="0" parTransId="{F16466A9-3178-4E29-8CA4-531EF2472F24}" sibTransId="{0B7FD1B7-2543-4877-93AB-54DB5BC4B338}"/>
    <dgm:cxn modelId="{66AFC60B-BB96-4B37-865A-529BFEBAD6BD}" type="presOf" srcId="{18B421E6-1724-489E-97FD-297869EA7DCF}" destId="{9B4E5F7E-C527-42F0-BB37-16697EFEA9E6}" srcOrd="0" destOrd="0" presId="urn:microsoft.com/office/officeart/2005/8/layout/vList2"/>
    <dgm:cxn modelId="{FAA718C0-A64B-47CE-89FF-C83808550705}" type="presOf" srcId="{AE6C9EDC-A0BD-42A2-9D32-BDD0B4F63A9B}" destId="{D85C4386-448D-4EDC-BA34-6DA69476F879}" srcOrd="0" destOrd="0" presId="urn:microsoft.com/office/officeart/2005/8/layout/vList2"/>
    <dgm:cxn modelId="{2EF7F080-DECA-472A-B24D-13C509AB9F47}" type="presParOf" srcId="{D85C4386-448D-4EDC-BA34-6DA69476F879}" destId="{B921174B-03D0-408E-BC36-DEC271A3DAD1}" srcOrd="0" destOrd="0" presId="urn:microsoft.com/office/officeart/2005/8/layout/vList2"/>
    <dgm:cxn modelId="{8B0EE976-AB25-44FA-B780-9B9D7454A33C}" type="presParOf" srcId="{D85C4386-448D-4EDC-BA34-6DA69476F879}" destId="{4886E80D-5610-4ACE-A980-7DEA64B86DB9}" srcOrd="1" destOrd="0" presId="urn:microsoft.com/office/officeart/2005/8/layout/vList2"/>
    <dgm:cxn modelId="{400C4563-D4B1-497B-A6A4-070799A23D20}" type="presParOf" srcId="{D85C4386-448D-4EDC-BA34-6DA69476F879}" destId="{9B4E5F7E-C527-42F0-BB37-16697EFEA9E6}" srcOrd="2" destOrd="0" presId="urn:microsoft.com/office/officeart/2005/8/layout/vList2"/>
    <dgm:cxn modelId="{E40279FB-E03B-4F95-ACCA-2543B9AA9591}" type="presParOf" srcId="{D85C4386-448D-4EDC-BA34-6DA69476F879}" destId="{07DBA0BA-EBD8-4A0F-84F8-03AD135F7055}" srcOrd="3" destOrd="0" presId="urn:microsoft.com/office/officeart/2005/8/layout/vList2"/>
    <dgm:cxn modelId="{9C40E74A-435F-4C7F-929F-70FB0E23201C}" type="presParOf" srcId="{D85C4386-448D-4EDC-BA34-6DA69476F879}" destId="{76049E75-8A92-4640-952B-DBA333592D18}"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F5E311-E2EB-4E7B-8AD2-A93DFE504C0E}"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n-US"/>
        </a:p>
      </dgm:t>
    </dgm:pt>
    <dgm:pt modelId="{2B8AAE07-AB40-4729-9486-E582761A4A34}">
      <dgm:prSet/>
      <dgm:spPr>
        <a:solidFill>
          <a:schemeClr val="accent5"/>
        </a:solidFill>
      </dgm:spPr>
      <dgm:t>
        <a:bodyPr/>
        <a:lstStyle/>
        <a:p>
          <a:pPr algn="ctr" rtl="0">
            <a:lnSpc>
              <a:spcPct val="100000"/>
            </a:lnSpc>
            <a:spcAft>
              <a:spcPts val="0"/>
            </a:spcAft>
          </a:pPr>
          <a:r>
            <a:rPr lang="en-US" dirty="0" smtClean="0"/>
            <a:t>Help students </a:t>
          </a:r>
        </a:p>
        <a:p>
          <a:pPr algn="ctr" rtl="0">
            <a:lnSpc>
              <a:spcPct val="100000"/>
            </a:lnSpc>
            <a:spcAft>
              <a:spcPts val="0"/>
            </a:spcAft>
          </a:pPr>
          <a:r>
            <a:rPr lang="en-US" dirty="0" smtClean="0"/>
            <a:t>devise concrete, </a:t>
          </a:r>
        </a:p>
        <a:p>
          <a:pPr algn="ctr" rtl="0">
            <a:lnSpc>
              <a:spcPct val="100000"/>
            </a:lnSpc>
            <a:spcAft>
              <a:spcPts val="0"/>
            </a:spcAft>
          </a:pPr>
          <a:r>
            <a:rPr lang="en-US" dirty="0" smtClean="0"/>
            <a:t>incremental, and achievable goals</a:t>
          </a:r>
          <a:endParaRPr lang="en-US" dirty="0"/>
        </a:p>
      </dgm:t>
    </dgm:pt>
    <dgm:pt modelId="{CA99D98A-9E76-4BB6-95D4-8F18EE4433DF}" type="parTrans" cxnId="{F096CEBC-D00E-48E4-9D22-79B8D437BDC6}">
      <dgm:prSet/>
      <dgm:spPr/>
      <dgm:t>
        <a:bodyPr/>
        <a:lstStyle/>
        <a:p>
          <a:endParaRPr lang="en-US"/>
        </a:p>
      </dgm:t>
    </dgm:pt>
    <dgm:pt modelId="{550DF134-508E-4E04-A231-C967CE573C4E}" type="sibTrans" cxnId="{F096CEBC-D00E-48E4-9D22-79B8D437BDC6}">
      <dgm:prSet/>
      <dgm:spPr/>
      <dgm:t>
        <a:bodyPr/>
        <a:lstStyle/>
        <a:p>
          <a:endParaRPr lang="en-US"/>
        </a:p>
      </dgm:t>
    </dgm:pt>
    <dgm:pt modelId="{711B6A46-EF4D-4ADF-8FB8-DD2881AE30DB}" type="pres">
      <dgm:prSet presAssocID="{E6F5E311-E2EB-4E7B-8AD2-A93DFE504C0E}" presName="linear" presStyleCnt="0">
        <dgm:presLayoutVars>
          <dgm:animLvl val="lvl"/>
          <dgm:resizeHandles val="exact"/>
        </dgm:presLayoutVars>
      </dgm:prSet>
      <dgm:spPr/>
      <dgm:t>
        <a:bodyPr/>
        <a:lstStyle/>
        <a:p>
          <a:endParaRPr lang="en-US"/>
        </a:p>
      </dgm:t>
    </dgm:pt>
    <dgm:pt modelId="{EDFD3246-5341-4492-A973-F502CD7DDF2D}" type="pres">
      <dgm:prSet presAssocID="{2B8AAE07-AB40-4729-9486-E582761A4A34}" presName="parentText" presStyleLbl="node1" presStyleIdx="0" presStyleCnt="1">
        <dgm:presLayoutVars>
          <dgm:chMax val="0"/>
          <dgm:bulletEnabled val="1"/>
        </dgm:presLayoutVars>
      </dgm:prSet>
      <dgm:spPr/>
      <dgm:t>
        <a:bodyPr/>
        <a:lstStyle/>
        <a:p>
          <a:endParaRPr lang="en-US"/>
        </a:p>
      </dgm:t>
    </dgm:pt>
  </dgm:ptLst>
  <dgm:cxnLst>
    <dgm:cxn modelId="{69DCE0C5-2883-4BD2-B423-E8F80874D882}" type="presOf" srcId="{2B8AAE07-AB40-4729-9486-E582761A4A34}" destId="{EDFD3246-5341-4492-A973-F502CD7DDF2D}" srcOrd="0" destOrd="0" presId="urn:microsoft.com/office/officeart/2005/8/layout/vList2"/>
    <dgm:cxn modelId="{F096CEBC-D00E-48E4-9D22-79B8D437BDC6}" srcId="{E6F5E311-E2EB-4E7B-8AD2-A93DFE504C0E}" destId="{2B8AAE07-AB40-4729-9486-E582761A4A34}" srcOrd="0" destOrd="0" parTransId="{CA99D98A-9E76-4BB6-95D4-8F18EE4433DF}" sibTransId="{550DF134-508E-4E04-A231-C967CE573C4E}"/>
    <dgm:cxn modelId="{07540642-7D23-4AFA-BD17-FA7E972731A7}" type="presOf" srcId="{E6F5E311-E2EB-4E7B-8AD2-A93DFE504C0E}" destId="{711B6A46-EF4D-4ADF-8FB8-DD2881AE30DB}" srcOrd="0" destOrd="0" presId="urn:microsoft.com/office/officeart/2005/8/layout/vList2"/>
    <dgm:cxn modelId="{159D3AA7-5E40-4320-A72F-022555D9DE02}" type="presParOf" srcId="{711B6A46-EF4D-4ADF-8FB8-DD2881AE30DB}" destId="{EDFD3246-5341-4492-A973-F502CD7DDF2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31965-D852-446B-BCFC-66194E1E3A55}">
      <dsp:nvSpPr>
        <dsp:cNvPr id="0" name=""/>
        <dsp:cNvSpPr/>
      </dsp:nvSpPr>
      <dsp:spPr>
        <a:xfrm>
          <a:off x="2416302" y="311664"/>
          <a:ext cx="4416552" cy="4416552"/>
        </a:xfrm>
        <a:prstGeom prst="pie">
          <a:avLst>
            <a:gd name="adj1" fmla="val 16200000"/>
            <a:gd name="adj2" fmla="val 1980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t>Disarm</a:t>
          </a:r>
          <a:endParaRPr lang="en-US" sz="2400" kern="1200" dirty="0"/>
        </a:p>
      </dsp:txBody>
      <dsp:txXfrm>
        <a:off x="4729734" y="875825"/>
        <a:ext cx="1156716" cy="893826"/>
      </dsp:txXfrm>
    </dsp:sp>
    <dsp:sp modelId="{D31294F1-352A-45F3-B0A3-58172BDF22D2}">
      <dsp:nvSpPr>
        <dsp:cNvPr id="0" name=""/>
        <dsp:cNvSpPr/>
      </dsp:nvSpPr>
      <dsp:spPr>
        <a:xfrm>
          <a:off x="2439907" y="395469"/>
          <a:ext cx="4416552" cy="4416552"/>
        </a:xfrm>
        <a:prstGeom prst="pie">
          <a:avLst>
            <a:gd name="adj1" fmla="val 19800000"/>
            <a:gd name="adj2" fmla="val 18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t>Discover</a:t>
          </a:r>
          <a:endParaRPr lang="en-US" sz="2000" kern="1200" dirty="0"/>
        </a:p>
      </dsp:txBody>
      <dsp:txXfrm>
        <a:off x="5436853" y="2183121"/>
        <a:ext cx="1209294" cy="867537"/>
      </dsp:txXfrm>
    </dsp:sp>
    <dsp:sp modelId="{F7BA94B6-9BF3-4A5F-A32C-0E1A58AA35CF}">
      <dsp:nvSpPr>
        <dsp:cNvPr id="0" name=""/>
        <dsp:cNvSpPr/>
      </dsp:nvSpPr>
      <dsp:spPr>
        <a:xfrm>
          <a:off x="2416302" y="493583"/>
          <a:ext cx="4416552" cy="4416552"/>
        </a:xfrm>
        <a:prstGeom prst="pie">
          <a:avLst>
            <a:gd name="adj1" fmla="val 1800000"/>
            <a:gd name="adj2" fmla="val 54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t>Dream</a:t>
          </a:r>
          <a:endParaRPr lang="en-US" sz="2400" kern="1200" dirty="0"/>
        </a:p>
      </dsp:txBody>
      <dsp:txXfrm>
        <a:off x="4729734" y="3478437"/>
        <a:ext cx="1156716" cy="893826"/>
      </dsp:txXfrm>
    </dsp:sp>
    <dsp:sp modelId="{5FF62417-A9BB-468D-9D90-533339D73CED}">
      <dsp:nvSpPr>
        <dsp:cNvPr id="0" name=""/>
        <dsp:cNvSpPr/>
      </dsp:nvSpPr>
      <dsp:spPr>
        <a:xfrm>
          <a:off x="2311146" y="493583"/>
          <a:ext cx="4416552" cy="4416552"/>
        </a:xfrm>
        <a:prstGeom prst="pie">
          <a:avLst>
            <a:gd name="adj1" fmla="val 5400000"/>
            <a:gd name="adj2" fmla="val 900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t>Design</a:t>
          </a:r>
          <a:endParaRPr lang="en-US" sz="2400" kern="1200" dirty="0"/>
        </a:p>
      </dsp:txBody>
      <dsp:txXfrm>
        <a:off x="3257549" y="3478437"/>
        <a:ext cx="1156716" cy="893826"/>
      </dsp:txXfrm>
    </dsp:sp>
    <dsp:sp modelId="{FCBC5E69-DAF4-4CB4-866C-D86F9E2220F6}">
      <dsp:nvSpPr>
        <dsp:cNvPr id="0" name=""/>
        <dsp:cNvSpPr/>
      </dsp:nvSpPr>
      <dsp:spPr>
        <a:xfrm>
          <a:off x="2281975" y="395469"/>
          <a:ext cx="4416552" cy="4416552"/>
        </a:xfrm>
        <a:prstGeom prst="pie">
          <a:avLst>
            <a:gd name="adj1" fmla="val 9000000"/>
            <a:gd name="adj2" fmla="val 1260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b="1" kern="1200" dirty="0" smtClean="0"/>
            <a:t>Deliver</a:t>
          </a:r>
          <a:endParaRPr lang="en-US" sz="2800" kern="1200" dirty="0"/>
        </a:p>
      </dsp:txBody>
      <dsp:txXfrm>
        <a:off x="2492287" y="2183121"/>
        <a:ext cx="1209294" cy="867537"/>
      </dsp:txXfrm>
    </dsp:sp>
    <dsp:sp modelId="{E9CE4598-9B36-43B0-A30B-FACDABB34A48}">
      <dsp:nvSpPr>
        <dsp:cNvPr id="0" name=""/>
        <dsp:cNvSpPr/>
      </dsp:nvSpPr>
      <dsp:spPr>
        <a:xfrm>
          <a:off x="2281996" y="316522"/>
          <a:ext cx="4416552" cy="4416552"/>
        </a:xfrm>
        <a:prstGeom prst="pie">
          <a:avLst>
            <a:gd name="adj1" fmla="val 12600000"/>
            <a:gd name="adj2" fmla="val 16200000"/>
          </a:avLst>
        </a:prstGeom>
        <a:solidFill>
          <a:schemeClr val="accent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extrusionH="76200">
          <a:extrusionClr>
            <a:srgbClr val="0070C0"/>
          </a:extrusionClr>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smtClean="0"/>
            <a:t>Don’t Settle</a:t>
          </a:r>
          <a:endParaRPr lang="en-US" sz="2800" kern="1200" dirty="0"/>
        </a:p>
      </dsp:txBody>
      <dsp:txXfrm>
        <a:off x="3228400" y="880684"/>
        <a:ext cx="1156716" cy="893826"/>
      </dsp:txXfrm>
    </dsp:sp>
    <dsp:sp modelId="{4803E353-4B01-457F-9D54-E941F8A957BC}">
      <dsp:nvSpPr>
        <dsp:cNvPr id="0" name=""/>
        <dsp:cNvSpPr/>
      </dsp:nvSpPr>
      <dsp:spPr>
        <a:xfrm>
          <a:off x="2142735" y="38258"/>
          <a:ext cx="4963363" cy="4963363"/>
        </a:xfrm>
        <a:prstGeom prst="circularArrow">
          <a:avLst>
            <a:gd name="adj1" fmla="val 5085"/>
            <a:gd name="adj2" fmla="val 327528"/>
            <a:gd name="adj3" fmla="val 19472472"/>
            <a:gd name="adj4" fmla="val 16200251"/>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207C6A9-F88C-4598-A114-D750D9A33926}">
      <dsp:nvSpPr>
        <dsp:cNvPr id="0" name=""/>
        <dsp:cNvSpPr/>
      </dsp:nvSpPr>
      <dsp:spPr>
        <a:xfrm>
          <a:off x="2166340" y="122063"/>
          <a:ext cx="4963363" cy="4963363"/>
        </a:xfrm>
        <a:prstGeom prst="circularArrow">
          <a:avLst>
            <a:gd name="adj1" fmla="val 5085"/>
            <a:gd name="adj2" fmla="val 327528"/>
            <a:gd name="adj3" fmla="val 1472472"/>
            <a:gd name="adj4" fmla="val 19800000"/>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76556A9-A14D-4AE3-8343-BA37869D8300}">
      <dsp:nvSpPr>
        <dsp:cNvPr id="0" name=""/>
        <dsp:cNvSpPr/>
      </dsp:nvSpPr>
      <dsp:spPr>
        <a:xfrm>
          <a:off x="2142735" y="220178"/>
          <a:ext cx="4963363" cy="4963363"/>
        </a:xfrm>
        <a:prstGeom prst="circularArrow">
          <a:avLst>
            <a:gd name="adj1" fmla="val 5085"/>
            <a:gd name="adj2" fmla="val 327528"/>
            <a:gd name="adj3" fmla="val 5072221"/>
            <a:gd name="adj4" fmla="val 1800000"/>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702280A-557B-4D7D-B5DF-04E49179D01F}">
      <dsp:nvSpPr>
        <dsp:cNvPr id="0" name=""/>
        <dsp:cNvSpPr/>
      </dsp:nvSpPr>
      <dsp:spPr>
        <a:xfrm>
          <a:off x="2037901" y="220178"/>
          <a:ext cx="4963363" cy="4963363"/>
        </a:xfrm>
        <a:prstGeom prst="circularArrow">
          <a:avLst>
            <a:gd name="adj1" fmla="val 5085"/>
            <a:gd name="adj2" fmla="val 327528"/>
            <a:gd name="adj3" fmla="val 8672472"/>
            <a:gd name="adj4" fmla="val 5400251"/>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CAF916-06AB-48D6-9118-028D88D6F644}">
      <dsp:nvSpPr>
        <dsp:cNvPr id="0" name=""/>
        <dsp:cNvSpPr/>
      </dsp:nvSpPr>
      <dsp:spPr>
        <a:xfrm>
          <a:off x="2008731" y="122063"/>
          <a:ext cx="4963363" cy="4963363"/>
        </a:xfrm>
        <a:prstGeom prst="circularArrow">
          <a:avLst>
            <a:gd name="adj1" fmla="val 5085"/>
            <a:gd name="adj2" fmla="val 327528"/>
            <a:gd name="adj3" fmla="val 12272472"/>
            <a:gd name="adj4" fmla="val 9000000"/>
            <a:gd name="adj5" fmla="val 5932"/>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244BEF8-7BBC-4142-AEC1-336B28DB6E6F}">
      <dsp:nvSpPr>
        <dsp:cNvPr id="0" name=""/>
        <dsp:cNvSpPr/>
      </dsp:nvSpPr>
      <dsp:spPr>
        <a:xfrm>
          <a:off x="1936982" y="5494"/>
          <a:ext cx="4963363" cy="4963363"/>
        </a:xfrm>
        <a:prstGeom prst="circularArrow">
          <a:avLst>
            <a:gd name="adj1" fmla="val 5085"/>
            <a:gd name="adj2" fmla="val 327528"/>
            <a:gd name="adj3" fmla="val 15872221"/>
            <a:gd name="adj4" fmla="val 12600000"/>
            <a:gd name="adj5" fmla="val 5932"/>
          </a:avLst>
        </a:prstGeom>
        <a:solidFill>
          <a:schemeClr val="accent1"/>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650A5-F983-4D72-BF2E-E40FBE4FF8CF}">
      <dsp:nvSpPr>
        <dsp:cNvPr id="0" name=""/>
        <dsp:cNvSpPr/>
      </dsp:nvSpPr>
      <dsp:spPr>
        <a:xfrm>
          <a:off x="0" y="243916"/>
          <a:ext cx="8686800" cy="1357492"/>
        </a:xfrm>
        <a:prstGeom prst="round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What can you do in the next week to move one step closer to at least one of your goals?</a:t>
          </a:r>
          <a:endParaRPr lang="en-US" sz="2800" kern="1200" dirty="0"/>
        </a:p>
      </dsp:txBody>
      <dsp:txXfrm>
        <a:off x="66267" y="310183"/>
        <a:ext cx="8554266" cy="1224958"/>
      </dsp:txXfrm>
    </dsp:sp>
    <dsp:sp modelId="{FBB8B33F-00E7-4C66-9716-034A8B0384D0}">
      <dsp:nvSpPr>
        <dsp:cNvPr id="0" name=""/>
        <dsp:cNvSpPr/>
      </dsp:nvSpPr>
      <dsp:spPr>
        <a:xfrm>
          <a:off x="0" y="1699328"/>
          <a:ext cx="8686800" cy="1357492"/>
        </a:xfrm>
        <a:prstGeom prst="round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Let’s brainstorm on the resources you will need to accomplish these goals and objectives.</a:t>
          </a:r>
          <a:endParaRPr lang="en-US" sz="3400" kern="1200" dirty="0"/>
        </a:p>
      </dsp:txBody>
      <dsp:txXfrm>
        <a:off x="66267" y="1765595"/>
        <a:ext cx="8554266" cy="1224958"/>
      </dsp:txXfrm>
    </dsp:sp>
    <dsp:sp modelId="{39D0DA92-68A8-44DB-81ED-CB29AB7DE4FF}">
      <dsp:nvSpPr>
        <dsp:cNvPr id="0" name=""/>
        <dsp:cNvSpPr/>
      </dsp:nvSpPr>
      <dsp:spPr>
        <a:xfrm>
          <a:off x="0" y="3154741"/>
          <a:ext cx="8686800" cy="1357492"/>
        </a:xfrm>
        <a:prstGeom prst="round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How will you celebrate the accomplishments of these goals?</a:t>
          </a:r>
          <a:endParaRPr lang="en-US" sz="3400" kern="1200" dirty="0"/>
        </a:p>
      </dsp:txBody>
      <dsp:txXfrm>
        <a:off x="66267" y="3221008"/>
        <a:ext cx="8554266" cy="12249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34902-4A75-48CC-8411-D127D809F561}">
      <dsp:nvSpPr>
        <dsp:cNvPr id="0" name=""/>
        <dsp:cNvSpPr/>
      </dsp:nvSpPr>
      <dsp:spPr>
        <a:xfrm>
          <a:off x="0" y="152301"/>
          <a:ext cx="8229600" cy="4221360"/>
        </a:xfrm>
        <a:prstGeom prst="roundRect">
          <a:avLst/>
        </a:prstGeom>
        <a:solidFill>
          <a:schemeClr val="accent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smtClean="0"/>
            <a:t>The students follow through on their plans. The advisor is there for them when they stumble, believing in them every step of the way and helping them continue to update and refine their dreams as they go.</a:t>
          </a:r>
          <a:endParaRPr lang="en-US" sz="4100" kern="1200" dirty="0"/>
        </a:p>
      </dsp:txBody>
      <dsp:txXfrm>
        <a:off x="206070" y="358371"/>
        <a:ext cx="7817460" cy="38092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F583F-9D26-44D9-A260-DC0D410DBF67}">
      <dsp:nvSpPr>
        <dsp:cNvPr id="0" name=""/>
        <dsp:cNvSpPr/>
      </dsp:nvSpPr>
      <dsp:spPr>
        <a:xfrm>
          <a:off x="0" y="11181"/>
          <a:ext cx="8229600" cy="1432080"/>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How and when will you keep me updated on your progress?</a:t>
          </a:r>
          <a:endParaRPr lang="en-US" sz="3600" kern="1200" dirty="0"/>
        </a:p>
      </dsp:txBody>
      <dsp:txXfrm>
        <a:off x="69908" y="81089"/>
        <a:ext cx="8089784" cy="1292264"/>
      </dsp:txXfrm>
    </dsp:sp>
    <dsp:sp modelId="{4DF2C038-7D02-4253-93F0-F5FC22F59105}">
      <dsp:nvSpPr>
        <dsp:cNvPr id="0" name=""/>
        <dsp:cNvSpPr/>
      </dsp:nvSpPr>
      <dsp:spPr>
        <a:xfrm>
          <a:off x="0" y="1546941"/>
          <a:ext cx="8229600" cy="1432080"/>
        </a:xfrm>
        <a:prstGeom prst="roundRect">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What will you do if you run into roadblocks?</a:t>
          </a:r>
          <a:endParaRPr lang="en-US" sz="3600" kern="1200" dirty="0"/>
        </a:p>
      </dsp:txBody>
      <dsp:txXfrm>
        <a:off x="69908" y="1616849"/>
        <a:ext cx="8089784" cy="1292264"/>
      </dsp:txXfrm>
    </dsp:sp>
    <dsp:sp modelId="{7756514D-629C-4CB9-BCAA-2BB18DC0F854}">
      <dsp:nvSpPr>
        <dsp:cNvPr id="0" name=""/>
        <dsp:cNvSpPr/>
      </dsp:nvSpPr>
      <dsp:spPr>
        <a:xfrm>
          <a:off x="0" y="3082701"/>
          <a:ext cx="8229600" cy="1432080"/>
        </a:xfrm>
        <a:prstGeom prst="round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What will you do if you think your goals may be changing?</a:t>
          </a:r>
          <a:endParaRPr lang="en-US" sz="3600" kern="1200" dirty="0"/>
        </a:p>
      </dsp:txBody>
      <dsp:txXfrm>
        <a:off x="69908" y="3152609"/>
        <a:ext cx="8089784" cy="12922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2C673-4AAB-472F-A6AC-1F5AB83A8965}">
      <dsp:nvSpPr>
        <dsp:cNvPr id="0" name=""/>
        <dsp:cNvSpPr/>
      </dsp:nvSpPr>
      <dsp:spPr>
        <a:xfrm>
          <a:off x="4015" y="0"/>
          <a:ext cx="8221569" cy="4525963"/>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rtl="0">
            <a:lnSpc>
              <a:spcPct val="90000"/>
            </a:lnSpc>
            <a:spcBef>
              <a:spcPct val="0"/>
            </a:spcBef>
            <a:spcAft>
              <a:spcPct val="35000"/>
            </a:spcAft>
          </a:pPr>
          <a:r>
            <a:rPr lang="en-US" sz="5500" kern="1200" dirty="0" smtClean="0"/>
            <a:t>The advisor challenges the student to proactively raise the student’s internal bar of self- expectations</a:t>
          </a:r>
          <a:endParaRPr lang="en-US" sz="5500" kern="1200" dirty="0"/>
        </a:p>
      </dsp:txBody>
      <dsp:txXfrm>
        <a:off x="224954" y="220939"/>
        <a:ext cx="7779691" cy="4084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8E137-03E5-4C02-92BF-D0F348E5E6E3}">
      <dsp:nvSpPr>
        <dsp:cNvPr id="0" name=""/>
        <dsp:cNvSpPr/>
      </dsp:nvSpPr>
      <dsp:spPr>
        <a:xfrm>
          <a:off x="0" y="11901"/>
          <a:ext cx="8229600" cy="450216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n-US" sz="5200" kern="1200" dirty="0" smtClean="0"/>
            <a:t>Recognizing the importance of first impressions, create a safe, welcoming environment for students</a:t>
          </a:r>
          <a:endParaRPr lang="en-US" sz="5200" kern="1200" dirty="0"/>
        </a:p>
      </dsp:txBody>
      <dsp:txXfrm>
        <a:off x="219777" y="231678"/>
        <a:ext cx="7790046" cy="4062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A92F6-F96B-43FE-972C-1558E2937D55}">
      <dsp:nvSpPr>
        <dsp:cNvPr id="0" name=""/>
        <dsp:cNvSpPr/>
      </dsp:nvSpPr>
      <dsp:spPr>
        <a:xfrm>
          <a:off x="1981200" y="0"/>
          <a:ext cx="4724399" cy="4724399"/>
        </a:xfrm>
        <a:prstGeom prst="diamond">
          <a:avLst/>
        </a:prstGeom>
        <a:solidFill>
          <a:schemeClr val="accent2">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5CD3434-D41D-42C1-ACC6-88D346AAFBF1}">
      <dsp:nvSpPr>
        <dsp:cNvPr id="0" name=""/>
        <dsp:cNvSpPr/>
      </dsp:nvSpPr>
      <dsp:spPr>
        <a:xfrm>
          <a:off x="2438401" y="457201"/>
          <a:ext cx="1842516" cy="1842516"/>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Webpage has picture &amp; a blurb about each advisor</a:t>
          </a:r>
          <a:endParaRPr lang="en-US" sz="2100" kern="1200" dirty="0"/>
        </a:p>
      </dsp:txBody>
      <dsp:txXfrm>
        <a:off x="2528345" y="547145"/>
        <a:ext cx="1662628" cy="1662628"/>
      </dsp:txXfrm>
    </dsp:sp>
    <dsp:sp modelId="{798FCB93-C72E-4634-B47B-AFA73A29527F}">
      <dsp:nvSpPr>
        <dsp:cNvPr id="0" name=""/>
        <dsp:cNvSpPr/>
      </dsp:nvSpPr>
      <dsp:spPr>
        <a:xfrm>
          <a:off x="4414266" y="448818"/>
          <a:ext cx="1842516" cy="1842516"/>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Sit in the chair your students sit in</a:t>
          </a:r>
          <a:endParaRPr lang="en-US" sz="2100" kern="1200" dirty="0"/>
        </a:p>
      </dsp:txBody>
      <dsp:txXfrm>
        <a:off x="4504210" y="538762"/>
        <a:ext cx="1662628" cy="1662628"/>
      </dsp:txXfrm>
    </dsp:sp>
    <dsp:sp modelId="{0489E63B-AF40-43E2-9624-84E3D89358ED}">
      <dsp:nvSpPr>
        <dsp:cNvPr id="0" name=""/>
        <dsp:cNvSpPr/>
      </dsp:nvSpPr>
      <dsp:spPr>
        <a:xfrm>
          <a:off x="2438401" y="2438390"/>
          <a:ext cx="1842516" cy="1842516"/>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Decorating your office in a personal way</a:t>
          </a:r>
          <a:endParaRPr lang="en-US" sz="2100" kern="1200" dirty="0"/>
        </a:p>
      </dsp:txBody>
      <dsp:txXfrm>
        <a:off x="2528345" y="2528334"/>
        <a:ext cx="1662628" cy="1662628"/>
      </dsp:txXfrm>
    </dsp:sp>
    <dsp:sp modelId="{B3837F9B-65E4-4D66-B632-AA59A7B66F81}">
      <dsp:nvSpPr>
        <dsp:cNvPr id="0" name=""/>
        <dsp:cNvSpPr/>
      </dsp:nvSpPr>
      <dsp:spPr>
        <a:xfrm>
          <a:off x="4422649" y="2438390"/>
          <a:ext cx="1842516" cy="1842516"/>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smtClean="0"/>
            <a:t>Meeting students at the door</a:t>
          </a:r>
          <a:endParaRPr lang="en-US" sz="2100" kern="1200" dirty="0"/>
        </a:p>
      </dsp:txBody>
      <dsp:txXfrm>
        <a:off x="4512593" y="2528334"/>
        <a:ext cx="1662628" cy="16626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E4354-13BE-46B8-A5E2-2B6CB8489140}">
      <dsp:nvSpPr>
        <dsp:cNvPr id="0" name=""/>
        <dsp:cNvSpPr/>
      </dsp:nvSpPr>
      <dsp:spPr>
        <a:xfrm>
          <a:off x="8036" y="0"/>
          <a:ext cx="8221563" cy="452596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4500" kern="1200" dirty="0" smtClean="0"/>
            <a:t>Utilize positive open-ended questions to draw out what they enjoy doing, their strengths, and their passions. Listen to each answer carefully before asking the next positive question. </a:t>
          </a:r>
        </a:p>
      </dsp:txBody>
      <dsp:txXfrm>
        <a:off x="140597" y="132561"/>
        <a:ext cx="7956441" cy="42608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B8F99-092F-40E3-9571-5433ECDF894F}">
      <dsp:nvSpPr>
        <dsp:cNvPr id="0" name=""/>
        <dsp:cNvSpPr/>
      </dsp:nvSpPr>
      <dsp:spPr>
        <a:xfrm rot="5400000">
          <a:off x="-621982" y="621982"/>
          <a:ext cx="4146550" cy="2902585"/>
        </a:xfrm>
        <a:prstGeom prst="chevron">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Taking mental notes of the student’s:</a:t>
          </a:r>
          <a:endParaRPr lang="en-US" sz="2800" kern="1200" dirty="0"/>
        </a:p>
      </dsp:txBody>
      <dsp:txXfrm rot="-5400000">
        <a:off x="1" y="1451293"/>
        <a:ext cx="2902585" cy="1243965"/>
      </dsp:txXfrm>
    </dsp:sp>
    <dsp:sp modelId="{DEF087BF-3564-409B-A1A4-37C3499CB2A0}">
      <dsp:nvSpPr>
        <dsp:cNvPr id="0" name=""/>
        <dsp:cNvSpPr/>
      </dsp:nvSpPr>
      <dsp:spPr>
        <a:xfrm rot="5400000">
          <a:off x="4256563" y="-1353978"/>
          <a:ext cx="2695257" cy="5403214"/>
        </a:xfrm>
        <a:prstGeom prst="round2SameRect">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3144" tIns="23495" rIns="23495" bIns="23495" numCol="1" spcCol="1270" anchor="ctr" anchorCtr="0">
          <a:noAutofit/>
        </a:bodyPr>
        <a:lstStyle/>
        <a:p>
          <a:pPr marL="285750" lvl="1" indent="-285750" algn="l" defTabSz="1644650" rtl="0">
            <a:lnSpc>
              <a:spcPct val="90000"/>
            </a:lnSpc>
            <a:spcBef>
              <a:spcPct val="0"/>
            </a:spcBef>
            <a:spcAft>
              <a:spcPct val="15000"/>
            </a:spcAft>
            <a:buChar char="••"/>
          </a:pPr>
          <a:r>
            <a:rPr lang="en-US" sz="3700" kern="1200" dirty="0" smtClean="0"/>
            <a:t>Strengths</a:t>
          </a:r>
          <a:endParaRPr lang="en-US" sz="3700" kern="1200" dirty="0"/>
        </a:p>
        <a:p>
          <a:pPr marL="285750" lvl="1" indent="-285750" algn="l" defTabSz="1644650" rtl="0">
            <a:lnSpc>
              <a:spcPct val="90000"/>
            </a:lnSpc>
            <a:spcBef>
              <a:spcPct val="0"/>
            </a:spcBef>
            <a:spcAft>
              <a:spcPct val="15000"/>
            </a:spcAft>
            <a:buChar char="••"/>
          </a:pPr>
          <a:r>
            <a:rPr lang="en-US" sz="3700" kern="1200" dirty="0" smtClean="0"/>
            <a:t>Skills</a:t>
          </a:r>
          <a:endParaRPr lang="en-US" sz="3700" kern="1200" dirty="0"/>
        </a:p>
        <a:p>
          <a:pPr marL="285750" lvl="1" indent="-285750" algn="l" defTabSz="1644650" rtl="0">
            <a:lnSpc>
              <a:spcPct val="90000"/>
            </a:lnSpc>
            <a:spcBef>
              <a:spcPct val="0"/>
            </a:spcBef>
            <a:spcAft>
              <a:spcPct val="15000"/>
            </a:spcAft>
            <a:buChar char="••"/>
          </a:pPr>
          <a:r>
            <a:rPr lang="en-US" sz="3700" kern="1200" dirty="0" smtClean="0"/>
            <a:t>Passions</a:t>
          </a:r>
          <a:endParaRPr lang="en-US" sz="3700" kern="1200" dirty="0"/>
        </a:p>
        <a:p>
          <a:pPr marL="285750" lvl="1" indent="-285750" algn="l" defTabSz="1644650" rtl="0">
            <a:lnSpc>
              <a:spcPct val="90000"/>
            </a:lnSpc>
            <a:spcBef>
              <a:spcPct val="0"/>
            </a:spcBef>
            <a:spcAft>
              <a:spcPct val="15000"/>
            </a:spcAft>
            <a:buChar char="••"/>
          </a:pPr>
          <a:r>
            <a:rPr lang="en-US" sz="3700" kern="1200" dirty="0" smtClean="0"/>
            <a:t>Accomplishments</a:t>
          </a:r>
          <a:endParaRPr lang="en-US" sz="3700" kern="1200" dirty="0"/>
        </a:p>
      </dsp:txBody>
      <dsp:txXfrm rot="-5400000">
        <a:off x="2902585" y="131572"/>
        <a:ext cx="5271642" cy="24321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B9B5B-0684-4F3C-8F2F-CBCC7CD8BC4F}">
      <dsp:nvSpPr>
        <dsp:cNvPr id="0" name=""/>
        <dsp:cNvSpPr/>
      </dsp:nvSpPr>
      <dsp:spPr>
        <a:xfrm>
          <a:off x="0" y="2515"/>
          <a:ext cx="9144000" cy="1488879"/>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Describe three life events that have made you into the person you are today.</a:t>
          </a:r>
          <a:endParaRPr lang="en-US" sz="3200" kern="1200" dirty="0"/>
        </a:p>
      </dsp:txBody>
      <dsp:txXfrm>
        <a:off x="72681" y="75196"/>
        <a:ext cx="8998638" cy="1343517"/>
      </dsp:txXfrm>
    </dsp:sp>
    <dsp:sp modelId="{E2DAAB14-03F4-437B-B981-93763D2B99CE}">
      <dsp:nvSpPr>
        <dsp:cNvPr id="0" name=""/>
        <dsp:cNvSpPr/>
      </dsp:nvSpPr>
      <dsp:spPr>
        <a:xfrm>
          <a:off x="0" y="1503460"/>
          <a:ext cx="9144000" cy="1488879"/>
        </a:xfrm>
        <a:prstGeom prst="roundRec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Since coming to this institution, what is something you’ve accomplished that you are proud of?</a:t>
          </a:r>
          <a:endParaRPr lang="en-US" sz="3200" kern="1200" dirty="0"/>
        </a:p>
      </dsp:txBody>
      <dsp:txXfrm>
        <a:off x="72681" y="1576141"/>
        <a:ext cx="8998638" cy="1343517"/>
      </dsp:txXfrm>
    </dsp:sp>
    <dsp:sp modelId="{33C1984B-D92A-4B58-9E8B-3AF735B6299A}">
      <dsp:nvSpPr>
        <dsp:cNvPr id="0" name=""/>
        <dsp:cNvSpPr/>
      </dsp:nvSpPr>
      <dsp:spPr>
        <a:xfrm>
          <a:off x="0" y="3004405"/>
          <a:ext cx="9144000" cy="1488879"/>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Who are the most important role models in your life? Why? What qualities in them do you hope to emulate?</a:t>
          </a:r>
          <a:endParaRPr lang="en-US" sz="3200" kern="1200" dirty="0"/>
        </a:p>
      </dsp:txBody>
      <dsp:txXfrm>
        <a:off x="72681" y="3077086"/>
        <a:ext cx="8998638" cy="13435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C843A-C7AC-4B54-BBBA-E78A8270A224}">
      <dsp:nvSpPr>
        <dsp:cNvPr id="0" name=""/>
        <dsp:cNvSpPr/>
      </dsp:nvSpPr>
      <dsp:spPr>
        <a:xfrm>
          <a:off x="0" y="0"/>
          <a:ext cx="8221563" cy="4525963"/>
        </a:xfrm>
        <a:prstGeom prst="roundRect">
          <a:avLst>
            <a:gd name="adj" fmla="val 10000"/>
          </a:avLst>
        </a:prstGeom>
        <a:solidFill>
          <a:schemeClr val="accent4"/>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n-US" sz="5500" kern="1200" dirty="0" smtClean="0"/>
            <a:t>Help students formulate a vision of what they might become, and then assist them in developing their life and career goals</a:t>
          </a:r>
          <a:endParaRPr lang="en-US" sz="5500" kern="1200" dirty="0"/>
        </a:p>
      </dsp:txBody>
      <dsp:txXfrm>
        <a:off x="132561" y="132561"/>
        <a:ext cx="7956441" cy="42608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1174B-03D0-408E-BC36-DEC271A3DAD1}">
      <dsp:nvSpPr>
        <dsp:cNvPr id="0" name=""/>
        <dsp:cNvSpPr/>
      </dsp:nvSpPr>
      <dsp:spPr>
        <a:xfrm>
          <a:off x="0" y="143"/>
          <a:ext cx="8839200" cy="1542629"/>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Magazine/Journal question</a:t>
          </a:r>
          <a:endParaRPr lang="en-US" sz="4000" kern="1200" dirty="0"/>
        </a:p>
      </dsp:txBody>
      <dsp:txXfrm>
        <a:off x="75305" y="75448"/>
        <a:ext cx="8688590" cy="1392019"/>
      </dsp:txXfrm>
    </dsp:sp>
    <dsp:sp modelId="{9B4E5F7E-C527-42F0-BB37-16697EFEA9E6}">
      <dsp:nvSpPr>
        <dsp:cNvPr id="0" name=""/>
        <dsp:cNvSpPr/>
      </dsp:nvSpPr>
      <dsp:spPr>
        <a:xfrm>
          <a:off x="0" y="1552785"/>
          <a:ext cx="8839200" cy="1542629"/>
        </a:xfrm>
        <a:prstGeom prst="roundRect">
          <a:avLst/>
        </a:prstGeom>
        <a:solidFill>
          <a:schemeClr val="accent4">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When you were 8 years old, what did you say you wanted to be when you grew up? What about now? </a:t>
          </a:r>
          <a:endParaRPr lang="en-US" sz="4000" kern="1200" dirty="0"/>
        </a:p>
      </dsp:txBody>
      <dsp:txXfrm>
        <a:off x="75305" y="1628090"/>
        <a:ext cx="8688590" cy="1392019"/>
      </dsp:txXfrm>
    </dsp:sp>
    <dsp:sp modelId="{76049E75-8A92-4640-952B-DBA333592D18}">
      <dsp:nvSpPr>
        <dsp:cNvPr id="0" name=""/>
        <dsp:cNvSpPr/>
      </dsp:nvSpPr>
      <dsp:spPr>
        <a:xfrm>
          <a:off x="0" y="3105427"/>
          <a:ext cx="8839200" cy="1542629"/>
        </a:xfrm>
        <a:prstGeom prst="round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If salary, education, and time were irrelevant, what is your ideal job?</a:t>
          </a:r>
          <a:endParaRPr lang="en-US" sz="3200" kern="1200" dirty="0"/>
        </a:p>
      </dsp:txBody>
      <dsp:txXfrm>
        <a:off x="75305" y="3180732"/>
        <a:ext cx="8688590" cy="13920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D3246-5341-4492-A973-F502CD7DDF2D}">
      <dsp:nvSpPr>
        <dsp:cNvPr id="0" name=""/>
        <dsp:cNvSpPr/>
      </dsp:nvSpPr>
      <dsp:spPr>
        <a:xfrm>
          <a:off x="0" y="23601"/>
          <a:ext cx="8229600" cy="4478760"/>
        </a:xfrm>
        <a:prstGeom prst="roundRect">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rtl="0">
            <a:lnSpc>
              <a:spcPct val="100000"/>
            </a:lnSpc>
            <a:spcBef>
              <a:spcPct val="0"/>
            </a:spcBef>
            <a:spcAft>
              <a:spcPts val="0"/>
            </a:spcAft>
          </a:pPr>
          <a:r>
            <a:rPr lang="en-US" sz="5800" kern="1200" dirty="0" smtClean="0"/>
            <a:t>Help students </a:t>
          </a:r>
        </a:p>
        <a:p>
          <a:pPr lvl="0" algn="ctr" defTabSz="2578100" rtl="0">
            <a:lnSpc>
              <a:spcPct val="100000"/>
            </a:lnSpc>
            <a:spcBef>
              <a:spcPct val="0"/>
            </a:spcBef>
            <a:spcAft>
              <a:spcPts val="0"/>
            </a:spcAft>
          </a:pPr>
          <a:r>
            <a:rPr lang="en-US" sz="5800" kern="1200" dirty="0" smtClean="0"/>
            <a:t>devise concrete, </a:t>
          </a:r>
        </a:p>
        <a:p>
          <a:pPr lvl="0" algn="ctr" defTabSz="2578100" rtl="0">
            <a:lnSpc>
              <a:spcPct val="100000"/>
            </a:lnSpc>
            <a:spcBef>
              <a:spcPct val="0"/>
            </a:spcBef>
            <a:spcAft>
              <a:spcPts val="0"/>
            </a:spcAft>
          </a:pPr>
          <a:r>
            <a:rPr lang="en-US" sz="5800" kern="1200" dirty="0" smtClean="0"/>
            <a:t>incremental, and achievable goals</a:t>
          </a:r>
          <a:endParaRPr lang="en-US" sz="5800" kern="1200" dirty="0"/>
        </a:p>
      </dsp:txBody>
      <dsp:txXfrm>
        <a:off x="218635" y="242236"/>
        <a:ext cx="7792330" cy="404149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pitchFamily="18" charset="0"/>
                <a:cs typeface="+mn-cs"/>
              </a:defRPr>
            </a:lvl1pPr>
          </a:lstStyle>
          <a:p>
            <a:pPr>
              <a:defRPr/>
            </a:pPr>
            <a:endParaRPr lang="en-US"/>
          </a:p>
        </p:txBody>
      </p:sp>
      <p:sp>
        <p:nvSpPr>
          <p:cNvPr id="4710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pitchFamily="18" charset="0"/>
                <a:cs typeface="+mn-cs"/>
              </a:defRPr>
            </a:lvl1pPr>
          </a:lstStyle>
          <a:p>
            <a:pPr>
              <a:defRPr/>
            </a:pPr>
            <a:endParaRPr lang="en-US"/>
          </a:p>
        </p:txBody>
      </p:sp>
      <p:sp>
        <p:nvSpPr>
          <p:cNvPr id="4710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pitchFamily="18" charset="0"/>
                <a:cs typeface="+mn-cs"/>
              </a:defRPr>
            </a:lvl1pPr>
          </a:lstStyle>
          <a:p>
            <a:pPr>
              <a:defRPr/>
            </a:pPr>
            <a:endParaRPr lang="en-US"/>
          </a:p>
        </p:txBody>
      </p:sp>
      <p:sp>
        <p:nvSpPr>
          <p:cNvPr id="4710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Times New Roman" pitchFamily="18" charset="0"/>
                <a:cs typeface="+mn-cs"/>
              </a:defRPr>
            </a:lvl1pPr>
          </a:lstStyle>
          <a:p>
            <a:pPr>
              <a:defRPr/>
            </a:pPr>
            <a:fld id="{ECD74E5B-48DD-4C25-A20B-7A7CF0D4FAA6}" type="slidenum">
              <a:rPr lang="en-US"/>
              <a:pPr>
                <a:defRPr/>
              </a:pPr>
              <a:t>‹#›</a:t>
            </a:fld>
            <a:endParaRPr lang="en-US"/>
          </a:p>
        </p:txBody>
      </p:sp>
    </p:spTree>
    <p:extLst>
      <p:ext uri="{BB962C8B-B14F-4D97-AF65-F5344CB8AC3E}">
        <p14:creationId xmlns:p14="http://schemas.microsoft.com/office/powerpoint/2010/main" val="2740316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72A07FA7-3CF0-41E8-8C2A-8EA3C6545710}" type="datetimeFigureOut">
              <a:rPr lang="en-US"/>
              <a:pPr>
                <a:defRPr/>
              </a:pPr>
              <a:t>10/24/2012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9F1DC56B-897A-474A-98AE-D7D998954218}" type="slidenum">
              <a:rPr lang="en-US"/>
              <a:pPr>
                <a:defRPr/>
              </a:pPr>
              <a:t>‹#›</a:t>
            </a:fld>
            <a:endParaRPr lang="en-US"/>
          </a:p>
        </p:txBody>
      </p:sp>
    </p:spTree>
    <p:extLst>
      <p:ext uri="{BB962C8B-B14F-4D97-AF65-F5344CB8AC3E}">
        <p14:creationId xmlns:p14="http://schemas.microsoft.com/office/powerpoint/2010/main" val="1891822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1DC56B-897A-474A-98AE-D7D998954218}" type="slidenum">
              <a:rPr lang="en-US" smtClean="0"/>
              <a:pPr>
                <a:defRPr/>
              </a:pPr>
              <a:t>1</a:t>
            </a:fld>
            <a:endParaRPr lang="en-US"/>
          </a:p>
        </p:txBody>
      </p:sp>
    </p:spTree>
    <p:extLst>
      <p:ext uri="{BB962C8B-B14F-4D97-AF65-F5344CB8AC3E}">
        <p14:creationId xmlns:p14="http://schemas.microsoft.com/office/powerpoint/2010/main" val="197257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7BDD57-2A4E-4E07-93A5-389F57D3E0B7}"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9283B10-8EC5-462B-9B53-1D40A949213C}" type="slidenum">
              <a:rPr lang="en-US" smtClean="0"/>
              <a:pPr/>
              <a:t>11</a:t>
            </a:fld>
            <a:endParaRPr lang="en-US" smtClean="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xfrm>
            <a:off x="974725" y="4560888"/>
            <a:ext cx="5365750" cy="4319587"/>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B0F427-9E00-4259-AC92-064D238E5EAA}"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4A7FFE-428C-4A42-8FED-33F176D2276B}"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28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A7614F-2A0D-4AE7-BC77-E277E411D670}"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78DD30-1FDC-429E-B211-67AD342CEA07}"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B5037E-7943-4415-9F27-45A34254C254}"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6D3EF1-ADC6-45CA-BC61-4926280617D0}"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5D0390-30BD-45A1-90D4-467B62768CC8}"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6CB655-587D-4EDD-95B8-BACAF250681D}"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1DC56B-897A-474A-98AE-D7D998954218}" type="slidenum">
              <a:rPr lang="en-US" smtClean="0"/>
              <a:pPr>
                <a:defRPr/>
              </a:pPr>
              <a:t>2</a:t>
            </a:fld>
            <a:endParaRPr lang="en-US"/>
          </a:p>
        </p:txBody>
      </p:sp>
    </p:spTree>
    <p:extLst>
      <p:ext uri="{BB962C8B-B14F-4D97-AF65-F5344CB8AC3E}">
        <p14:creationId xmlns:p14="http://schemas.microsoft.com/office/powerpoint/2010/main" val="514664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8E8B8A-9207-4C46-983A-A27876AEC6A0}"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1DC56B-897A-474A-98AE-D7D998954218}" type="slidenum">
              <a:rPr lang="en-US" smtClean="0"/>
              <a:pPr>
                <a:defRPr/>
              </a:pPr>
              <a:t>21</a:t>
            </a:fld>
            <a:endParaRPr lang="en-US"/>
          </a:p>
        </p:txBody>
      </p:sp>
    </p:spTree>
    <p:extLst>
      <p:ext uri="{BB962C8B-B14F-4D97-AF65-F5344CB8AC3E}">
        <p14:creationId xmlns:p14="http://schemas.microsoft.com/office/powerpoint/2010/main" val="3071741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1DC56B-897A-474A-98AE-D7D998954218}" type="slidenum">
              <a:rPr lang="en-US" smtClean="0"/>
              <a:pPr>
                <a:defRPr/>
              </a:pPr>
              <a:t>22</a:t>
            </a:fld>
            <a:endParaRPr lang="en-US"/>
          </a:p>
        </p:txBody>
      </p:sp>
    </p:spTree>
    <p:extLst>
      <p:ext uri="{BB962C8B-B14F-4D97-AF65-F5344CB8AC3E}">
        <p14:creationId xmlns:p14="http://schemas.microsoft.com/office/powerpoint/2010/main" val="3742624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02AB2E-2586-4728-A71C-D200721C8510}"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4E4229-CD11-44DD-88B5-53B09BCB1E00}"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4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C96479-2B2D-4A8B-9FF4-BBA8B6164B6B}"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523118-3FD6-4C0E-B488-70FB3CA478E4}"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854292-DBCC-404E-9C49-B27365FA98E1}"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DE6FC6-9077-4767-8727-95AD9F22F4C7}"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6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FF1C78-9F0D-4B36-AC80-D2777B9A716A}"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Verdana" pitchFamily="34" charset="0"/>
              </a:defRPr>
            </a:lvl1pPr>
            <a:lvl2pPr marL="785372" indent="-302066">
              <a:defRPr>
                <a:solidFill>
                  <a:schemeClr val="tx1"/>
                </a:solidFill>
                <a:latin typeface="Verdana" pitchFamily="34" charset="0"/>
              </a:defRPr>
            </a:lvl2pPr>
            <a:lvl3pPr marL="1208265" indent="-241653">
              <a:defRPr>
                <a:solidFill>
                  <a:schemeClr val="tx1"/>
                </a:solidFill>
                <a:latin typeface="Verdana" pitchFamily="34" charset="0"/>
              </a:defRPr>
            </a:lvl3pPr>
            <a:lvl4pPr marL="1691571" indent="-241653">
              <a:defRPr>
                <a:solidFill>
                  <a:schemeClr val="tx1"/>
                </a:solidFill>
                <a:latin typeface="Verdana" pitchFamily="34" charset="0"/>
              </a:defRPr>
            </a:lvl4pPr>
            <a:lvl5pPr marL="2174878" indent="-241653">
              <a:defRPr>
                <a:solidFill>
                  <a:schemeClr val="tx1"/>
                </a:solidFill>
                <a:latin typeface="Verdana" pitchFamily="34" charset="0"/>
              </a:defRPr>
            </a:lvl5pPr>
            <a:lvl6pPr marL="2658184" indent="-241653" eaLnBrk="0" fontAlgn="base" hangingPunct="0">
              <a:spcBef>
                <a:spcPct val="0"/>
              </a:spcBef>
              <a:spcAft>
                <a:spcPct val="0"/>
              </a:spcAft>
              <a:defRPr>
                <a:solidFill>
                  <a:schemeClr val="tx1"/>
                </a:solidFill>
                <a:latin typeface="Verdana" pitchFamily="34" charset="0"/>
              </a:defRPr>
            </a:lvl6pPr>
            <a:lvl7pPr marL="3141490" indent="-241653" eaLnBrk="0" fontAlgn="base" hangingPunct="0">
              <a:spcBef>
                <a:spcPct val="0"/>
              </a:spcBef>
              <a:spcAft>
                <a:spcPct val="0"/>
              </a:spcAft>
              <a:defRPr>
                <a:solidFill>
                  <a:schemeClr val="tx1"/>
                </a:solidFill>
                <a:latin typeface="Verdana" pitchFamily="34" charset="0"/>
              </a:defRPr>
            </a:lvl7pPr>
            <a:lvl8pPr marL="3624796" indent="-241653" eaLnBrk="0" fontAlgn="base" hangingPunct="0">
              <a:spcBef>
                <a:spcPct val="0"/>
              </a:spcBef>
              <a:spcAft>
                <a:spcPct val="0"/>
              </a:spcAft>
              <a:defRPr>
                <a:solidFill>
                  <a:schemeClr val="tx1"/>
                </a:solidFill>
                <a:latin typeface="Verdana" pitchFamily="34" charset="0"/>
              </a:defRPr>
            </a:lvl8pPr>
            <a:lvl9pPr marL="4108102" indent="-241653" eaLnBrk="0" fontAlgn="base" hangingPunct="0">
              <a:spcBef>
                <a:spcPct val="0"/>
              </a:spcBef>
              <a:spcAft>
                <a:spcPct val="0"/>
              </a:spcAft>
              <a:defRPr>
                <a:solidFill>
                  <a:schemeClr val="tx1"/>
                </a:solidFill>
                <a:latin typeface="Verdana" pitchFamily="34" charset="0"/>
              </a:defRPr>
            </a:lvl9pPr>
          </a:lstStyle>
          <a:p>
            <a:fld id="{2EEAB098-C39D-489B-B9D9-EE11E9D880A4}" type="slidenum">
              <a:rPr lang="en-US" smtClean="0">
                <a:latin typeface="Arial" charset="0"/>
              </a:rPr>
              <a:pPr/>
              <a:t>3</a:t>
            </a:fld>
            <a:endParaRPr lang="en-US"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8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A0F7CE-86F7-4BE9-BB65-4B16E2A81209}"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59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0CAA38-CEB2-4E20-A8C3-FC87CF96480A}"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77F32A-54CC-4620-AF12-9EA15EF5E79A}"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F41AC6-86DB-4853-842A-9B17D8AEABF9}"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8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F6A370-B07D-4319-A8FE-A5DEAEB55C58}"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1DC56B-897A-474A-98AE-D7D998954218}" type="slidenum">
              <a:rPr lang="en-US" smtClean="0"/>
              <a:pPr>
                <a:defRPr/>
              </a:pPr>
              <a:t>35</a:t>
            </a:fld>
            <a:endParaRPr lang="en-US"/>
          </a:p>
        </p:txBody>
      </p:sp>
    </p:spTree>
    <p:extLst>
      <p:ext uri="{BB962C8B-B14F-4D97-AF65-F5344CB8AC3E}">
        <p14:creationId xmlns:p14="http://schemas.microsoft.com/office/powerpoint/2010/main" val="3923106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76D2F7-9CFE-44AE-BAB6-2940586FFAD2}"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1DC56B-897A-474A-98AE-D7D998954218}" type="slidenum">
              <a:rPr lang="en-US" smtClean="0"/>
              <a:pPr>
                <a:defRPr/>
              </a:pPr>
              <a:t>37</a:t>
            </a:fld>
            <a:endParaRPr lang="en-US"/>
          </a:p>
        </p:txBody>
      </p:sp>
    </p:spTree>
    <p:extLst>
      <p:ext uri="{BB962C8B-B14F-4D97-AF65-F5344CB8AC3E}">
        <p14:creationId xmlns:p14="http://schemas.microsoft.com/office/powerpoint/2010/main" val="3931240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1DC56B-897A-474A-98AE-D7D998954218}" type="slidenum">
              <a:rPr lang="en-US" smtClean="0"/>
              <a:pPr>
                <a:defRPr/>
              </a:pPr>
              <a:t>38</a:t>
            </a:fld>
            <a:endParaRPr lang="en-US"/>
          </a:p>
        </p:txBody>
      </p:sp>
    </p:spTree>
    <p:extLst>
      <p:ext uri="{BB962C8B-B14F-4D97-AF65-F5344CB8AC3E}">
        <p14:creationId xmlns:p14="http://schemas.microsoft.com/office/powerpoint/2010/main" val="232516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27A15A-AA37-46BD-925C-1DE80663868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1E907A-D01B-4E69-A273-C2224E4B1A09}"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19BC84-E810-41F4-94CB-99A3434DCD44}"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D17237-B686-4BE6-92D8-F18BCEA9E83F}"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CD25DD-B28A-4498-BE41-9CE0AD59BB1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1DC56B-897A-474A-98AE-D7D998954218}" type="slidenum">
              <a:rPr lang="en-US" smtClean="0"/>
              <a:pPr>
                <a:defRPr/>
              </a:pPr>
              <a:t>9</a:t>
            </a:fld>
            <a:endParaRPr lang="en-US"/>
          </a:p>
        </p:txBody>
      </p:sp>
    </p:spTree>
    <p:extLst>
      <p:ext uri="{BB962C8B-B14F-4D97-AF65-F5344CB8AC3E}">
        <p14:creationId xmlns:p14="http://schemas.microsoft.com/office/powerpoint/2010/main" val="1991312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09575" y="3119438"/>
            <a:ext cx="6981825" cy="933450"/>
          </a:xfrm>
        </p:spPr>
        <p:txBody>
          <a:bodyPr/>
          <a:lstStyle>
            <a:lvl1pPr>
              <a:defRPr>
                <a:solidFill>
                  <a:schemeClr val="tx1"/>
                </a:solidFill>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409575" y="4048125"/>
            <a:ext cx="6981825" cy="762000"/>
          </a:xfrm>
        </p:spPr>
        <p:txBody>
          <a:bodyPr/>
          <a:lstStyle>
            <a:lvl1pPr marL="0" indent="0">
              <a:buFontTx/>
              <a:buNone/>
              <a:defRPr sz="20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E2A2E10-A14C-4394-B461-4AE7ACE8CAA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390593-8277-48EE-B8D8-88196C5B8B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D9D14A-2B9B-474F-B0CE-2573D698DF8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A99743-DCC8-4AB0-A7E0-FD7E36702A6C}"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2334E3-57CD-42CD-B376-47114C5A344B}"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C7437A4-AD79-41CE-A7AC-1DA4EB314E96}"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70D1FC-231D-4948-B254-489947A27097}"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18BFF0C-00B9-4E63-9A93-0BEC336B0DA0}"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CD8D5C3-19C6-4E17-9B90-B3F1BFC4D87D}"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4BB25BB-407A-490F-BA03-7CC7685BEDFE}"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8C15989-5CB8-4BE9-8131-2D211D9CA74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7F8CC2-99F2-4B24-B3F7-DC1AB334715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10AF819-5056-4777-BBDB-ED8CC74A83EC}"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163D32-CA30-4150-BC3E-A9370346CFAB}"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0EB964-4767-49A4-B772-0E8B5324105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C0B27F-95D8-43DC-8F55-F0C2561BFF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33683A-CB2E-4A4A-B921-77C674EF75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CC2196-DB3D-4E44-A210-E25FCA005A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55ED0C-BF5D-4643-9EF0-DE822DAE80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6D743C-AC2E-49F4-956D-F2B73481F1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FA80A6-89F6-41F8-BA1D-C5F6EA00EC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4E6FBF-1F5C-4A39-85CA-33F2077C50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CC">
            <a:alpha val="44000"/>
          </a:srgb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76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828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BA3817C-A817-4404-887B-0848E0FCB5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9"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cs typeface="Arial" charset="0"/>
        </a:defRPr>
      </a:lvl2pPr>
      <a:lvl3pPr algn="l" rtl="0" eaLnBrk="0" fontAlgn="base" hangingPunct="0">
        <a:spcBef>
          <a:spcPct val="0"/>
        </a:spcBef>
        <a:spcAft>
          <a:spcPct val="0"/>
        </a:spcAft>
        <a:defRPr sz="3200">
          <a:solidFill>
            <a:schemeClr val="bg1"/>
          </a:solidFill>
          <a:latin typeface="Arial" charset="0"/>
          <a:cs typeface="Arial" charset="0"/>
        </a:defRPr>
      </a:lvl3pPr>
      <a:lvl4pPr algn="l" rtl="0" eaLnBrk="0" fontAlgn="base" hangingPunct="0">
        <a:spcBef>
          <a:spcPct val="0"/>
        </a:spcBef>
        <a:spcAft>
          <a:spcPct val="0"/>
        </a:spcAft>
        <a:defRPr sz="3200">
          <a:solidFill>
            <a:schemeClr val="bg1"/>
          </a:solidFill>
          <a:latin typeface="Arial" charset="0"/>
          <a:cs typeface="Arial" charset="0"/>
        </a:defRPr>
      </a:lvl4pPr>
      <a:lvl5pPr algn="l" rtl="0" eaLnBrk="0" fontAlgn="base" hangingPunct="0">
        <a:spcBef>
          <a:spcPct val="0"/>
        </a:spcBef>
        <a:spcAft>
          <a:spcPct val="0"/>
        </a:spcAft>
        <a:defRPr sz="3200">
          <a:solidFill>
            <a:schemeClr val="bg1"/>
          </a:solidFill>
          <a:latin typeface="Arial" charset="0"/>
          <a:cs typeface="Arial" charset="0"/>
        </a:defRPr>
      </a:lvl5pPr>
      <a:lvl6pPr marL="457200" algn="l" rtl="0" eaLnBrk="1" fontAlgn="base" hangingPunct="1">
        <a:spcBef>
          <a:spcPct val="0"/>
        </a:spcBef>
        <a:spcAft>
          <a:spcPct val="0"/>
        </a:spcAft>
        <a:defRPr sz="3200">
          <a:solidFill>
            <a:schemeClr val="bg1"/>
          </a:solidFill>
          <a:latin typeface="Arial" charset="0"/>
          <a:cs typeface="Arial" charset="0"/>
        </a:defRPr>
      </a:lvl6pPr>
      <a:lvl7pPr marL="914400" algn="l" rtl="0" eaLnBrk="1" fontAlgn="base" hangingPunct="1">
        <a:spcBef>
          <a:spcPct val="0"/>
        </a:spcBef>
        <a:spcAft>
          <a:spcPct val="0"/>
        </a:spcAft>
        <a:defRPr sz="3200">
          <a:solidFill>
            <a:schemeClr val="bg1"/>
          </a:solidFill>
          <a:latin typeface="Arial" charset="0"/>
          <a:cs typeface="Arial" charset="0"/>
        </a:defRPr>
      </a:lvl7pPr>
      <a:lvl8pPr marL="1371600" algn="l" rtl="0" eaLnBrk="1" fontAlgn="base" hangingPunct="1">
        <a:spcBef>
          <a:spcPct val="0"/>
        </a:spcBef>
        <a:spcAft>
          <a:spcPct val="0"/>
        </a:spcAft>
        <a:defRPr sz="3200">
          <a:solidFill>
            <a:schemeClr val="bg1"/>
          </a:solidFill>
          <a:latin typeface="Arial" charset="0"/>
          <a:cs typeface="Arial" charset="0"/>
        </a:defRPr>
      </a:lvl8pPr>
      <a:lvl9pPr marL="1828800" algn="l" rtl="0" eaLnBrk="1" fontAlgn="base" hangingPunct="1">
        <a:spcBef>
          <a:spcPct val="0"/>
        </a:spcBef>
        <a:spcAft>
          <a:spcPct val="0"/>
        </a:spcAft>
        <a:defRPr sz="32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3622AC5-7C7C-4C3F-ADB7-5E34FFE3D83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2.xml"/><Relationship Id="rId7" Type="http://schemas.openxmlformats.org/officeDocument/2006/relationships/diagramColors" Target="../diagrams/colors3.xml"/><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6.xml"/><Relationship Id="rId7" Type="http://schemas.openxmlformats.org/officeDocument/2006/relationships/diagramColors" Target="../diagrams/colors4.xml"/><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www.psu.edu/dus/mentor/020829jb.htm" TargetMode="Externa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7.xml"/><Relationship Id="rId7" Type="http://schemas.openxmlformats.org/officeDocument/2006/relationships/diagramColors" Target="../diagrams/colors5.xml"/><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9.xml"/><Relationship Id="rId7" Type="http://schemas.openxmlformats.org/officeDocument/2006/relationships/diagramColors" Target="../diagrams/colors6.xml"/><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hyperlink" Target="http://www.flickspire.com/m/SimpleTruths/LifeIsLikeCoffe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0.xml"/><Relationship Id="rId7" Type="http://schemas.openxmlformats.org/officeDocument/2006/relationships/diagramColors" Target="../diagrams/colors7.xml"/><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hyperlink" Target="http://www.psu.edu/dus/mentor/020829jb.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4.xml"/><Relationship Id="rId7" Type="http://schemas.openxmlformats.org/officeDocument/2006/relationships/diagramColors" Target="../diagrams/colors8.xml"/><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5.xml"/><Relationship Id="rId7" Type="http://schemas.openxmlformats.org/officeDocument/2006/relationships/diagramColors" Target="../diagrams/colors9.xml"/><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hyperlink" Target="http://www.psu.edu/dus/mentor/020829jb.htm"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27.xml"/><Relationship Id="rId7" Type="http://schemas.openxmlformats.org/officeDocument/2006/relationships/diagramColors" Target="../diagrams/colors10.xml"/><Relationship Id="rId2" Type="http://schemas.openxmlformats.org/officeDocument/2006/relationships/slideLayout" Target="../slideLayouts/slideLayout13.xml"/><Relationship Id="rId1" Type="http://schemas.openxmlformats.org/officeDocument/2006/relationships/tags" Target="../tags/tag2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28.xml"/><Relationship Id="rId7" Type="http://schemas.openxmlformats.org/officeDocument/2006/relationships/diagramColors" Target="../diagrams/colors11.xml"/><Relationship Id="rId2" Type="http://schemas.openxmlformats.org/officeDocument/2006/relationships/slideLayout" Target="../slideLayouts/slideLayout13.xml"/><Relationship Id="rId1" Type="http://schemas.openxmlformats.org/officeDocument/2006/relationships/tags" Target="../tags/tag2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hyperlink" Target="http://www.psu.edu/dus/mentor/020829jb.htm"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30.xml"/><Relationship Id="rId7" Type="http://schemas.openxmlformats.org/officeDocument/2006/relationships/diagramColors" Target="../diagrams/colors12.xml"/><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32.xml"/><Relationship Id="rId7" Type="http://schemas.openxmlformats.org/officeDocument/2006/relationships/diagramColors" Target="../diagrams/colors13.xml"/><Relationship Id="rId2" Type="http://schemas.openxmlformats.org/officeDocument/2006/relationships/slideLayout" Target="../slideLayouts/slideLayout13.xml"/><Relationship Id="rId1" Type="http://schemas.openxmlformats.org/officeDocument/2006/relationships/tags" Target="../tags/tag2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30.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31.xml"/><Relationship Id="rId5" Type="http://schemas.openxmlformats.org/officeDocument/2006/relationships/image" Target="../media/image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5.xml"/><Relationship Id="rId7" Type="http://schemas.openxmlformats.org/officeDocument/2006/relationships/diagramQuickStyle" Target="../diagrams/quickStyle1.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alameda.wordpress.com/2007/09/"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endParaRPr lang="en-US" sz="6000" dirty="0"/>
          </a:p>
        </p:txBody>
      </p:sp>
      <p:sp>
        <p:nvSpPr>
          <p:cNvPr id="3" name="Content Placeholder 2"/>
          <p:cNvSpPr>
            <a:spLocks noGrp="1"/>
          </p:cNvSpPr>
          <p:nvPr>
            <p:ph idx="1"/>
          </p:nvPr>
        </p:nvSpPr>
        <p:spPr>
          <a:xfrm>
            <a:off x="457200" y="3429000"/>
            <a:ext cx="8229600" cy="2819400"/>
          </a:xfrm>
        </p:spPr>
        <p:txBody>
          <a:bodyPr>
            <a:normAutofit fontScale="92500"/>
          </a:bodyPr>
          <a:lstStyle/>
          <a:p>
            <a:pPr algn="ctr">
              <a:buNone/>
            </a:pPr>
            <a:r>
              <a:rPr lang="en-US" dirty="0" smtClean="0"/>
              <a:t>Presented by: Joe Murray</a:t>
            </a:r>
          </a:p>
          <a:p>
            <a:r>
              <a:rPr lang="en-US" sz="2600" dirty="0"/>
              <a:t>Director of Advising and Retention Services, Hamilton Campus </a:t>
            </a:r>
          </a:p>
          <a:p>
            <a:r>
              <a:rPr lang="en-US" sz="2600" dirty="0"/>
              <a:t>Member of the AAI Development Team</a:t>
            </a:r>
          </a:p>
          <a:p>
            <a:r>
              <a:rPr lang="en-US" sz="2600" dirty="0" smtClean="0"/>
              <a:t>Co-Chair, NACADA First Generation Interest Group, 2007-12</a:t>
            </a:r>
          </a:p>
          <a:p>
            <a:r>
              <a:rPr lang="en-US" sz="2600" dirty="0" smtClean="0"/>
              <a:t>Co-founder of OHIO REACH for foster youth</a:t>
            </a:r>
          </a:p>
          <a:p>
            <a:r>
              <a:rPr lang="en-US" sz="2600" dirty="0" smtClean="0"/>
              <a:t>Certified Appreciative Advisor</a:t>
            </a:r>
          </a:p>
        </p:txBody>
      </p:sp>
      <p:pic>
        <p:nvPicPr>
          <p:cNvPr id="4" name="Content Placeholder 3" descr="AA_logo_Color.png"/>
          <p:cNvPicPr>
            <a:picLocks noChangeAspect="1"/>
          </p:cNvPicPr>
          <p:nvPr/>
        </p:nvPicPr>
        <p:blipFill>
          <a:blip r:embed="rId3">
            <a:extLst>
              <a:ext uri="{28A0092B-C50C-407E-A947-70E740481C1C}">
                <a14:useLocalDpi xmlns:a14="http://schemas.microsoft.com/office/drawing/2010/main" val="0"/>
              </a:ext>
            </a:extLst>
          </a:blip>
          <a:srcRect t="11353" b="23943"/>
          <a:stretch>
            <a:fillRect/>
          </a:stretch>
        </p:blipFill>
        <p:spPr bwMode="auto">
          <a:xfrm>
            <a:off x="304800" y="381000"/>
            <a:ext cx="8534400" cy="2438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14400"/>
          </a:xfrm>
        </p:spPr>
        <p:txBody>
          <a:bodyPr>
            <a:normAutofit fontScale="90000"/>
          </a:bodyPr>
          <a:lstStyle/>
          <a:p>
            <a:pPr eaLnBrk="1" fontAlgn="auto" hangingPunct="1">
              <a:spcAft>
                <a:spcPts val="0"/>
              </a:spcAft>
              <a:defRPr/>
            </a:pPr>
            <a:r>
              <a:rPr lang="en-US" sz="6000" b="1" dirty="0" smtClean="0">
                <a:solidFill>
                  <a:schemeClr val="tx2">
                    <a:satMod val="200000"/>
                  </a:schemeClr>
                </a:solidFill>
              </a:rPr>
              <a:t>Disarm Phase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11"/>
          <p:cNvGrpSpPr/>
          <p:nvPr/>
        </p:nvGrpSpPr>
        <p:grpSpPr>
          <a:xfrm>
            <a:off x="5720334" y="228600"/>
            <a:ext cx="3423666" cy="3429000"/>
            <a:chOff x="2420937" y="528717"/>
            <a:chExt cx="3423666" cy="3429000"/>
          </a:xfrm>
          <a:scene3d>
            <a:camera prst="orthographicFront">
              <a:rot lat="0" lon="0" rev="0"/>
            </a:camera>
            <a:lightRig rig="contrasting" dir="t">
              <a:rot lat="0" lon="0" rev="1200000"/>
            </a:lightRig>
          </a:scene3d>
        </p:grpSpPr>
        <p:sp>
          <p:nvSpPr>
            <p:cNvPr id="13" name="Pie 12"/>
            <p:cNvSpPr/>
            <p:nvPr/>
          </p:nvSpPr>
          <p:spPr>
            <a:xfrm>
              <a:off x="2420937" y="528717"/>
              <a:ext cx="3423666" cy="3429000"/>
            </a:xfrm>
            <a:prstGeom prst="pie">
              <a:avLst>
                <a:gd name="adj1" fmla="val 16200000"/>
                <a:gd name="adj2" fmla="val 1980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Pie 4"/>
            <p:cNvSpPr/>
            <p:nvPr/>
          </p:nvSpPr>
          <p:spPr>
            <a:xfrm>
              <a:off x="4267009" y="844520"/>
              <a:ext cx="1116203" cy="862520"/>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2400" b="1" dirty="0"/>
                <a:t>Disarm</a:t>
              </a:r>
              <a:endParaRPr lang="en-US" sz="2400" dirty="0"/>
            </a:p>
          </p:txBody>
        </p:sp>
      </p:grpSp>
      <p:sp>
        <p:nvSpPr>
          <p:cNvPr id="35845"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a:xfrm>
            <a:off x="0" y="152400"/>
            <a:ext cx="7772400" cy="914400"/>
          </a:xfrm>
        </p:spPr>
        <p:txBody>
          <a:bodyPr>
            <a:noAutofit/>
          </a:bodyPr>
          <a:lstStyle/>
          <a:p>
            <a:pPr eaLnBrk="1" hangingPunct="1">
              <a:defRPr/>
            </a:pPr>
            <a:r>
              <a:rPr lang="en-US" b="1" dirty="0">
                <a:solidFill>
                  <a:srgbClr val="0070C0"/>
                </a:solidFill>
              </a:rPr>
              <a:t>Which grade </a:t>
            </a:r>
            <a:r>
              <a:rPr lang="en-US" b="1" dirty="0" smtClean="0">
                <a:solidFill>
                  <a:srgbClr val="0070C0"/>
                </a:solidFill>
              </a:rPr>
              <a:t>would </a:t>
            </a:r>
            <a:r>
              <a:rPr lang="en-US" b="1" dirty="0">
                <a:solidFill>
                  <a:srgbClr val="0070C0"/>
                </a:solidFill>
              </a:rPr>
              <a:t>you want to talk about?</a:t>
            </a:r>
          </a:p>
        </p:txBody>
      </p:sp>
      <p:sp>
        <p:nvSpPr>
          <p:cNvPr id="38915" name="Rectangle 3"/>
          <p:cNvSpPr>
            <a:spLocks noGrp="1" noChangeArrowheads="1"/>
          </p:cNvSpPr>
          <p:nvPr>
            <p:ph type="body" idx="4294967295"/>
          </p:nvPr>
        </p:nvSpPr>
        <p:spPr>
          <a:xfrm>
            <a:off x="0" y="1447800"/>
            <a:ext cx="7315200" cy="3930650"/>
          </a:xfrm>
        </p:spPr>
        <p:txBody>
          <a:bodyPr>
            <a:normAutofit fontScale="92500" lnSpcReduction="10000"/>
          </a:bodyPr>
          <a:lstStyle/>
          <a:p>
            <a:pPr eaLnBrk="1" hangingPunct="1">
              <a:buFont typeface="Wingdings" pitchFamily="2" charset="2"/>
              <a:buNone/>
            </a:pPr>
            <a:r>
              <a:rPr lang="en-US" sz="4800" smtClean="0"/>
              <a:t>English -		A	</a:t>
            </a:r>
          </a:p>
          <a:p>
            <a:pPr eaLnBrk="1" hangingPunct="1">
              <a:buFont typeface="Wingdings" pitchFamily="2" charset="2"/>
              <a:buNone/>
            </a:pPr>
            <a:r>
              <a:rPr lang="en-US" sz="4800" smtClean="0"/>
              <a:t>History -		A</a:t>
            </a:r>
          </a:p>
          <a:p>
            <a:pPr eaLnBrk="1" hangingPunct="1">
              <a:buFont typeface="Wingdings" pitchFamily="2" charset="2"/>
              <a:buNone/>
            </a:pPr>
            <a:r>
              <a:rPr lang="en-US" sz="4800" smtClean="0"/>
              <a:t>Biology -		B</a:t>
            </a:r>
          </a:p>
          <a:p>
            <a:pPr eaLnBrk="1" hangingPunct="1">
              <a:buFont typeface="Wingdings" pitchFamily="2" charset="2"/>
              <a:buNone/>
            </a:pPr>
            <a:r>
              <a:rPr lang="en-US" sz="4800" smtClean="0"/>
              <a:t>Phys Ed -		B+</a:t>
            </a:r>
          </a:p>
          <a:p>
            <a:pPr eaLnBrk="1" hangingPunct="1">
              <a:buFont typeface="Wingdings" pitchFamily="2" charset="2"/>
              <a:buNone/>
            </a:pPr>
            <a:r>
              <a:rPr lang="en-US" sz="4800" smtClean="0"/>
              <a:t>Math -			F</a:t>
            </a:r>
          </a:p>
          <a:p>
            <a:pPr eaLnBrk="1" hangingPunct="1">
              <a:buFont typeface="Wingdings" pitchFamily="2" charset="2"/>
              <a:buNone/>
            </a:pPr>
            <a:endParaRPr lang="en-US" sz="2800" smtClean="0"/>
          </a:p>
          <a:p>
            <a:pPr eaLnBrk="1" hangingPunct="1">
              <a:buFont typeface="Wingdings" pitchFamily="2" charset="2"/>
              <a:buNone/>
            </a:pPr>
            <a:endParaRPr lang="en-US" sz="1000" smtClean="0"/>
          </a:p>
          <a:p>
            <a:pPr eaLnBrk="1" hangingPunct="1">
              <a:buFont typeface="Wingdings" pitchFamily="2" charset="2"/>
              <a:buNone/>
            </a:pPr>
            <a:endParaRPr lang="en-US" sz="1000" smtClean="0"/>
          </a:p>
          <a:p>
            <a:pPr eaLnBrk="1" hangingPunct="1">
              <a:buFont typeface="Wingdings" pitchFamily="2" charset="2"/>
              <a:buNone/>
            </a:pPr>
            <a:endParaRPr lang="en-US" sz="1000" smtClean="0"/>
          </a:p>
          <a:p>
            <a:pPr eaLnBrk="1" hangingPunct="1">
              <a:buFont typeface="Wingdings" pitchFamily="2" charset="2"/>
              <a:buNone/>
            </a:pPr>
            <a:endParaRPr lang="en-US" sz="1000" smtClean="0"/>
          </a:p>
        </p:txBody>
      </p:sp>
      <p:grpSp>
        <p:nvGrpSpPr>
          <p:cNvPr id="2" name="Group 4"/>
          <p:cNvGrpSpPr/>
          <p:nvPr/>
        </p:nvGrpSpPr>
        <p:grpSpPr>
          <a:xfrm>
            <a:off x="6248400" y="152400"/>
            <a:ext cx="3195066" cy="2743200"/>
            <a:chOff x="2034603" y="300117"/>
            <a:chExt cx="4261866" cy="4261866"/>
          </a:xfrm>
          <a:scene3d>
            <a:camera prst="orthographicFront">
              <a:rot lat="0" lon="0" rev="0"/>
            </a:camera>
            <a:lightRig rig="contrasting" dir="t">
              <a:rot lat="0" lon="0" rev="1200000"/>
            </a:lightRig>
          </a:scene3d>
        </p:grpSpPr>
        <p:sp>
          <p:nvSpPr>
            <p:cNvPr id="6" name="Pie 5"/>
            <p:cNvSpPr/>
            <p:nvPr/>
          </p:nvSpPr>
          <p:spPr>
            <a:xfrm>
              <a:off x="2034603" y="300117"/>
              <a:ext cx="4261866" cy="4261866"/>
            </a:xfrm>
            <a:prstGeom prst="pie">
              <a:avLst>
                <a:gd name="adj1" fmla="val 16200000"/>
                <a:gd name="adj2" fmla="val 1980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Pie 4"/>
            <p:cNvSpPr/>
            <p:nvPr/>
          </p:nvSpPr>
          <p:spPr>
            <a:xfrm>
              <a:off x="4267009" y="844520"/>
              <a:ext cx="1116203" cy="862520"/>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b="1" dirty="0"/>
                <a:t>Disarm</a:t>
              </a:r>
              <a:endParaRPr lang="en-US" dirty="0"/>
            </a:p>
          </p:txBody>
        </p:sp>
      </p:grpSp>
      <p:sp>
        <p:nvSpPr>
          <p:cNvPr id="38917" name="Rectangle 6"/>
          <p:cNvSpPr>
            <a:spLocks noChangeArrowheads="1"/>
          </p:cNvSpPr>
          <p:nvPr/>
        </p:nvSpPr>
        <p:spPr bwMode="auto">
          <a:xfrm>
            <a:off x="0" y="6400800"/>
            <a:ext cx="9144000" cy="457200"/>
          </a:xfrm>
          <a:prstGeom prst="rect">
            <a:avLst/>
          </a:prstGeom>
          <a:noFill/>
          <a:ln w="9525">
            <a:noFill/>
            <a:miter lim="800000"/>
            <a:headEnd/>
            <a:tailEnd/>
          </a:ln>
        </p:spPr>
        <p:txBody>
          <a:bodyPr wrap="none" anchor="ctr">
            <a:spAutoFit/>
          </a:bodyPr>
          <a:lstStyle/>
          <a:p>
            <a:pPr eaLnBrk="0" hangingPunct="0"/>
            <a:r>
              <a:rPr lang="en-US" sz="1200">
                <a:latin typeface="Calibri" pitchFamily="34" charset="0"/>
                <a:cs typeface="Times New Roman" pitchFamily="18" charset="0"/>
              </a:rPr>
              <a:t>Rath, T., &amp; Clifton, D. O. (2004). </a:t>
            </a:r>
            <a:r>
              <a:rPr lang="en-US" sz="1200" i="1">
                <a:latin typeface="Calibri" pitchFamily="34" charset="0"/>
                <a:cs typeface="Times New Roman" pitchFamily="18" charset="0"/>
              </a:rPr>
              <a:t>How full is your bucket? Positive strategies for work and life</a:t>
            </a:r>
            <a:r>
              <a:rPr lang="en-US" sz="1200">
                <a:latin typeface="Calibri" pitchFamily="34" charset="0"/>
                <a:cs typeface="Times New Roman" pitchFamily="18" charset="0"/>
              </a:rPr>
              <a:t>. New York: Gallup Press.</a:t>
            </a:r>
            <a:endParaRPr lang="en-US"/>
          </a:p>
        </p:txBody>
      </p:sp>
      <p:pic>
        <p:nvPicPr>
          <p:cNvPr id="38918" name="Picture 7" descr="PPP_IEDUC_CLP_Knowledge_S.png"/>
          <p:cNvPicPr>
            <a:picLocks/>
          </p:cNvPicPr>
          <p:nvPr/>
        </p:nvPicPr>
        <p:blipFill>
          <a:blip r:embed="rId4" cstate="print"/>
          <a:srcRect/>
          <a:stretch>
            <a:fillRect/>
          </a:stretch>
        </p:blipFill>
        <p:spPr bwMode="auto">
          <a:xfrm>
            <a:off x="4038600" y="1447800"/>
            <a:ext cx="5816600" cy="50673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fontScale="90000"/>
          </a:bodyPr>
          <a:lstStyle/>
          <a:p>
            <a:pPr eaLnBrk="1" fontAlgn="auto" hangingPunct="1">
              <a:spcAft>
                <a:spcPts val="0"/>
              </a:spcAft>
              <a:defRPr/>
            </a:pPr>
            <a:r>
              <a:rPr lang="en-US" b="1" dirty="0" smtClean="0">
                <a:solidFill>
                  <a:schemeClr val="tx2">
                    <a:satMod val="200000"/>
                  </a:schemeClr>
                </a:solidFill>
              </a:rPr>
              <a:t>Important Advisor</a:t>
            </a:r>
            <a:br>
              <a:rPr lang="en-US" b="1" dirty="0" smtClean="0">
                <a:solidFill>
                  <a:schemeClr val="tx2">
                    <a:satMod val="200000"/>
                  </a:schemeClr>
                </a:solidFill>
              </a:rPr>
            </a:br>
            <a:r>
              <a:rPr lang="en-US" b="1" dirty="0" smtClean="0">
                <a:solidFill>
                  <a:schemeClr val="tx2">
                    <a:satMod val="200000"/>
                  </a:schemeClr>
                </a:solidFill>
              </a:rPr>
              <a:t>Behaviors</a:t>
            </a:r>
          </a:p>
        </p:txBody>
      </p:sp>
      <p:graphicFrame>
        <p:nvGraphicFramePr>
          <p:cNvPr id="4" name="Content Placeholder 3"/>
          <p:cNvGraphicFramePr>
            <a:graphicFrameLocks noGrp="1"/>
          </p:cNvGraphicFramePr>
          <p:nvPr>
            <p:ph idx="1"/>
          </p:nvPr>
        </p:nvGraphicFramePr>
        <p:xfrm>
          <a:off x="-1752600" y="1447800"/>
          <a:ext cx="86868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6"/>
          <p:cNvGrpSpPr/>
          <p:nvPr/>
        </p:nvGrpSpPr>
        <p:grpSpPr>
          <a:xfrm>
            <a:off x="6248400" y="152400"/>
            <a:ext cx="3195066" cy="2743200"/>
            <a:chOff x="2034603" y="300117"/>
            <a:chExt cx="4261866" cy="4261866"/>
          </a:xfrm>
          <a:scene3d>
            <a:camera prst="orthographicFront">
              <a:rot lat="0" lon="0" rev="0"/>
            </a:camera>
            <a:lightRig rig="contrasting" dir="t">
              <a:rot lat="0" lon="0" rev="1200000"/>
            </a:lightRig>
          </a:scene3d>
        </p:grpSpPr>
        <p:sp>
          <p:nvSpPr>
            <p:cNvPr id="8" name="Pie 7"/>
            <p:cNvSpPr/>
            <p:nvPr/>
          </p:nvSpPr>
          <p:spPr>
            <a:xfrm>
              <a:off x="2034603" y="300117"/>
              <a:ext cx="4261866" cy="4261866"/>
            </a:xfrm>
            <a:prstGeom prst="pie">
              <a:avLst>
                <a:gd name="adj1" fmla="val 16200000"/>
                <a:gd name="adj2" fmla="val 1980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Pie 4"/>
            <p:cNvSpPr/>
            <p:nvPr/>
          </p:nvSpPr>
          <p:spPr>
            <a:xfrm>
              <a:off x="4267009" y="844520"/>
              <a:ext cx="1116203" cy="862520"/>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b="1" dirty="0"/>
                <a:t>Disarm</a:t>
              </a:r>
              <a:endParaRPr lang="en-US" dirty="0"/>
            </a:p>
          </p:txBody>
        </p:sp>
      </p:grpSp>
      <p:sp>
        <p:nvSpPr>
          <p:cNvPr id="40965"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pic>
        <p:nvPicPr>
          <p:cNvPr id="40966" name="Picture 9" descr="PPP_IPEOB_CLP_SmilingBusinessWoman_09_C.png"/>
          <p:cNvPicPr>
            <a:picLocks/>
          </p:cNvPicPr>
          <p:nvPr/>
        </p:nvPicPr>
        <p:blipFill>
          <a:blip r:embed="rId9" cstate="print"/>
          <a:srcRect/>
          <a:stretch>
            <a:fillRect/>
          </a:stretch>
        </p:blipFill>
        <p:spPr bwMode="auto">
          <a:xfrm>
            <a:off x="4419600" y="1524000"/>
            <a:ext cx="5588000" cy="55880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295400"/>
          </a:xfrm>
        </p:spPr>
        <p:txBody>
          <a:bodyPr>
            <a:normAutofit fontScale="90000"/>
          </a:bodyPr>
          <a:lstStyle/>
          <a:p>
            <a:pPr>
              <a:defRPr/>
            </a:pPr>
            <a:r>
              <a:rPr lang="en-US" sz="4900" b="1" dirty="0" smtClean="0">
                <a:solidFill>
                  <a:srgbClr val="0070C0"/>
                </a:solidFill>
              </a:rPr>
              <a:t>Nonverbal Immediacy Behaviors</a:t>
            </a:r>
            <a:r>
              <a:rPr lang="en-US" dirty="0" smtClean="0"/>
              <a:t/>
            </a:r>
            <a:br>
              <a:rPr lang="en-US" dirty="0" smtClean="0"/>
            </a:br>
            <a:endParaRPr lang="en-US" dirty="0" smtClean="0"/>
          </a:p>
        </p:txBody>
      </p:sp>
      <p:sp>
        <p:nvSpPr>
          <p:cNvPr id="43011" name="Rectangle 3"/>
          <p:cNvSpPr>
            <a:spLocks noGrp="1" noChangeArrowheads="1"/>
          </p:cNvSpPr>
          <p:nvPr>
            <p:ph idx="1"/>
          </p:nvPr>
        </p:nvSpPr>
        <p:spPr>
          <a:xfrm>
            <a:off x="0" y="1219200"/>
            <a:ext cx="8458200" cy="4572000"/>
          </a:xfrm>
        </p:spPr>
        <p:txBody>
          <a:bodyPr>
            <a:normAutofit lnSpcReduction="10000"/>
          </a:bodyPr>
          <a:lstStyle/>
          <a:p>
            <a:r>
              <a:rPr lang="en-US" sz="3600" dirty="0" smtClean="0"/>
              <a:t>Gestures</a:t>
            </a:r>
          </a:p>
          <a:p>
            <a:r>
              <a:rPr lang="en-US" sz="3600" dirty="0" smtClean="0"/>
              <a:t>Vocal Variety</a:t>
            </a:r>
          </a:p>
          <a:p>
            <a:r>
              <a:rPr lang="en-US" sz="3600" dirty="0" smtClean="0"/>
              <a:t>Smiling at students</a:t>
            </a:r>
          </a:p>
          <a:p>
            <a:r>
              <a:rPr lang="en-US" sz="3600" dirty="0" smtClean="0"/>
              <a:t>Relaxed body posture</a:t>
            </a:r>
          </a:p>
          <a:p>
            <a:r>
              <a:rPr lang="en-US" sz="3600" dirty="0" smtClean="0"/>
              <a:t>Removal of distractions</a:t>
            </a:r>
          </a:p>
          <a:p>
            <a:r>
              <a:rPr lang="en-US" sz="3600" dirty="0" smtClean="0"/>
              <a:t>Eye contact</a:t>
            </a:r>
          </a:p>
          <a:p>
            <a:r>
              <a:rPr lang="en-US" sz="3600" dirty="0" smtClean="0"/>
              <a:t>Professional casual dress</a:t>
            </a:r>
          </a:p>
          <a:p>
            <a:endParaRPr lang="en-US" sz="2000" dirty="0" smtClean="0"/>
          </a:p>
          <a:p>
            <a:endParaRPr lang="en-US" sz="2000" dirty="0" smtClean="0"/>
          </a:p>
          <a:p>
            <a:pPr>
              <a:buFontTx/>
              <a:buNone/>
            </a:pPr>
            <a:endParaRPr lang="en-US" sz="2000" b="1" dirty="0" smtClean="0"/>
          </a:p>
          <a:p>
            <a:pPr>
              <a:buFontTx/>
              <a:buNone/>
            </a:pPr>
            <a:endParaRPr lang="en-US" sz="2000" b="1" dirty="0" smtClean="0"/>
          </a:p>
        </p:txBody>
      </p:sp>
      <p:grpSp>
        <p:nvGrpSpPr>
          <p:cNvPr id="2" name="Group 5"/>
          <p:cNvGrpSpPr/>
          <p:nvPr/>
        </p:nvGrpSpPr>
        <p:grpSpPr>
          <a:xfrm>
            <a:off x="6400800" y="685800"/>
            <a:ext cx="3195066" cy="2743200"/>
            <a:chOff x="2034603" y="300117"/>
            <a:chExt cx="4261866" cy="4261866"/>
          </a:xfrm>
          <a:scene3d>
            <a:camera prst="orthographicFront">
              <a:rot lat="0" lon="0" rev="0"/>
            </a:camera>
            <a:lightRig rig="contrasting" dir="t">
              <a:rot lat="0" lon="0" rev="1200000"/>
            </a:lightRig>
          </a:scene3d>
        </p:grpSpPr>
        <p:sp>
          <p:nvSpPr>
            <p:cNvPr id="5" name="Pie 4"/>
            <p:cNvSpPr/>
            <p:nvPr/>
          </p:nvSpPr>
          <p:spPr>
            <a:xfrm>
              <a:off x="2034603" y="300117"/>
              <a:ext cx="4261866" cy="4261866"/>
            </a:xfrm>
            <a:prstGeom prst="pie">
              <a:avLst>
                <a:gd name="adj1" fmla="val 16200000"/>
                <a:gd name="adj2" fmla="val 1980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Pie 4"/>
            <p:cNvSpPr/>
            <p:nvPr/>
          </p:nvSpPr>
          <p:spPr>
            <a:xfrm>
              <a:off x="4267009" y="844520"/>
              <a:ext cx="1116203" cy="862520"/>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b="1" dirty="0"/>
                <a:t>Disarm</a:t>
              </a:r>
              <a:endParaRPr lang="en-US" dirty="0"/>
            </a:p>
          </p:txBody>
        </p:sp>
      </p:grpSp>
      <p:sp>
        <p:nvSpPr>
          <p:cNvPr id="43013" name="Rectangle 6"/>
          <p:cNvSpPr>
            <a:spLocks noChangeArrowheads="1"/>
          </p:cNvSpPr>
          <p:nvPr/>
        </p:nvSpPr>
        <p:spPr bwMode="auto">
          <a:xfrm>
            <a:off x="304800" y="6018213"/>
            <a:ext cx="8382000" cy="839787"/>
          </a:xfrm>
          <a:prstGeom prst="rect">
            <a:avLst/>
          </a:prstGeom>
          <a:noFill/>
          <a:ln w="9525">
            <a:noFill/>
            <a:miter lim="800000"/>
            <a:headEnd/>
            <a:tailEnd/>
          </a:ln>
        </p:spPr>
        <p:txBody>
          <a:bodyPr>
            <a:spAutoFit/>
          </a:bodyPr>
          <a:lstStyle/>
          <a:p>
            <a:pPr algn="ctr">
              <a:lnSpc>
                <a:spcPct val="90000"/>
              </a:lnSpc>
            </a:pPr>
            <a:r>
              <a:rPr lang="en-US" b="1"/>
              <a:t>Direct Quotes from Rocca, K. A.  Presentation at the “Student Motivations and Attitudes: The Role of the Affective Domain in Geoscience Learning” conference, Northfield, MN. February 12, 2007</a:t>
            </a:r>
          </a:p>
        </p:txBody>
      </p:sp>
      <p:pic>
        <p:nvPicPr>
          <p:cNvPr id="43014" name="Picture 8" descr="PPP_IPEOB_CLP_SmilingBusinessMan-05-c.png"/>
          <p:cNvPicPr>
            <a:picLocks/>
          </p:cNvPicPr>
          <p:nvPr/>
        </p:nvPicPr>
        <p:blipFill>
          <a:blip r:embed="rId4" cstate="print"/>
          <a:srcRect/>
          <a:stretch>
            <a:fillRect/>
          </a:stretch>
        </p:blipFill>
        <p:spPr bwMode="auto">
          <a:xfrm>
            <a:off x="4495800" y="1676400"/>
            <a:ext cx="5588000" cy="55880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76200"/>
            <a:ext cx="9144000" cy="914400"/>
          </a:xfrm>
        </p:spPr>
        <p:txBody>
          <a:bodyPr/>
          <a:lstStyle/>
          <a:p>
            <a:pPr>
              <a:defRPr/>
            </a:pPr>
            <a:r>
              <a:rPr lang="en-US" sz="4400" b="1" dirty="0" smtClean="0">
                <a:solidFill>
                  <a:srgbClr val="0070C0"/>
                </a:solidFill>
              </a:rPr>
              <a:t>Verbal Immediacy Behaviors</a:t>
            </a:r>
          </a:p>
        </p:txBody>
      </p:sp>
      <p:sp>
        <p:nvSpPr>
          <p:cNvPr id="44035" name="Rectangle 3"/>
          <p:cNvSpPr>
            <a:spLocks noGrp="1" noChangeArrowheads="1"/>
          </p:cNvSpPr>
          <p:nvPr>
            <p:ph idx="1"/>
          </p:nvPr>
        </p:nvSpPr>
        <p:spPr>
          <a:xfrm>
            <a:off x="304800" y="1219200"/>
            <a:ext cx="7924800" cy="4495800"/>
          </a:xfrm>
        </p:spPr>
        <p:txBody>
          <a:bodyPr/>
          <a:lstStyle/>
          <a:p>
            <a:r>
              <a:rPr lang="en-US" sz="4000" dirty="0" smtClean="0"/>
              <a:t>Calling students by name</a:t>
            </a:r>
          </a:p>
          <a:p>
            <a:r>
              <a:rPr lang="en-US" sz="4000" dirty="0" smtClean="0"/>
              <a:t>Use of Inclusive pronouns</a:t>
            </a:r>
          </a:p>
          <a:p>
            <a:r>
              <a:rPr lang="en-US" sz="4000" dirty="0" smtClean="0"/>
              <a:t>Unrelated small talk</a:t>
            </a:r>
          </a:p>
          <a:p>
            <a:r>
              <a:rPr lang="en-US" sz="4000" dirty="0" smtClean="0"/>
              <a:t>Feedback to students</a:t>
            </a:r>
          </a:p>
          <a:p>
            <a:r>
              <a:rPr lang="en-US" sz="4000" dirty="0" smtClean="0"/>
              <a:t>Asking for student feedback</a:t>
            </a:r>
          </a:p>
          <a:p>
            <a:r>
              <a:rPr lang="en-US" sz="4000" dirty="0" smtClean="0"/>
              <a:t>Use of own first name</a:t>
            </a:r>
          </a:p>
        </p:txBody>
      </p:sp>
      <p:grpSp>
        <p:nvGrpSpPr>
          <p:cNvPr id="2" name="Group 5"/>
          <p:cNvGrpSpPr/>
          <p:nvPr/>
        </p:nvGrpSpPr>
        <p:grpSpPr>
          <a:xfrm>
            <a:off x="6248400" y="152400"/>
            <a:ext cx="3195066" cy="2743200"/>
            <a:chOff x="2034603" y="300117"/>
            <a:chExt cx="4261866" cy="4261866"/>
          </a:xfrm>
          <a:scene3d>
            <a:camera prst="orthographicFront">
              <a:rot lat="0" lon="0" rev="0"/>
            </a:camera>
            <a:lightRig rig="contrasting" dir="t">
              <a:rot lat="0" lon="0" rev="1200000"/>
            </a:lightRig>
          </a:scene3d>
        </p:grpSpPr>
        <p:sp>
          <p:nvSpPr>
            <p:cNvPr id="5" name="Pie 4"/>
            <p:cNvSpPr/>
            <p:nvPr/>
          </p:nvSpPr>
          <p:spPr>
            <a:xfrm>
              <a:off x="2034603" y="300117"/>
              <a:ext cx="4261866" cy="4261866"/>
            </a:xfrm>
            <a:prstGeom prst="pie">
              <a:avLst>
                <a:gd name="adj1" fmla="val 16200000"/>
                <a:gd name="adj2" fmla="val 19800000"/>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Pie 4"/>
            <p:cNvSpPr/>
            <p:nvPr/>
          </p:nvSpPr>
          <p:spPr>
            <a:xfrm>
              <a:off x="4267009" y="844520"/>
              <a:ext cx="1116203" cy="862520"/>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b="1" dirty="0"/>
                <a:t>Disarm</a:t>
              </a:r>
              <a:endParaRPr lang="en-US" dirty="0"/>
            </a:p>
          </p:txBody>
        </p:sp>
      </p:grpSp>
      <p:sp>
        <p:nvSpPr>
          <p:cNvPr id="44037" name="Rectangle 6"/>
          <p:cNvSpPr>
            <a:spLocks noChangeArrowheads="1"/>
          </p:cNvSpPr>
          <p:nvPr/>
        </p:nvSpPr>
        <p:spPr bwMode="auto">
          <a:xfrm>
            <a:off x="304800" y="6018213"/>
            <a:ext cx="8382000" cy="839787"/>
          </a:xfrm>
          <a:prstGeom prst="rect">
            <a:avLst/>
          </a:prstGeom>
          <a:noFill/>
          <a:ln w="9525">
            <a:noFill/>
            <a:miter lim="800000"/>
            <a:headEnd/>
            <a:tailEnd/>
          </a:ln>
        </p:spPr>
        <p:txBody>
          <a:bodyPr>
            <a:spAutoFit/>
          </a:bodyPr>
          <a:lstStyle/>
          <a:p>
            <a:pPr algn="ctr">
              <a:lnSpc>
                <a:spcPct val="90000"/>
              </a:lnSpc>
            </a:pPr>
            <a:r>
              <a:rPr lang="en-US" b="1" dirty="0"/>
              <a:t>Direct Quotes from </a:t>
            </a:r>
            <a:r>
              <a:rPr lang="en-US" b="1" dirty="0" err="1"/>
              <a:t>Rocca</a:t>
            </a:r>
            <a:r>
              <a:rPr lang="en-US" b="1" dirty="0"/>
              <a:t>, K. A. Presentation at the “Student Motivations and Attitudes: The Role of the Affective Domain in Geoscience Learning” conference, Northfield, MN. February 12, 2007</a:t>
            </a: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27163"/>
          </a:xfrm>
        </p:spPr>
        <p:txBody>
          <a:bodyPr/>
          <a:lstStyle/>
          <a:p>
            <a:pPr eaLnBrk="1" hangingPunct="1">
              <a:defRPr/>
            </a:pPr>
            <a:r>
              <a:rPr lang="en-US" b="1" dirty="0" smtClean="0">
                <a:solidFill>
                  <a:srgbClr val="0070C0"/>
                </a:solidFill>
              </a:rPr>
              <a:t>What’s inside?</a:t>
            </a:r>
            <a:endParaRPr lang="en-US" b="1" dirty="0">
              <a:solidFill>
                <a:srgbClr val="0070C0"/>
              </a:solidFill>
            </a:endParaRPr>
          </a:p>
        </p:txBody>
      </p:sp>
      <p:pic>
        <p:nvPicPr>
          <p:cNvPr id="50179" name="Content Placeholder 3" descr="discovery.jpg"/>
          <p:cNvPicPr>
            <a:picLocks noGrp="1" noChangeAspect="1"/>
          </p:cNvPicPr>
          <p:nvPr>
            <p:ph idx="1"/>
          </p:nvPr>
        </p:nvPicPr>
        <p:blipFill>
          <a:blip r:embed="rId4" cstate="print"/>
          <a:stretch>
            <a:fillRect/>
          </a:stretch>
        </p:blipFill>
        <p:spPr>
          <a:xfrm>
            <a:off x="1177528" y="1600200"/>
            <a:ext cx="6788944" cy="4525963"/>
          </a:xfrm>
        </p:spPr>
      </p:pic>
      <p:grpSp>
        <p:nvGrpSpPr>
          <p:cNvPr id="3" name="Group 4"/>
          <p:cNvGrpSpPr/>
          <p:nvPr/>
        </p:nvGrpSpPr>
        <p:grpSpPr>
          <a:xfrm>
            <a:off x="5943600" y="-838200"/>
            <a:ext cx="2969133" cy="3502533"/>
            <a:chOff x="2057382" y="380987"/>
            <a:chExt cx="4261866" cy="4261866"/>
          </a:xfrm>
          <a:scene3d>
            <a:camera prst="orthographicFront">
              <a:rot lat="0" lon="0" rev="0"/>
            </a:camera>
            <a:lightRig rig="contrasting" dir="t">
              <a:rot lat="0" lon="0" rev="1200000"/>
            </a:lightRig>
          </a:scene3d>
        </p:grpSpPr>
        <p:sp>
          <p:nvSpPr>
            <p:cNvPr id="6" name="Pie 5"/>
            <p:cNvSpPr/>
            <p:nvPr/>
          </p:nvSpPr>
          <p:spPr>
            <a:xfrm>
              <a:off x="2057382" y="380987"/>
              <a:ext cx="4261866" cy="4261866"/>
            </a:xfrm>
            <a:prstGeom prst="pie">
              <a:avLst>
                <a:gd name="adj1" fmla="val 19800000"/>
                <a:gd name="adj2" fmla="val 1800000"/>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Pie 4"/>
            <p:cNvSpPr/>
            <p:nvPr/>
          </p:nvSpPr>
          <p:spPr>
            <a:xfrm>
              <a:off x="4949362" y="2106028"/>
              <a:ext cx="1166939" cy="837152"/>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a:lnSpc>
                  <a:spcPct val="90000"/>
                </a:lnSpc>
                <a:spcAft>
                  <a:spcPct val="35000"/>
                </a:spcAft>
                <a:defRPr/>
              </a:pPr>
              <a:r>
                <a:rPr lang="en-US" sz="1400" b="1" dirty="0"/>
                <a:t>Discover</a:t>
              </a:r>
              <a:endParaRPr lang="en-US" sz="1400" dirty="0"/>
            </a:p>
          </p:txBody>
        </p:sp>
      </p:gr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14400"/>
          </a:xfrm>
        </p:spPr>
        <p:txBody>
          <a:bodyPr>
            <a:normAutofit fontScale="90000"/>
          </a:bodyPr>
          <a:lstStyle/>
          <a:p>
            <a:pPr eaLnBrk="1" fontAlgn="auto" hangingPunct="1">
              <a:spcAft>
                <a:spcPts val="0"/>
              </a:spcAft>
              <a:defRPr/>
            </a:pPr>
            <a:r>
              <a:rPr lang="en-US" sz="6000" b="1" dirty="0" smtClean="0">
                <a:solidFill>
                  <a:schemeClr val="tx2">
                    <a:satMod val="200000"/>
                  </a:schemeClr>
                </a:solidFill>
              </a:rPr>
              <a:t>Discover Phase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8132" name="Rectangle 5"/>
          <p:cNvSpPr>
            <a:spLocks noChangeArrowheads="1"/>
          </p:cNvSpPr>
          <p:nvPr/>
        </p:nvSpPr>
        <p:spPr bwMode="auto">
          <a:xfrm>
            <a:off x="0" y="6421438"/>
            <a:ext cx="9144000" cy="43656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400" b="1"/>
              <a:t>Bloom, J.</a:t>
            </a:r>
            <a:r>
              <a:rPr lang="en-US" sz="1400"/>
              <a:t> and Martin, N.A. (2002, August 29). Incorporating appreciative inquiry into academic advising.  </a:t>
            </a:r>
            <a:r>
              <a:rPr lang="en-US" sz="1400" i="1"/>
              <a:t>The Mentor: An Academic Advising Journal</a:t>
            </a:r>
            <a:r>
              <a:rPr lang="en-US" sz="1400"/>
              <a:t>, 4 (3). </a:t>
            </a:r>
            <a:r>
              <a:rPr lang="en-US" sz="1400">
                <a:hlinkClick r:id="rId9"/>
              </a:rPr>
              <a:t>http://www.psu.edu/dus/mentor/020829jb.htm</a:t>
            </a:r>
            <a:endParaRPr lang="en-US" sz="1400"/>
          </a:p>
        </p:txBody>
      </p:sp>
      <p:grpSp>
        <p:nvGrpSpPr>
          <p:cNvPr id="3" name="Group 6"/>
          <p:cNvGrpSpPr/>
          <p:nvPr/>
        </p:nvGrpSpPr>
        <p:grpSpPr>
          <a:xfrm>
            <a:off x="5943600" y="-838200"/>
            <a:ext cx="2969133" cy="3502533"/>
            <a:chOff x="2057382" y="380987"/>
            <a:chExt cx="4261866" cy="4261866"/>
          </a:xfrm>
          <a:scene3d>
            <a:camera prst="orthographicFront">
              <a:rot lat="0" lon="0" rev="0"/>
            </a:camera>
            <a:lightRig rig="contrasting" dir="t">
              <a:rot lat="0" lon="0" rev="1200000"/>
            </a:lightRig>
          </a:scene3d>
        </p:grpSpPr>
        <p:sp>
          <p:nvSpPr>
            <p:cNvPr id="8" name="Pie 7"/>
            <p:cNvSpPr/>
            <p:nvPr/>
          </p:nvSpPr>
          <p:spPr>
            <a:xfrm>
              <a:off x="2057382" y="380987"/>
              <a:ext cx="4261866" cy="4261866"/>
            </a:xfrm>
            <a:prstGeom prst="pie">
              <a:avLst>
                <a:gd name="adj1" fmla="val 19800000"/>
                <a:gd name="adj2" fmla="val 1800000"/>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Pie 4"/>
            <p:cNvSpPr/>
            <p:nvPr/>
          </p:nvSpPr>
          <p:spPr>
            <a:xfrm>
              <a:off x="4949362" y="2106028"/>
              <a:ext cx="1166939" cy="837152"/>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a:lnSpc>
                  <a:spcPct val="90000"/>
                </a:lnSpc>
                <a:spcAft>
                  <a:spcPct val="35000"/>
                </a:spcAft>
                <a:defRPr/>
              </a:pPr>
              <a:r>
                <a:rPr lang="en-US" sz="1400" b="1" dirty="0"/>
                <a:t>Discover</a:t>
              </a:r>
              <a:endParaRPr lang="en-US" sz="1400" dirty="0"/>
            </a:p>
          </p:txBody>
        </p:sp>
      </p:gr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1295400"/>
          </a:xfrm>
        </p:spPr>
        <p:txBody>
          <a:bodyPr>
            <a:normAutofit fontScale="90000"/>
          </a:bodyPr>
          <a:lstStyle/>
          <a:p>
            <a:pPr eaLnBrk="1" fontAlgn="auto" hangingPunct="1">
              <a:spcAft>
                <a:spcPts val="0"/>
              </a:spcAft>
              <a:defRPr/>
            </a:pPr>
            <a:r>
              <a:rPr lang="en-US" b="1" dirty="0" smtClean="0">
                <a:solidFill>
                  <a:schemeClr val="tx2">
                    <a:satMod val="200000"/>
                  </a:schemeClr>
                </a:solidFill>
              </a:rPr>
              <a:t>Important Advisor </a:t>
            </a:r>
            <a:br>
              <a:rPr lang="en-US" b="1" dirty="0" smtClean="0">
                <a:solidFill>
                  <a:schemeClr val="tx2">
                    <a:satMod val="200000"/>
                  </a:schemeClr>
                </a:solidFill>
              </a:rPr>
            </a:br>
            <a:r>
              <a:rPr lang="en-US" b="1" dirty="0" smtClean="0">
                <a:solidFill>
                  <a:schemeClr val="tx2">
                    <a:satMod val="200000"/>
                  </a:schemeClr>
                </a:solidFill>
              </a:rPr>
              <a:t>Behaviors</a:t>
            </a:r>
          </a:p>
        </p:txBody>
      </p:sp>
      <p:graphicFrame>
        <p:nvGraphicFramePr>
          <p:cNvPr id="4" name="Content Placeholder 3"/>
          <p:cNvGraphicFramePr>
            <a:graphicFrameLocks noGrp="1"/>
          </p:cNvGraphicFramePr>
          <p:nvPr>
            <p:ph idx="1"/>
          </p:nvPr>
        </p:nvGraphicFramePr>
        <p:xfrm>
          <a:off x="381000" y="2209800"/>
          <a:ext cx="8305800" cy="4146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6"/>
          <p:cNvGrpSpPr/>
          <p:nvPr/>
        </p:nvGrpSpPr>
        <p:grpSpPr>
          <a:xfrm>
            <a:off x="5943600" y="-838200"/>
            <a:ext cx="2969133" cy="3502533"/>
            <a:chOff x="2057382" y="380987"/>
            <a:chExt cx="4261866" cy="4261866"/>
          </a:xfrm>
          <a:scene3d>
            <a:camera prst="orthographicFront">
              <a:rot lat="0" lon="0" rev="0"/>
            </a:camera>
            <a:lightRig rig="contrasting" dir="t">
              <a:rot lat="0" lon="0" rev="1200000"/>
            </a:lightRig>
          </a:scene3d>
        </p:grpSpPr>
        <p:sp>
          <p:nvSpPr>
            <p:cNvPr id="8" name="Pie 7"/>
            <p:cNvSpPr/>
            <p:nvPr/>
          </p:nvSpPr>
          <p:spPr>
            <a:xfrm>
              <a:off x="2057382" y="380987"/>
              <a:ext cx="4261866" cy="4261866"/>
            </a:xfrm>
            <a:prstGeom prst="pie">
              <a:avLst>
                <a:gd name="adj1" fmla="val 19800000"/>
                <a:gd name="adj2" fmla="val 1800000"/>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Pie 4"/>
            <p:cNvSpPr/>
            <p:nvPr/>
          </p:nvSpPr>
          <p:spPr>
            <a:xfrm>
              <a:off x="4949362" y="2106028"/>
              <a:ext cx="1166939" cy="837152"/>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a:lnSpc>
                  <a:spcPct val="90000"/>
                </a:lnSpc>
                <a:spcAft>
                  <a:spcPct val="35000"/>
                </a:spcAft>
                <a:defRPr/>
              </a:pPr>
              <a:r>
                <a:rPr lang="en-US" sz="1400" b="1" dirty="0"/>
                <a:t>Discover</a:t>
              </a:r>
              <a:endParaRPr lang="en-US" sz="1400" dirty="0"/>
            </a:p>
          </p:txBody>
        </p:sp>
      </p:grpSp>
      <p:sp>
        <p:nvSpPr>
          <p:cNvPr id="51205"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sp>
        <p:nvSpPr>
          <p:cNvPr id="51206" name="Rectangle 9"/>
          <p:cNvSpPr>
            <a:spLocks noChangeArrowheads="1"/>
          </p:cNvSpPr>
          <p:nvPr/>
        </p:nvSpPr>
        <p:spPr bwMode="auto">
          <a:xfrm>
            <a:off x="685800" y="1295400"/>
            <a:ext cx="6781800" cy="954088"/>
          </a:xfrm>
          <a:prstGeom prst="rect">
            <a:avLst/>
          </a:prstGeom>
          <a:noFill/>
          <a:ln w="9525">
            <a:noFill/>
            <a:miter lim="800000"/>
            <a:headEnd/>
            <a:tailEnd/>
          </a:ln>
        </p:spPr>
        <p:txBody>
          <a:bodyPr>
            <a:spAutoFit/>
          </a:bodyPr>
          <a:lstStyle/>
          <a:p>
            <a:r>
              <a:rPr lang="en-US" sz="2800" dirty="0"/>
              <a:t>Ask positive open questions that help us learn our students’ </a:t>
            </a:r>
            <a:r>
              <a:rPr lang="en-US" sz="2800" dirty="0" smtClean="0"/>
              <a:t>stories.</a:t>
            </a:r>
            <a:endParaRPr lang="en-US" sz="2800" dirty="0"/>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219200"/>
          </a:xfrm>
        </p:spPr>
        <p:txBody>
          <a:bodyPr>
            <a:normAutofit fontScale="90000"/>
          </a:bodyPr>
          <a:lstStyle/>
          <a:p>
            <a:pPr>
              <a:defRPr/>
            </a:pPr>
            <a:r>
              <a:rPr lang="en-US" b="1" dirty="0" smtClean="0">
                <a:solidFill>
                  <a:srgbClr val="0070C0"/>
                </a:solidFill>
              </a:rPr>
              <a:t>Important Discover Advisor Behaviors</a:t>
            </a:r>
            <a:endParaRPr lang="en-US" b="1" dirty="0">
              <a:solidFill>
                <a:srgbClr val="0070C0"/>
              </a:solidFill>
            </a:endParaRPr>
          </a:p>
        </p:txBody>
      </p:sp>
      <p:sp>
        <p:nvSpPr>
          <p:cNvPr id="52227" name="Content Placeholder 2"/>
          <p:cNvSpPr>
            <a:spLocks noGrp="1"/>
          </p:cNvSpPr>
          <p:nvPr>
            <p:ph idx="1"/>
          </p:nvPr>
        </p:nvSpPr>
        <p:spPr>
          <a:xfrm>
            <a:off x="457200" y="1524000"/>
            <a:ext cx="7772400" cy="4572000"/>
          </a:xfrm>
        </p:spPr>
        <p:txBody>
          <a:bodyPr>
            <a:normAutofit lnSpcReduction="10000"/>
          </a:bodyPr>
          <a:lstStyle/>
          <a:p>
            <a:r>
              <a:rPr lang="en-US" smtClean="0"/>
              <a:t>Advisor self-discloses personal stories as appropriate</a:t>
            </a:r>
          </a:p>
          <a:p>
            <a:r>
              <a:rPr lang="en-US" smtClean="0"/>
              <a:t>Advisor is comfortable with silence</a:t>
            </a:r>
          </a:p>
          <a:p>
            <a:r>
              <a:rPr lang="en-US" smtClean="0"/>
              <a:t>Advisor treats student as if he/she is full of potential</a:t>
            </a:r>
          </a:p>
          <a:p>
            <a:r>
              <a:rPr lang="en-US" smtClean="0"/>
              <a:t>Advisor is non-judgmental</a:t>
            </a:r>
          </a:p>
          <a:p>
            <a:r>
              <a:rPr lang="en-US" smtClean="0"/>
              <a:t>Advisor is mindful of diversity/multi-cultural issues</a:t>
            </a:r>
          </a:p>
          <a:p>
            <a:r>
              <a:rPr lang="en-US" smtClean="0"/>
              <a:t>Advisor is authentic</a:t>
            </a:r>
          </a:p>
          <a:p>
            <a:endParaRPr lang="en-US" smtClean="0"/>
          </a:p>
        </p:txBody>
      </p:sp>
      <p:grpSp>
        <p:nvGrpSpPr>
          <p:cNvPr id="3" name="Group 6"/>
          <p:cNvGrpSpPr/>
          <p:nvPr/>
        </p:nvGrpSpPr>
        <p:grpSpPr>
          <a:xfrm>
            <a:off x="5943600" y="-838200"/>
            <a:ext cx="2969133" cy="3502533"/>
            <a:chOff x="2057382" y="380987"/>
            <a:chExt cx="4261866" cy="4261866"/>
          </a:xfrm>
          <a:scene3d>
            <a:camera prst="orthographicFront">
              <a:rot lat="0" lon="0" rev="0"/>
            </a:camera>
            <a:lightRig rig="contrasting" dir="t">
              <a:rot lat="0" lon="0" rev="1200000"/>
            </a:lightRig>
          </a:scene3d>
        </p:grpSpPr>
        <p:sp>
          <p:nvSpPr>
            <p:cNvPr id="5" name="Pie 4"/>
            <p:cNvSpPr/>
            <p:nvPr/>
          </p:nvSpPr>
          <p:spPr>
            <a:xfrm>
              <a:off x="2057382" y="380987"/>
              <a:ext cx="4261866" cy="4261866"/>
            </a:xfrm>
            <a:prstGeom prst="pie">
              <a:avLst>
                <a:gd name="adj1" fmla="val 19800000"/>
                <a:gd name="adj2" fmla="val 1800000"/>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6" name="Pie 4"/>
            <p:cNvSpPr/>
            <p:nvPr/>
          </p:nvSpPr>
          <p:spPr>
            <a:xfrm>
              <a:off x="4949362" y="2106028"/>
              <a:ext cx="1166939" cy="837152"/>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a:lnSpc>
                  <a:spcPct val="90000"/>
                </a:lnSpc>
                <a:spcAft>
                  <a:spcPct val="35000"/>
                </a:spcAft>
                <a:defRPr/>
              </a:pPr>
              <a:r>
                <a:rPr lang="en-US" sz="1400" b="1" dirty="0"/>
                <a:t>Discover</a:t>
              </a:r>
              <a:endParaRPr lang="en-US" sz="1400" dirty="0"/>
            </a:p>
          </p:txBody>
        </p:sp>
      </p:grpSp>
      <p:sp>
        <p:nvSpPr>
          <p:cNvPr id="7"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0"/>
            <a:ext cx="8153400" cy="914400"/>
          </a:xfrm>
        </p:spPr>
        <p:txBody>
          <a:bodyPr>
            <a:normAutofit fontScale="90000"/>
          </a:bodyPr>
          <a:lstStyle/>
          <a:p>
            <a:pPr eaLnBrk="1" fontAlgn="auto" hangingPunct="1">
              <a:spcAft>
                <a:spcPts val="0"/>
              </a:spcAft>
              <a:defRPr/>
            </a:pPr>
            <a:r>
              <a:rPr lang="en-US" sz="4800" b="1" dirty="0" smtClean="0">
                <a:solidFill>
                  <a:schemeClr val="tx2">
                    <a:satMod val="200000"/>
                  </a:schemeClr>
                </a:solidFill>
              </a:rPr>
              <a:t>Discover Questions for Students</a:t>
            </a:r>
          </a:p>
        </p:txBody>
      </p:sp>
      <p:graphicFrame>
        <p:nvGraphicFramePr>
          <p:cNvPr id="6" name="Content Placeholder 5"/>
          <p:cNvGraphicFramePr>
            <a:graphicFrameLocks noGrp="1"/>
          </p:cNvGraphicFramePr>
          <p:nvPr>
            <p:ph idx="1"/>
          </p:nvPr>
        </p:nvGraphicFramePr>
        <p:xfrm>
          <a:off x="0" y="1905000"/>
          <a:ext cx="91440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6"/>
          <p:cNvGrpSpPr/>
          <p:nvPr/>
        </p:nvGrpSpPr>
        <p:grpSpPr>
          <a:xfrm>
            <a:off x="5943600" y="-838200"/>
            <a:ext cx="2969133" cy="3502533"/>
            <a:chOff x="2057382" y="380987"/>
            <a:chExt cx="4261866" cy="4261866"/>
          </a:xfrm>
          <a:scene3d>
            <a:camera prst="orthographicFront">
              <a:rot lat="0" lon="0" rev="0"/>
            </a:camera>
            <a:lightRig rig="contrasting" dir="t">
              <a:rot lat="0" lon="0" rev="1200000"/>
            </a:lightRig>
          </a:scene3d>
        </p:grpSpPr>
        <p:sp>
          <p:nvSpPr>
            <p:cNvPr id="8" name="Pie 7"/>
            <p:cNvSpPr/>
            <p:nvPr/>
          </p:nvSpPr>
          <p:spPr>
            <a:xfrm>
              <a:off x="2057382" y="380987"/>
              <a:ext cx="4261866" cy="4261866"/>
            </a:xfrm>
            <a:prstGeom prst="pie">
              <a:avLst>
                <a:gd name="adj1" fmla="val 19800000"/>
                <a:gd name="adj2" fmla="val 1800000"/>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Pie 4"/>
            <p:cNvSpPr/>
            <p:nvPr/>
          </p:nvSpPr>
          <p:spPr>
            <a:xfrm>
              <a:off x="4949362" y="2106028"/>
              <a:ext cx="1166939" cy="837152"/>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a:lnSpc>
                  <a:spcPct val="90000"/>
                </a:lnSpc>
                <a:spcAft>
                  <a:spcPct val="35000"/>
                </a:spcAft>
                <a:defRPr/>
              </a:pPr>
              <a:r>
                <a:rPr lang="en-US" sz="1400" b="1" dirty="0"/>
                <a:t>Discover</a:t>
              </a:r>
              <a:endParaRPr lang="en-US" sz="1400" dirty="0"/>
            </a:p>
          </p:txBody>
        </p:sp>
      </p:grpSp>
      <p:sp>
        <p:nvSpPr>
          <p:cNvPr id="56325" name="Rectangle 6"/>
          <p:cNvSpPr>
            <a:spLocks noChangeArrowheads="1"/>
          </p:cNvSpPr>
          <p:nvPr/>
        </p:nvSpPr>
        <p:spPr bwMode="auto">
          <a:xfrm>
            <a:off x="0" y="6400800"/>
            <a:ext cx="8915400" cy="461963"/>
          </a:xfrm>
          <a:prstGeom prst="rect">
            <a:avLst/>
          </a:prstGeom>
          <a:noFill/>
          <a:ln w="9525">
            <a:noFill/>
            <a:miter lim="800000"/>
            <a:headEnd/>
            <a:tailEnd/>
          </a:ln>
        </p:spPr>
        <p:txBody>
          <a:bodyPr anchor="ctr">
            <a:spAutoFit/>
          </a:bodyPr>
          <a:lstStyle/>
          <a:p>
            <a:pPr eaLnBrk="0" hangingPunct="0"/>
            <a:r>
              <a:rPr lang="en-US" sz="1200">
                <a:latin typeface="Calibri" pitchFamily="34" charset="0"/>
                <a:cs typeface="Times New Roman" pitchFamily="18" charset="0"/>
              </a:rPr>
              <a:t>Habley, W. R., &amp; Bloom, J. L. (2007). Giving advice that makes a difference. In G. L. Kramer (Ed.), </a:t>
            </a:r>
            <a:r>
              <a:rPr lang="en-US" sz="1200" i="1">
                <a:latin typeface="Calibri" pitchFamily="34" charset="0"/>
                <a:cs typeface="Times New Roman" pitchFamily="18" charset="0"/>
              </a:rPr>
              <a:t>Fostering student success in the campus community</a:t>
            </a:r>
            <a:r>
              <a:rPr lang="en-US" sz="1200">
                <a:latin typeface="Calibri" pitchFamily="34" charset="0"/>
                <a:cs typeface="Times New Roman" pitchFamily="18" charset="0"/>
              </a:rPr>
              <a:t> (pp. 171</a:t>
            </a:r>
            <a:r>
              <a:rPr lang="en-US" sz="1200">
                <a:cs typeface="Times New Roman" pitchFamily="18" charset="0"/>
              </a:rPr>
              <a:t>–</a:t>
            </a:r>
            <a:r>
              <a:rPr lang="en-US" sz="1200">
                <a:latin typeface="Calibri" pitchFamily="34" charset="0"/>
                <a:cs typeface="Times New Roman" pitchFamily="18" charset="0"/>
              </a:rPr>
              <a:t>92). San Francisco: Jossey-Bass.</a:t>
            </a:r>
            <a:endParaRPr lang="en-US"/>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524000"/>
          </a:xfrm>
        </p:spPr>
        <p:txBody>
          <a:bodyPr/>
          <a:lstStyle/>
          <a:p>
            <a:r>
              <a:rPr lang="en-US" dirty="0" smtClean="0"/>
              <a:t>Life is Like Coffee</a:t>
            </a:r>
            <a:endParaRPr lang="en-US" dirty="0"/>
          </a:p>
        </p:txBody>
      </p:sp>
      <p:sp>
        <p:nvSpPr>
          <p:cNvPr id="3" name="Subtitle 2"/>
          <p:cNvSpPr>
            <a:spLocks noGrp="1"/>
          </p:cNvSpPr>
          <p:nvPr>
            <p:ph type="subTitle" idx="1"/>
          </p:nvPr>
        </p:nvSpPr>
        <p:spPr>
          <a:xfrm>
            <a:off x="1295400" y="5257800"/>
            <a:ext cx="6400800" cy="1143000"/>
          </a:xfrm>
        </p:spPr>
        <p:txBody>
          <a:bodyPr/>
          <a:lstStyle/>
          <a:p>
            <a:r>
              <a:rPr lang="en-US" u="sng" dirty="0">
                <a:hlinkClick r:id="rId3"/>
              </a:rPr>
              <a:t>http://www.flickspire.com/m/SimpleTruths/LifeIsLikeCoffee</a:t>
            </a:r>
            <a:endParaRPr lang="en-US" dirty="0"/>
          </a:p>
          <a:p>
            <a:endParaRPr lang="en-US" dirty="0"/>
          </a:p>
        </p:txBody>
      </p:sp>
      <p:pic>
        <p:nvPicPr>
          <p:cNvPr id="4098" name="Picture 2" descr="C:\Users\murrayje\Desktop\CoffeeIllustr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524000"/>
            <a:ext cx="4876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399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14400"/>
          </a:xfrm>
        </p:spPr>
        <p:txBody>
          <a:bodyPr>
            <a:normAutofit fontScale="90000"/>
          </a:bodyPr>
          <a:lstStyle/>
          <a:p>
            <a:pPr eaLnBrk="1" fontAlgn="auto" hangingPunct="1">
              <a:spcAft>
                <a:spcPts val="0"/>
              </a:spcAft>
              <a:defRPr/>
            </a:pPr>
            <a:r>
              <a:rPr lang="en-US" sz="7200" b="1" dirty="0" smtClean="0">
                <a:solidFill>
                  <a:schemeClr val="tx2">
                    <a:satMod val="200000"/>
                  </a:schemeClr>
                </a:solidFill>
              </a:rPr>
              <a:t>Dream Phase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7348" name="Rectangle 5"/>
          <p:cNvSpPr>
            <a:spLocks noChangeArrowheads="1"/>
          </p:cNvSpPr>
          <p:nvPr/>
        </p:nvSpPr>
        <p:spPr bwMode="auto">
          <a:xfrm>
            <a:off x="0" y="6421438"/>
            <a:ext cx="9144000" cy="43656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400" b="1"/>
              <a:t>Bloom, J.</a:t>
            </a:r>
            <a:r>
              <a:rPr lang="en-US" sz="1400"/>
              <a:t> and Martin, N.A. (2002, August 29). Incorporating appreciative inquiry into academic advising.  </a:t>
            </a:r>
            <a:r>
              <a:rPr lang="en-US" sz="1400" i="1"/>
              <a:t>The Mentor: An Academic Advising Journal</a:t>
            </a:r>
            <a:r>
              <a:rPr lang="en-US" sz="1400"/>
              <a:t>, 4 (3). </a:t>
            </a:r>
            <a:r>
              <a:rPr lang="en-US" sz="1400">
                <a:hlinkClick r:id="rId9"/>
              </a:rPr>
              <a:t>http://www.psu.edu/dus/mentor/020829jb.htm</a:t>
            </a:r>
            <a:endParaRPr lang="en-US" sz="1400"/>
          </a:p>
        </p:txBody>
      </p:sp>
      <p:grpSp>
        <p:nvGrpSpPr>
          <p:cNvPr id="3" name="Group 6"/>
          <p:cNvGrpSpPr/>
          <p:nvPr/>
        </p:nvGrpSpPr>
        <p:grpSpPr>
          <a:xfrm>
            <a:off x="6400800" y="-1751267"/>
            <a:ext cx="2890266" cy="3502533"/>
            <a:chOff x="2034603" y="475666"/>
            <a:chExt cx="4261866" cy="4261866"/>
          </a:xfrm>
          <a:scene3d>
            <a:camera prst="orthographicFront">
              <a:rot lat="0" lon="0" rev="0"/>
            </a:camera>
            <a:lightRig rig="contrasting" dir="t">
              <a:rot lat="0" lon="0" rev="1200000"/>
            </a:lightRig>
          </a:scene3d>
        </p:grpSpPr>
        <p:sp>
          <p:nvSpPr>
            <p:cNvPr id="8" name="Pie 7"/>
            <p:cNvSpPr/>
            <p:nvPr/>
          </p:nvSpPr>
          <p:spPr>
            <a:xfrm>
              <a:off x="2034603" y="475666"/>
              <a:ext cx="4261866" cy="4261866"/>
            </a:xfrm>
            <a:prstGeom prst="pie">
              <a:avLst>
                <a:gd name="adj1" fmla="val 1800000"/>
                <a:gd name="adj2" fmla="val 540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9" name="Pie 4"/>
            <p:cNvSpPr/>
            <p:nvPr/>
          </p:nvSpPr>
          <p:spPr>
            <a:xfrm>
              <a:off x="4317923" y="3343291"/>
              <a:ext cx="1116203" cy="862520"/>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1600" b="1" dirty="0"/>
                <a:t>Dream</a:t>
              </a:r>
              <a:endParaRPr lang="en-US" sz="1600" dirty="0"/>
            </a:p>
          </p:txBody>
        </p:sp>
      </p:gr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Take the Chains off the Dreams!</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descr="C:\Users\murrayje\Desktop\locked fen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4038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urrayje\Desktop\a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76400"/>
            <a:ext cx="4038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36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p:cTn id="14" dur="500" fill="hold"/>
                                        <p:tgtEl>
                                          <p:spTgt spid="2051"/>
                                        </p:tgtEl>
                                        <p:attrNameLst>
                                          <p:attrName>ppt_w</p:attrName>
                                        </p:attrNameLst>
                                      </p:cBhvr>
                                      <p:tavLst>
                                        <p:tav tm="0">
                                          <p:val>
                                            <p:fltVal val="0"/>
                                          </p:val>
                                        </p:tav>
                                        <p:tav tm="100000">
                                          <p:val>
                                            <p:strVal val="#ppt_w"/>
                                          </p:val>
                                        </p:tav>
                                      </p:tavLst>
                                    </p:anim>
                                    <p:anim calcmode="lin" valueType="num">
                                      <p:cBhvr>
                                        <p:cTn id="15" dur="500" fill="hold"/>
                                        <p:tgtEl>
                                          <p:spTgt spid="2051"/>
                                        </p:tgtEl>
                                        <p:attrNameLst>
                                          <p:attrName>ppt_h</p:attrName>
                                        </p:attrNameLst>
                                      </p:cBhvr>
                                      <p:tavLst>
                                        <p:tav tm="0">
                                          <p:val>
                                            <p:fltVal val="0"/>
                                          </p:val>
                                        </p:tav>
                                        <p:tav tm="100000">
                                          <p:val>
                                            <p:strVal val="#ppt_h"/>
                                          </p:val>
                                        </p:tav>
                                      </p:tavLst>
                                    </p:anim>
                                    <p:animEffect transition="in" filter="fade">
                                      <p:cBhvr>
                                        <p:cTn id="1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atin typeface="Andalus" pitchFamily="18" charset="-78"/>
                <a:cs typeface="Andalus" pitchFamily="18" charset="-78"/>
              </a:rPr>
              <a:t>i</a:t>
            </a:r>
            <a:r>
              <a:rPr lang="en-US" sz="5400" dirty="0" smtClean="0">
                <a:latin typeface="Andalus" pitchFamily="18" charset="-78"/>
                <a:cs typeface="Andalus" pitchFamily="18" charset="-78"/>
              </a:rPr>
              <a:t> </a:t>
            </a:r>
            <a:r>
              <a:rPr lang="en-US" dirty="0" smtClean="0">
                <a:latin typeface="Andalus" pitchFamily="18" charset="-78"/>
                <a:cs typeface="Andalus" pitchFamily="18" charset="-78"/>
              </a:rPr>
              <a:t>                       </a:t>
            </a:r>
            <a:r>
              <a:rPr lang="en-US" sz="5400" b="1" dirty="0" smtClean="0">
                <a:latin typeface="Andalus" pitchFamily="18" charset="-78"/>
                <a:cs typeface="Andalus" pitchFamily="18" charset="-78"/>
              </a:rPr>
              <a:t>I</a:t>
            </a:r>
            <a:endParaRPr lang="en-US" sz="5400" b="1" dirty="0">
              <a:latin typeface="Andalus" pitchFamily="18" charset="-78"/>
              <a:cs typeface="Andalus" pitchFamily="18" charset="-78"/>
            </a:endParaRPr>
          </a:p>
        </p:txBody>
      </p:sp>
      <p:sp>
        <p:nvSpPr>
          <p:cNvPr id="6" name="Right Arrow 5"/>
          <p:cNvSpPr/>
          <p:nvPr/>
        </p:nvSpPr>
        <p:spPr>
          <a:xfrm>
            <a:off x="4114800" y="533400"/>
            <a:ext cx="990600" cy="448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p:txBody>
          <a:bodyPr/>
          <a:lstStyle/>
          <a:p>
            <a:endParaRPr lang="en-US" dirty="0"/>
          </a:p>
        </p:txBody>
      </p:sp>
      <p:pic>
        <p:nvPicPr>
          <p:cNvPr id="1027" name="Picture 3" descr="C:\Users\murrayje\AppData\Local\Microsoft\Windows\Temporary Internet Files\Low\Content.IE5\16EX0JH9\funny-animal-captions-follow-your-dream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377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371600"/>
          </a:xfrm>
        </p:spPr>
        <p:txBody>
          <a:bodyPr>
            <a:noAutofit/>
          </a:bodyPr>
          <a:lstStyle/>
          <a:p>
            <a:pPr eaLnBrk="1" fontAlgn="auto" hangingPunct="1">
              <a:spcAft>
                <a:spcPts val="0"/>
              </a:spcAft>
              <a:defRPr/>
            </a:pPr>
            <a:r>
              <a:rPr lang="en-US" sz="5400" b="1" dirty="0" smtClean="0">
                <a:solidFill>
                  <a:schemeClr val="tx2">
                    <a:satMod val="200000"/>
                  </a:schemeClr>
                </a:solidFill>
              </a:rPr>
              <a:t>Important Advisor</a:t>
            </a:r>
            <a:br>
              <a:rPr lang="en-US" sz="5400" b="1" dirty="0" smtClean="0">
                <a:solidFill>
                  <a:schemeClr val="tx2">
                    <a:satMod val="200000"/>
                  </a:schemeClr>
                </a:solidFill>
              </a:rPr>
            </a:br>
            <a:r>
              <a:rPr lang="en-US" sz="5400" b="1" dirty="0" smtClean="0">
                <a:solidFill>
                  <a:schemeClr val="tx2">
                    <a:satMod val="200000"/>
                  </a:schemeClr>
                </a:solidFill>
              </a:rPr>
              <a:t>Behaviors</a:t>
            </a:r>
          </a:p>
        </p:txBody>
      </p:sp>
      <p:sp>
        <p:nvSpPr>
          <p:cNvPr id="60419" name="Content Placeholder 2"/>
          <p:cNvSpPr>
            <a:spLocks noGrp="1"/>
          </p:cNvSpPr>
          <p:nvPr>
            <p:ph idx="1"/>
          </p:nvPr>
        </p:nvSpPr>
        <p:spPr>
          <a:xfrm>
            <a:off x="0" y="1371600"/>
            <a:ext cx="9144000" cy="5029200"/>
          </a:xfrm>
        </p:spPr>
        <p:txBody>
          <a:bodyPr/>
          <a:lstStyle/>
          <a:p>
            <a:pPr eaLnBrk="1" hangingPunct="1"/>
            <a:r>
              <a:rPr lang="en-US" sz="3600" dirty="0" smtClean="0">
                <a:cs typeface="Arial" charset="0"/>
              </a:rPr>
              <a:t>Listen purposefully</a:t>
            </a:r>
          </a:p>
          <a:p>
            <a:pPr eaLnBrk="1" hangingPunct="1"/>
            <a:r>
              <a:rPr lang="en-US" sz="3600" dirty="0" smtClean="0">
                <a:cs typeface="Arial" charset="0"/>
              </a:rPr>
              <a:t>Make connections between information from the Discover phase and dreams being shared during this phase. Is there congruency between the two phases?</a:t>
            </a:r>
          </a:p>
          <a:p>
            <a:pPr eaLnBrk="1" hangingPunct="1"/>
            <a:r>
              <a:rPr lang="en-US" sz="3600" dirty="0" smtClean="0">
                <a:cs typeface="Arial" charset="0"/>
              </a:rPr>
              <a:t>Encourage students to be open to the possibilities and remind them that there is more than one right answer</a:t>
            </a:r>
          </a:p>
        </p:txBody>
      </p:sp>
      <p:grpSp>
        <p:nvGrpSpPr>
          <p:cNvPr id="3" name="Group 5"/>
          <p:cNvGrpSpPr/>
          <p:nvPr/>
        </p:nvGrpSpPr>
        <p:grpSpPr>
          <a:xfrm>
            <a:off x="6400800" y="-1751267"/>
            <a:ext cx="2890266" cy="3502533"/>
            <a:chOff x="2034603" y="475666"/>
            <a:chExt cx="4261866" cy="4261866"/>
          </a:xfrm>
          <a:scene3d>
            <a:camera prst="orthographicFront">
              <a:rot lat="0" lon="0" rev="0"/>
            </a:camera>
            <a:lightRig rig="contrasting" dir="t">
              <a:rot lat="0" lon="0" rev="1200000"/>
            </a:lightRig>
          </a:scene3d>
        </p:grpSpPr>
        <p:sp>
          <p:nvSpPr>
            <p:cNvPr id="7" name="Pie 6"/>
            <p:cNvSpPr/>
            <p:nvPr/>
          </p:nvSpPr>
          <p:spPr>
            <a:xfrm>
              <a:off x="2034603" y="475666"/>
              <a:ext cx="4261866" cy="4261866"/>
            </a:xfrm>
            <a:prstGeom prst="pie">
              <a:avLst>
                <a:gd name="adj1" fmla="val 1800000"/>
                <a:gd name="adj2" fmla="val 540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8" name="Pie 4"/>
            <p:cNvSpPr/>
            <p:nvPr/>
          </p:nvSpPr>
          <p:spPr>
            <a:xfrm>
              <a:off x="4317923" y="3343291"/>
              <a:ext cx="1116203" cy="862520"/>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1600" b="1" dirty="0"/>
                <a:t>Dream</a:t>
              </a:r>
              <a:endParaRPr lang="en-US" sz="1600" dirty="0"/>
            </a:p>
          </p:txBody>
        </p:sp>
      </p:grpSp>
      <p:sp>
        <p:nvSpPr>
          <p:cNvPr id="60421"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8610600" cy="1524000"/>
          </a:xfrm>
        </p:spPr>
        <p:txBody>
          <a:bodyPr>
            <a:noAutofit/>
          </a:bodyPr>
          <a:lstStyle/>
          <a:p>
            <a:pPr eaLnBrk="1" fontAlgn="auto" hangingPunct="1">
              <a:spcAft>
                <a:spcPts val="0"/>
              </a:spcAft>
              <a:defRPr/>
            </a:pPr>
            <a:r>
              <a:rPr lang="en-US" sz="5400" b="1" dirty="0" smtClean="0">
                <a:solidFill>
                  <a:schemeClr val="tx2">
                    <a:satMod val="200000"/>
                  </a:schemeClr>
                </a:solidFill>
              </a:rPr>
              <a:t>Dream Questions </a:t>
            </a:r>
            <a:br>
              <a:rPr lang="en-US" sz="5400" b="1" dirty="0" smtClean="0">
                <a:solidFill>
                  <a:schemeClr val="tx2">
                    <a:satMod val="200000"/>
                  </a:schemeClr>
                </a:solidFill>
              </a:rPr>
            </a:br>
            <a:r>
              <a:rPr lang="en-US" sz="5400" b="1" dirty="0" smtClean="0">
                <a:solidFill>
                  <a:schemeClr val="tx2">
                    <a:satMod val="200000"/>
                  </a:schemeClr>
                </a:solidFill>
              </a:rPr>
              <a:t>for Students</a:t>
            </a:r>
          </a:p>
        </p:txBody>
      </p:sp>
      <p:graphicFrame>
        <p:nvGraphicFramePr>
          <p:cNvPr id="5" name="Content Placeholder 4"/>
          <p:cNvGraphicFramePr>
            <a:graphicFrameLocks noGrp="1"/>
          </p:cNvGraphicFramePr>
          <p:nvPr>
            <p:ph idx="1"/>
          </p:nvPr>
        </p:nvGraphicFramePr>
        <p:xfrm>
          <a:off x="304800" y="1676400"/>
          <a:ext cx="88392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5"/>
          <p:cNvGrpSpPr/>
          <p:nvPr/>
        </p:nvGrpSpPr>
        <p:grpSpPr>
          <a:xfrm>
            <a:off x="6400800" y="-1751267"/>
            <a:ext cx="2890266" cy="3502533"/>
            <a:chOff x="2034603" y="475666"/>
            <a:chExt cx="4261866" cy="4261866"/>
          </a:xfrm>
          <a:scene3d>
            <a:camera prst="orthographicFront">
              <a:rot lat="0" lon="0" rev="0"/>
            </a:camera>
            <a:lightRig rig="contrasting" dir="t">
              <a:rot lat="0" lon="0" rev="1200000"/>
            </a:lightRig>
          </a:scene3d>
        </p:grpSpPr>
        <p:sp>
          <p:nvSpPr>
            <p:cNvPr id="7" name="Pie 6"/>
            <p:cNvSpPr/>
            <p:nvPr/>
          </p:nvSpPr>
          <p:spPr>
            <a:xfrm>
              <a:off x="2034603" y="475666"/>
              <a:ext cx="4261866" cy="4261866"/>
            </a:xfrm>
            <a:prstGeom prst="pie">
              <a:avLst>
                <a:gd name="adj1" fmla="val 1800000"/>
                <a:gd name="adj2" fmla="val 540000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8" name="Pie 4"/>
            <p:cNvSpPr/>
            <p:nvPr/>
          </p:nvSpPr>
          <p:spPr>
            <a:xfrm>
              <a:off x="4317923" y="3343291"/>
              <a:ext cx="1116203" cy="862520"/>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1600" b="1" dirty="0"/>
                <a:t>Dream</a:t>
              </a:r>
              <a:endParaRPr lang="en-US" sz="1600" dirty="0"/>
            </a:p>
          </p:txBody>
        </p:sp>
      </p:grpSp>
      <p:sp>
        <p:nvSpPr>
          <p:cNvPr id="61445"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914400"/>
          </a:xfrm>
        </p:spPr>
        <p:txBody>
          <a:bodyPr>
            <a:normAutofit fontScale="90000"/>
          </a:bodyPr>
          <a:lstStyle/>
          <a:p>
            <a:pPr eaLnBrk="1" fontAlgn="auto" hangingPunct="1">
              <a:spcAft>
                <a:spcPts val="0"/>
              </a:spcAft>
              <a:defRPr/>
            </a:pPr>
            <a:r>
              <a:rPr lang="en-US" sz="6600" b="1" dirty="0" smtClean="0">
                <a:solidFill>
                  <a:schemeClr val="tx2">
                    <a:satMod val="200000"/>
                  </a:schemeClr>
                </a:solidFill>
              </a:rPr>
              <a:t>Design Phase</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3492" name="Rectangle 6"/>
          <p:cNvSpPr>
            <a:spLocks noChangeArrowheads="1"/>
          </p:cNvSpPr>
          <p:nvPr/>
        </p:nvSpPr>
        <p:spPr bwMode="auto">
          <a:xfrm>
            <a:off x="0" y="6421438"/>
            <a:ext cx="9144000" cy="43656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400" b="1"/>
              <a:t>Bloom, J.</a:t>
            </a:r>
            <a:r>
              <a:rPr lang="en-US" sz="1400"/>
              <a:t> and Martin, N.A. (2002, August 29). Incorporating appreciative inquiry into academic advising.  </a:t>
            </a:r>
            <a:r>
              <a:rPr lang="en-US" sz="1400" i="1"/>
              <a:t>The Mentor: An Academic Advising Journal</a:t>
            </a:r>
            <a:r>
              <a:rPr lang="en-US" sz="1400"/>
              <a:t>, 4 (3). </a:t>
            </a:r>
            <a:r>
              <a:rPr lang="en-US" sz="1400">
                <a:hlinkClick r:id="rId9"/>
              </a:rPr>
              <a:t>http://www.psu.edu/dus/mentor/020829jb.htm</a:t>
            </a:r>
            <a:endParaRPr lang="en-US" sz="1400"/>
          </a:p>
        </p:txBody>
      </p:sp>
      <p:grpSp>
        <p:nvGrpSpPr>
          <p:cNvPr id="3" name="Group 7"/>
          <p:cNvGrpSpPr/>
          <p:nvPr/>
        </p:nvGrpSpPr>
        <p:grpSpPr>
          <a:xfrm>
            <a:off x="7239000" y="-1295400"/>
            <a:ext cx="2819401" cy="2971800"/>
            <a:chOff x="7515245" y="-4285640"/>
            <a:chExt cx="4261866" cy="4261866"/>
          </a:xfrm>
          <a:scene3d>
            <a:camera prst="orthographicFront">
              <a:rot lat="0" lon="0" rev="0"/>
            </a:camera>
            <a:lightRig rig="contrasting" dir="t">
              <a:rot lat="0" lon="0" rev="1200000"/>
            </a:lightRig>
          </a:scene3d>
        </p:grpSpPr>
        <p:sp>
          <p:nvSpPr>
            <p:cNvPr id="9" name="Pie 8"/>
            <p:cNvSpPr/>
            <p:nvPr/>
          </p:nvSpPr>
          <p:spPr>
            <a:xfrm>
              <a:off x="7515245" y="-4285640"/>
              <a:ext cx="4261866" cy="4261866"/>
            </a:xfrm>
            <a:prstGeom prst="pie">
              <a:avLst>
                <a:gd name="adj1" fmla="val 5400000"/>
                <a:gd name="adj2" fmla="val 900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Pie 4"/>
            <p:cNvSpPr/>
            <p:nvPr/>
          </p:nvSpPr>
          <p:spPr>
            <a:xfrm>
              <a:off x="8327707" y="-1409017"/>
              <a:ext cx="1116204" cy="862520"/>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1600" b="1" dirty="0"/>
                <a:t>Design</a:t>
              </a:r>
              <a:endParaRPr lang="en-US" sz="1600" dirty="0"/>
            </a:p>
          </p:txBody>
        </p:sp>
      </p:gr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371600"/>
          </a:xfrm>
        </p:spPr>
        <p:txBody>
          <a:bodyPr>
            <a:normAutofit fontScale="90000"/>
          </a:bodyPr>
          <a:lstStyle/>
          <a:p>
            <a:pPr eaLnBrk="1" fontAlgn="auto" hangingPunct="1">
              <a:spcAft>
                <a:spcPts val="0"/>
              </a:spcAft>
              <a:defRPr/>
            </a:pPr>
            <a:r>
              <a:rPr lang="en-US" b="1" dirty="0" smtClean="0">
                <a:solidFill>
                  <a:schemeClr val="tx2">
                    <a:satMod val="200000"/>
                  </a:schemeClr>
                </a:solidFill>
              </a:rPr>
              <a:t>Design Phase</a:t>
            </a:r>
            <a:br>
              <a:rPr lang="en-US" b="1" dirty="0" smtClean="0">
                <a:solidFill>
                  <a:schemeClr val="tx2">
                    <a:satMod val="200000"/>
                  </a:schemeClr>
                </a:solidFill>
              </a:rPr>
            </a:br>
            <a:r>
              <a:rPr lang="en-US" b="1" dirty="0" smtClean="0">
                <a:solidFill>
                  <a:schemeClr val="tx2">
                    <a:satMod val="200000"/>
                  </a:schemeClr>
                </a:solidFill>
              </a:rPr>
              <a:t>Developing an Action Plan</a:t>
            </a:r>
          </a:p>
        </p:txBody>
      </p:sp>
      <p:sp>
        <p:nvSpPr>
          <p:cNvPr id="67587" name="Content Placeholder 2"/>
          <p:cNvSpPr>
            <a:spLocks noGrp="1"/>
          </p:cNvSpPr>
          <p:nvPr>
            <p:ph idx="1"/>
          </p:nvPr>
        </p:nvSpPr>
        <p:spPr>
          <a:xfrm>
            <a:off x="0" y="1676400"/>
            <a:ext cx="8686800" cy="4679950"/>
          </a:xfrm>
        </p:spPr>
        <p:txBody>
          <a:bodyPr/>
          <a:lstStyle/>
          <a:p>
            <a:pPr eaLnBrk="1" hangingPunct="1"/>
            <a:r>
              <a:rPr lang="en-US" sz="4400" smtClean="0">
                <a:cs typeface="Arial" charset="0"/>
              </a:rPr>
              <a:t>Work together to set goals and specific sub-goals</a:t>
            </a:r>
          </a:p>
          <a:p>
            <a:pPr eaLnBrk="1" hangingPunct="1"/>
            <a:r>
              <a:rPr lang="en-US" sz="4400" smtClean="0">
                <a:cs typeface="Arial" charset="0"/>
              </a:rPr>
              <a:t>Establish a realistic timeline for accomplishment of goals</a:t>
            </a:r>
          </a:p>
          <a:p>
            <a:pPr eaLnBrk="1" hangingPunct="1"/>
            <a:r>
              <a:rPr lang="en-US" sz="4400" smtClean="0">
                <a:cs typeface="Arial" charset="0"/>
              </a:rPr>
              <a:t>Clarify who is responsible for what by what date</a:t>
            </a:r>
          </a:p>
        </p:txBody>
      </p:sp>
      <p:grpSp>
        <p:nvGrpSpPr>
          <p:cNvPr id="3" name="Group 5"/>
          <p:cNvGrpSpPr/>
          <p:nvPr/>
        </p:nvGrpSpPr>
        <p:grpSpPr>
          <a:xfrm>
            <a:off x="7467600" y="-1295400"/>
            <a:ext cx="2819401" cy="2971800"/>
            <a:chOff x="7515245" y="-4285640"/>
            <a:chExt cx="4261866" cy="4261866"/>
          </a:xfrm>
          <a:scene3d>
            <a:camera prst="orthographicFront">
              <a:rot lat="0" lon="0" rev="0"/>
            </a:camera>
            <a:lightRig rig="contrasting" dir="t">
              <a:rot lat="0" lon="0" rev="1200000"/>
            </a:lightRig>
          </a:scene3d>
        </p:grpSpPr>
        <p:sp>
          <p:nvSpPr>
            <p:cNvPr id="7" name="Pie 6"/>
            <p:cNvSpPr/>
            <p:nvPr/>
          </p:nvSpPr>
          <p:spPr>
            <a:xfrm>
              <a:off x="7515245" y="-4285640"/>
              <a:ext cx="4261866" cy="4261866"/>
            </a:xfrm>
            <a:prstGeom prst="pie">
              <a:avLst>
                <a:gd name="adj1" fmla="val 5400000"/>
                <a:gd name="adj2" fmla="val 900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8" name="Pie 4"/>
            <p:cNvSpPr/>
            <p:nvPr/>
          </p:nvSpPr>
          <p:spPr>
            <a:xfrm>
              <a:off x="8327707" y="-1409017"/>
              <a:ext cx="1116204" cy="862520"/>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1600" b="1" dirty="0"/>
                <a:t>Design</a:t>
              </a:r>
              <a:endParaRPr lang="en-US" sz="1600" dirty="0"/>
            </a:p>
          </p:txBody>
        </p:sp>
      </p:grpSp>
      <p:sp>
        <p:nvSpPr>
          <p:cNvPr id="67589"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0" y="0"/>
            <a:ext cx="8534400" cy="914400"/>
          </a:xfrm>
        </p:spPr>
        <p:txBody>
          <a:bodyPr/>
          <a:lstStyle/>
          <a:p>
            <a:pPr eaLnBrk="1" fontAlgn="auto" hangingPunct="1">
              <a:spcAft>
                <a:spcPts val="0"/>
              </a:spcAft>
              <a:defRPr/>
            </a:pPr>
            <a:r>
              <a:rPr lang="en-US" sz="4800" b="1" dirty="0" smtClean="0">
                <a:solidFill>
                  <a:schemeClr val="tx2">
                    <a:satMod val="200000"/>
                  </a:schemeClr>
                </a:solidFill>
              </a:rPr>
              <a:t>Design Questions for Students</a:t>
            </a:r>
          </a:p>
        </p:txBody>
      </p:sp>
      <p:graphicFrame>
        <p:nvGraphicFramePr>
          <p:cNvPr id="6" name="Content Placeholder 5"/>
          <p:cNvGraphicFramePr>
            <a:graphicFrameLocks noGrp="1"/>
          </p:cNvGraphicFramePr>
          <p:nvPr>
            <p:ph idx="1"/>
          </p:nvPr>
        </p:nvGraphicFramePr>
        <p:xfrm>
          <a:off x="0" y="1600200"/>
          <a:ext cx="8686800" cy="4756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2708" name="Rectangle 6"/>
          <p:cNvSpPr>
            <a:spLocks noChangeArrowheads="1"/>
          </p:cNvSpPr>
          <p:nvPr/>
        </p:nvSpPr>
        <p:spPr bwMode="auto">
          <a:xfrm>
            <a:off x="0" y="6334125"/>
            <a:ext cx="9144000" cy="523875"/>
          </a:xfrm>
          <a:prstGeom prst="rect">
            <a:avLst/>
          </a:prstGeom>
          <a:noFill/>
          <a:ln w="9525">
            <a:noFill/>
            <a:miter lim="800000"/>
            <a:headEnd/>
            <a:tailEnd/>
          </a:ln>
        </p:spPr>
        <p:txBody>
          <a:bodyPr>
            <a:spAutoFit/>
          </a:bodyPr>
          <a:lstStyle/>
          <a:p>
            <a:r>
              <a:rPr lang="en-US" sz="1400"/>
              <a:t>Habley, W. R., &amp; </a:t>
            </a:r>
            <a:r>
              <a:rPr lang="en-US" sz="1400" b="1"/>
              <a:t>Bloom, J. L.</a:t>
            </a:r>
            <a:r>
              <a:rPr lang="en-US" sz="1400"/>
              <a:t> (2007). Giving advice that makes a difference. In G. L. Kramer (Ed.), </a:t>
            </a:r>
            <a:r>
              <a:rPr lang="en-US" sz="1400" i="1"/>
              <a:t>Fostering student success</a:t>
            </a:r>
            <a:r>
              <a:rPr lang="en-US" sz="1400"/>
              <a:t> </a:t>
            </a:r>
            <a:r>
              <a:rPr lang="en-US" sz="1400" i="1"/>
              <a:t>in the campus community </a:t>
            </a:r>
            <a:r>
              <a:rPr lang="en-US" sz="1400"/>
              <a:t>(pp. 171-192). San Francisco: Jossey-Bass.</a:t>
            </a:r>
          </a:p>
        </p:txBody>
      </p:sp>
      <p:grpSp>
        <p:nvGrpSpPr>
          <p:cNvPr id="2" name="Group 7"/>
          <p:cNvGrpSpPr/>
          <p:nvPr/>
        </p:nvGrpSpPr>
        <p:grpSpPr>
          <a:xfrm>
            <a:off x="7543800" y="-1295400"/>
            <a:ext cx="2819401" cy="2971800"/>
            <a:chOff x="7515245" y="-4285640"/>
            <a:chExt cx="4261866" cy="4261866"/>
          </a:xfrm>
          <a:scene3d>
            <a:camera prst="orthographicFront">
              <a:rot lat="0" lon="0" rev="0"/>
            </a:camera>
            <a:lightRig rig="contrasting" dir="t">
              <a:rot lat="0" lon="0" rev="1200000"/>
            </a:lightRig>
          </a:scene3d>
        </p:grpSpPr>
        <p:sp>
          <p:nvSpPr>
            <p:cNvPr id="9" name="Pie 8"/>
            <p:cNvSpPr/>
            <p:nvPr/>
          </p:nvSpPr>
          <p:spPr>
            <a:xfrm>
              <a:off x="7515245" y="-4285640"/>
              <a:ext cx="4261866" cy="4261866"/>
            </a:xfrm>
            <a:prstGeom prst="pie">
              <a:avLst>
                <a:gd name="adj1" fmla="val 5400000"/>
                <a:gd name="adj2" fmla="val 9000000"/>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Pie 4"/>
            <p:cNvSpPr/>
            <p:nvPr/>
          </p:nvSpPr>
          <p:spPr>
            <a:xfrm>
              <a:off x="8327707" y="-1409017"/>
              <a:ext cx="1116204" cy="862520"/>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1600" b="1" dirty="0"/>
                <a:t>Design</a:t>
              </a:r>
              <a:endParaRPr lang="en-US" sz="1600" dirty="0"/>
            </a:p>
          </p:txBody>
        </p:sp>
      </p:gr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72400" cy="914400"/>
          </a:xfrm>
        </p:spPr>
        <p:txBody>
          <a:bodyPr>
            <a:normAutofit fontScale="90000"/>
          </a:bodyPr>
          <a:lstStyle/>
          <a:p>
            <a:pPr eaLnBrk="1" fontAlgn="auto" hangingPunct="1">
              <a:spcAft>
                <a:spcPts val="0"/>
              </a:spcAft>
              <a:defRPr/>
            </a:pPr>
            <a:r>
              <a:rPr lang="en-US" sz="7200" b="1" dirty="0" smtClean="0">
                <a:solidFill>
                  <a:schemeClr val="tx2">
                    <a:satMod val="200000"/>
                  </a:schemeClr>
                </a:solidFill>
              </a:rPr>
              <a:t>Deliver Phase</a:t>
            </a:r>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3732" name="Rectangle 5"/>
          <p:cNvSpPr>
            <a:spLocks noChangeArrowheads="1"/>
          </p:cNvSpPr>
          <p:nvPr/>
        </p:nvSpPr>
        <p:spPr bwMode="auto">
          <a:xfrm>
            <a:off x="0" y="6421438"/>
            <a:ext cx="9144000" cy="43656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400" b="1"/>
              <a:t>Bloom, J.</a:t>
            </a:r>
            <a:r>
              <a:rPr lang="en-US" sz="1400"/>
              <a:t> and Martin, N.A. (2002, August 29). Incorporating appreciative inquiry into academic advising.  </a:t>
            </a:r>
            <a:r>
              <a:rPr lang="en-US" sz="1400" i="1"/>
              <a:t>The Mentor: An Academic Advising Journal</a:t>
            </a:r>
            <a:r>
              <a:rPr lang="en-US" sz="1400"/>
              <a:t>, 4 (3). </a:t>
            </a:r>
            <a:r>
              <a:rPr lang="en-US" sz="1400">
                <a:hlinkClick r:id="rId9"/>
              </a:rPr>
              <a:t>http://www.psu.edu/dus/mentor/020829jb.htm</a:t>
            </a:r>
            <a:endParaRPr lang="en-US" sz="1400"/>
          </a:p>
        </p:txBody>
      </p:sp>
      <p:grpSp>
        <p:nvGrpSpPr>
          <p:cNvPr id="3" name="Group 6"/>
          <p:cNvGrpSpPr/>
          <p:nvPr/>
        </p:nvGrpSpPr>
        <p:grpSpPr>
          <a:xfrm>
            <a:off x="7543800" y="-990600"/>
            <a:ext cx="2890266" cy="3581400"/>
            <a:chOff x="1904981" y="380987"/>
            <a:chExt cx="4261866" cy="4261866"/>
          </a:xfrm>
          <a:scene3d>
            <a:camera prst="orthographicFront">
              <a:rot lat="0" lon="0" rev="0"/>
            </a:camera>
            <a:lightRig rig="contrasting" dir="t">
              <a:rot lat="0" lon="0" rev="1200000"/>
            </a:lightRig>
          </a:scene3d>
        </p:grpSpPr>
        <p:sp>
          <p:nvSpPr>
            <p:cNvPr id="8" name="Pie 7"/>
            <p:cNvSpPr/>
            <p:nvPr/>
          </p:nvSpPr>
          <p:spPr>
            <a:xfrm>
              <a:off x="1904981" y="380987"/>
              <a:ext cx="4261866" cy="4261866"/>
            </a:xfrm>
            <a:prstGeom prst="pie">
              <a:avLst>
                <a:gd name="adj1" fmla="val 9000000"/>
                <a:gd name="adj2" fmla="val 1260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Pie 4"/>
            <p:cNvSpPr/>
            <p:nvPr/>
          </p:nvSpPr>
          <p:spPr>
            <a:xfrm>
              <a:off x="2107927" y="2106028"/>
              <a:ext cx="1166939" cy="837152"/>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1600" b="1" dirty="0"/>
                <a:t>Deliver</a:t>
              </a:r>
              <a:endParaRPr lang="en-US" dirty="0"/>
            </a:p>
          </p:txBody>
        </p:sp>
      </p:gr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82000" cy="1143000"/>
          </a:xfrm>
        </p:spPr>
        <p:txBody>
          <a:bodyPr>
            <a:normAutofit fontScale="90000"/>
          </a:bodyPr>
          <a:lstStyle/>
          <a:p>
            <a:pPr eaLnBrk="1" fontAlgn="auto" hangingPunct="1">
              <a:spcAft>
                <a:spcPts val="0"/>
              </a:spcAft>
              <a:defRPr/>
            </a:pPr>
            <a:r>
              <a:rPr lang="en-US" b="1" dirty="0" smtClean="0">
                <a:solidFill>
                  <a:schemeClr val="tx2">
                    <a:satMod val="200000"/>
                  </a:schemeClr>
                </a:solidFill>
              </a:rPr>
              <a:t>Important Advisor </a:t>
            </a:r>
            <a:br>
              <a:rPr lang="en-US" b="1" dirty="0" smtClean="0">
                <a:solidFill>
                  <a:schemeClr val="tx2">
                    <a:satMod val="200000"/>
                  </a:schemeClr>
                </a:solidFill>
              </a:rPr>
            </a:br>
            <a:r>
              <a:rPr lang="en-US" b="1" dirty="0" smtClean="0">
                <a:solidFill>
                  <a:schemeClr val="tx2">
                    <a:satMod val="200000"/>
                  </a:schemeClr>
                </a:solidFill>
              </a:rPr>
              <a:t>Behaviors</a:t>
            </a:r>
          </a:p>
        </p:txBody>
      </p:sp>
      <p:sp>
        <p:nvSpPr>
          <p:cNvPr id="75779" name="Content Placeholder 2"/>
          <p:cNvSpPr>
            <a:spLocks noGrp="1"/>
          </p:cNvSpPr>
          <p:nvPr>
            <p:ph idx="1"/>
          </p:nvPr>
        </p:nvSpPr>
        <p:spPr>
          <a:xfrm>
            <a:off x="457200" y="1447800"/>
            <a:ext cx="8153400" cy="4800600"/>
          </a:xfrm>
        </p:spPr>
        <p:txBody>
          <a:bodyPr/>
          <a:lstStyle/>
          <a:p>
            <a:pPr eaLnBrk="1" hangingPunct="1">
              <a:buFont typeface="Wingdings" pitchFamily="2" charset="2"/>
              <a:buChar char="ü"/>
            </a:pPr>
            <a:r>
              <a:rPr lang="en-US" sz="3200" smtClean="0">
                <a:cs typeface="Arial" charset="0"/>
              </a:rPr>
              <a:t>Review what you have accomplished in this session</a:t>
            </a:r>
          </a:p>
          <a:p>
            <a:pPr eaLnBrk="1" hangingPunct="1">
              <a:buFont typeface="Wingdings" pitchFamily="2" charset="2"/>
              <a:buChar char="ü"/>
            </a:pPr>
            <a:r>
              <a:rPr lang="en-US" sz="3200" smtClean="0">
                <a:cs typeface="Arial" charset="0"/>
              </a:rPr>
              <a:t>Review the student’s responsibilities and your responsibilities and the deadlines you have co-established</a:t>
            </a:r>
          </a:p>
          <a:p>
            <a:pPr eaLnBrk="1" hangingPunct="1">
              <a:buFont typeface="Wingdings" pitchFamily="2" charset="2"/>
              <a:buChar char="ü"/>
            </a:pPr>
            <a:r>
              <a:rPr lang="en-US" sz="3200" smtClean="0">
                <a:cs typeface="Arial" charset="0"/>
              </a:rPr>
              <a:t>Encourage the student to contact you with any problems or concerns</a:t>
            </a:r>
          </a:p>
          <a:p>
            <a:pPr eaLnBrk="1" hangingPunct="1">
              <a:buFont typeface="Wingdings" pitchFamily="2" charset="2"/>
              <a:buChar char="ü"/>
            </a:pPr>
            <a:r>
              <a:rPr lang="en-US" sz="3200" smtClean="0">
                <a:cs typeface="Arial" charset="0"/>
              </a:rPr>
              <a:t>Reiterate your confidence that the student can indeed accomplish the goals set forth</a:t>
            </a:r>
          </a:p>
          <a:p>
            <a:pPr eaLnBrk="1" hangingPunct="1"/>
            <a:endParaRPr lang="en-US" sz="2400" smtClean="0"/>
          </a:p>
        </p:txBody>
      </p:sp>
      <p:grpSp>
        <p:nvGrpSpPr>
          <p:cNvPr id="3" name="Group 5"/>
          <p:cNvGrpSpPr/>
          <p:nvPr/>
        </p:nvGrpSpPr>
        <p:grpSpPr>
          <a:xfrm>
            <a:off x="7543800" y="-990600"/>
            <a:ext cx="2890266" cy="3581400"/>
            <a:chOff x="1904981" y="380987"/>
            <a:chExt cx="4261866" cy="4261866"/>
          </a:xfrm>
          <a:scene3d>
            <a:camera prst="orthographicFront">
              <a:rot lat="0" lon="0" rev="0"/>
            </a:camera>
            <a:lightRig rig="contrasting" dir="t">
              <a:rot lat="0" lon="0" rev="1200000"/>
            </a:lightRig>
          </a:scene3d>
        </p:grpSpPr>
        <p:sp>
          <p:nvSpPr>
            <p:cNvPr id="7" name="Pie 6"/>
            <p:cNvSpPr/>
            <p:nvPr/>
          </p:nvSpPr>
          <p:spPr>
            <a:xfrm>
              <a:off x="1904981" y="380987"/>
              <a:ext cx="4261866" cy="4261866"/>
            </a:xfrm>
            <a:prstGeom prst="pie">
              <a:avLst>
                <a:gd name="adj1" fmla="val 9000000"/>
                <a:gd name="adj2" fmla="val 1260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Pie 4"/>
            <p:cNvSpPr/>
            <p:nvPr/>
          </p:nvSpPr>
          <p:spPr>
            <a:xfrm>
              <a:off x="2107927" y="2106028"/>
              <a:ext cx="1166939" cy="837152"/>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1600" b="1" dirty="0"/>
                <a:t>Deliver</a:t>
              </a:r>
              <a:endParaRPr lang="en-US" dirty="0"/>
            </a:p>
          </p:txBody>
        </p:sp>
      </p:grpSp>
      <p:sp>
        <p:nvSpPr>
          <p:cNvPr id="75781"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457200" y="274638"/>
            <a:ext cx="8229600" cy="2011362"/>
          </a:xfrm>
        </p:spPr>
        <p:txBody>
          <a:bodyPr/>
          <a:lstStyle/>
          <a:p>
            <a:pPr eaLnBrk="1" hangingPunct="1"/>
            <a:r>
              <a:rPr lang="en-US" sz="4000" dirty="0" smtClean="0">
                <a:solidFill>
                  <a:srgbClr val="C00000"/>
                </a:solidFill>
              </a:rPr>
              <a:t>So, how do we keep the focus on our students?</a:t>
            </a:r>
          </a:p>
        </p:txBody>
      </p:sp>
      <p:sp>
        <p:nvSpPr>
          <p:cNvPr id="18435" name="Rectangle 5"/>
          <p:cNvSpPr>
            <a:spLocks noGrp="1" noChangeArrowheads="1"/>
          </p:cNvSpPr>
          <p:nvPr>
            <p:ph sz="quarter" idx="1"/>
          </p:nvPr>
        </p:nvSpPr>
        <p:spPr>
          <a:xfrm>
            <a:off x="301625" y="1527175"/>
            <a:ext cx="8504238" cy="4572000"/>
          </a:xfrm>
        </p:spPr>
        <p:txBody>
          <a:bodyPr/>
          <a:lstStyle/>
          <a:p>
            <a:pPr eaLnBrk="1" hangingPunct="1"/>
            <a:endParaRPr lang="en-US" dirty="0" smtClean="0"/>
          </a:p>
          <a:p>
            <a:pPr eaLnBrk="1" hangingPunct="1"/>
            <a:endParaRPr lang="en-US" dirty="0" smtClean="0"/>
          </a:p>
          <a:p>
            <a:pPr eaLnBrk="1" hangingPunct="1"/>
            <a:r>
              <a:rPr lang="en-US" dirty="0" smtClean="0"/>
              <a:t>MY Goals for today….</a:t>
            </a:r>
          </a:p>
          <a:p>
            <a:pPr eaLnBrk="1" hangingPunct="1"/>
            <a:endParaRPr lang="en-US" dirty="0" smtClean="0"/>
          </a:p>
          <a:p>
            <a:pPr lvl="1" eaLnBrk="1" hangingPunct="1"/>
            <a:r>
              <a:rPr lang="en-US" dirty="0" smtClean="0">
                <a:solidFill>
                  <a:srgbClr val="C00000"/>
                </a:solidFill>
              </a:rPr>
              <a:t>REMIND</a:t>
            </a:r>
            <a:r>
              <a:rPr lang="en-US" dirty="0" smtClean="0"/>
              <a:t> you of what you already know.</a:t>
            </a:r>
          </a:p>
          <a:p>
            <a:pPr lvl="1" eaLnBrk="1" hangingPunct="1"/>
            <a:r>
              <a:rPr lang="en-US" dirty="0" smtClean="0">
                <a:solidFill>
                  <a:srgbClr val="C00000"/>
                </a:solidFill>
              </a:rPr>
              <a:t>STIMULATE</a:t>
            </a:r>
            <a:r>
              <a:rPr lang="en-US" dirty="0" smtClean="0"/>
              <a:t> what you may have forgotten.</a:t>
            </a:r>
          </a:p>
          <a:p>
            <a:pPr lvl="1" eaLnBrk="1" hangingPunct="1"/>
            <a:r>
              <a:rPr lang="en-US" dirty="0" smtClean="0">
                <a:solidFill>
                  <a:srgbClr val="C00000"/>
                </a:solidFill>
              </a:rPr>
              <a:t>CHALLENGE</a:t>
            </a:r>
            <a:r>
              <a:rPr lang="en-US" dirty="0" smtClean="0"/>
              <a:t> you to think and act in new ways to connect with your students and each other.</a:t>
            </a:r>
          </a:p>
          <a:p>
            <a:pPr lvl="1" eaLnBrk="1" hangingPunct="1"/>
            <a:endParaRPr lang="en-US" dirty="0" smtClean="0"/>
          </a:p>
          <a:p>
            <a:pPr eaLnBrk="1" hangingPunct="1"/>
            <a:endParaRPr lang="en-US" dirty="0" smtClean="0">
              <a:latin typeface="Bookman Old Style" pitchFamily="18" charset="0"/>
            </a:endParaRPr>
          </a:p>
        </p:txBody>
      </p:sp>
    </p:spTree>
    <p:extLst>
      <p:ext uri="{BB962C8B-B14F-4D97-AF65-F5344CB8AC3E}">
        <p14:creationId xmlns:p14="http://schemas.microsoft.com/office/powerpoint/2010/main" val="3486759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0" y="0"/>
            <a:ext cx="8534400" cy="1219200"/>
          </a:xfrm>
        </p:spPr>
        <p:txBody>
          <a:bodyPr>
            <a:noAutofit/>
          </a:bodyPr>
          <a:lstStyle/>
          <a:p>
            <a:pPr eaLnBrk="1" fontAlgn="auto" hangingPunct="1">
              <a:spcAft>
                <a:spcPts val="0"/>
              </a:spcAft>
              <a:defRPr/>
            </a:pPr>
            <a:r>
              <a:rPr lang="en-US" b="1" dirty="0" smtClean="0">
                <a:solidFill>
                  <a:schemeClr val="tx2">
                    <a:satMod val="200000"/>
                  </a:schemeClr>
                </a:solidFill>
              </a:rPr>
              <a:t>Deliver Phase Questions</a:t>
            </a:r>
            <a:br>
              <a:rPr lang="en-US" b="1" dirty="0" smtClean="0">
                <a:solidFill>
                  <a:schemeClr val="tx2">
                    <a:satMod val="200000"/>
                  </a:schemeClr>
                </a:solidFill>
              </a:rPr>
            </a:br>
            <a:r>
              <a:rPr lang="en-US" b="1" dirty="0" smtClean="0">
                <a:solidFill>
                  <a:schemeClr val="tx2">
                    <a:satMod val="200000"/>
                  </a:schemeClr>
                </a:solidFill>
              </a:rPr>
              <a:t>for Students</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7828" name="Rectangle 7"/>
          <p:cNvSpPr>
            <a:spLocks noChangeArrowheads="1"/>
          </p:cNvSpPr>
          <p:nvPr/>
        </p:nvSpPr>
        <p:spPr bwMode="auto">
          <a:xfrm>
            <a:off x="0" y="6324600"/>
            <a:ext cx="9144000" cy="523875"/>
          </a:xfrm>
          <a:prstGeom prst="rect">
            <a:avLst/>
          </a:prstGeom>
          <a:noFill/>
          <a:ln w="9525">
            <a:noFill/>
            <a:miter lim="800000"/>
            <a:headEnd/>
            <a:tailEnd/>
          </a:ln>
        </p:spPr>
        <p:txBody>
          <a:bodyPr>
            <a:spAutoFit/>
          </a:bodyPr>
          <a:lstStyle/>
          <a:p>
            <a:r>
              <a:rPr lang="en-US" sz="1400"/>
              <a:t>Habley, W. R., &amp; </a:t>
            </a:r>
            <a:r>
              <a:rPr lang="en-US" sz="1400" b="1"/>
              <a:t>Bloom, J. L.</a:t>
            </a:r>
            <a:r>
              <a:rPr lang="en-US" sz="1400"/>
              <a:t> (2007). Giving advice that makes a difference. In G. L. Kramer (Ed.), </a:t>
            </a:r>
            <a:r>
              <a:rPr lang="en-US" sz="1400" i="1"/>
              <a:t>Fostering student success</a:t>
            </a:r>
            <a:r>
              <a:rPr lang="en-US" sz="1400"/>
              <a:t> </a:t>
            </a:r>
            <a:r>
              <a:rPr lang="en-US" sz="1400" i="1"/>
              <a:t>in the campus community </a:t>
            </a:r>
            <a:r>
              <a:rPr lang="en-US" sz="1400"/>
              <a:t>(pp. 171-192). San Francisco: Jossey-Bass.</a:t>
            </a:r>
          </a:p>
        </p:txBody>
      </p:sp>
      <p:grpSp>
        <p:nvGrpSpPr>
          <p:cNvPr id="2" name="Group 5"/>
          <p:cNvGrpSpPr/>
          <p:nvPr/>
        </p:nvGrpSpPr>
        <p:grpSpPr>
          <a:xfrm>
            <a:off x="7543800" y="-990600"/>
            <a:ext cx="2890266" cy="3581400"/>
            <a:chOff x="1904981" y="380987"/>
            <a:chExt cx="4261866" cy="4261866"/>
          </a:xfrm>
          <a:scene3d>
            <a:camera prst="orthographicFront">
              <a:rot lat="0" lon="0" rev="0"/>
            </a:camera>
            <a:lightRig rig="contrasting" dir="t">
              <a:rot lat="0" lon="0" rev="1200000"/>
            </a:lightRig>
          </a:scene3d>
        </p:grpSpPr>
        <p:sp>
          <p:nvSpPr>
            <p:cNvPr id="9" name="Pie 8"/>
            <p:cNvSpPr/>
            <p:nvPr/>
          </p:nvSpPr>
          <p:spPr>
            <a:xfrm>
              <a:off x="1904981" y="380987"/>
              <a:ext cx="4261866" cy="4261866"/>
            </a:xfrm>
            <a:prstGeom prst="pie">
              <a:avLst>
                <a:gd name="adj1" fmla="val 9000000"/>
                <a:gd name="adj2" fmla="val 1260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0" name="Pie 4"/>
            <p:cNvSpPr/>
            <p:nvPr/>
          </p:nvSpPr>
          <p:spPr>
            <a:xfrm>
              <a:off x="2107927" y="2106028"/>
              <a:ext cx="1166939" cy="837152"/>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1600" b="1" dirty="0"/>
                <a:t>Deliver</a:t>
              </a:r>
              <a:endParaRPr lang="en-US" dirty="0"/>
            </a:p>
          </p:txBody>
        </p:sp>
      </p:gr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0"/>
            <a:ext cx="8763000" cy="1295400"/>
          </a:xfrm>
        </p:spPr>
        <p:txBody>
          <a:bodyPr>
            <a:normAutofit/>
          </a:bodyPr>
          <a:lstStyle/>
          <a:p>
            <a:pPr eaLnBrk="1" fontAlgn="auto" hangingPunct="1">
              <a:spcAft>
                <a:spcPts val="0"/>
              </a:spcAft>
              <a:defRPr/>
            </a:pPr>
            <a:r>
              <a:rPr lang="en-US" sz="5400" b="1" dirty="0" smtClean="0">
                <a:solidFill>
                  <a:schemeClr val="tx2">
                    <a:satMod val="200000"/>
                  </a:schemeClr>
                </a:solidFill>
              </a:rPr>
              <a:t>Ending the Conversation</a:t>
            </a:r>
          </a:p>
        </p:txBody>
      </p:sp>
      <p:sp>
        <p:nvSpPr>
          <p:cNvPr id="78851" name="Rectangle 3"/>
          <p:cNvSpPr>
            <a:spLocks noGrp="1" noChangeArrowheads="1"/>
          </p:cNvSpPr>
          <p:nvPr>
            <p:ph idx="1"/>
          </p:nvPr>
        </p:nvSpPr>
        <p:spPr>
          <a:xfrm>
            <a:off x="838200" y="1752600"/>
            <a:ext cx="7772400" cy="4572000"/>
          </a:xfrm>
        </p:spPr>
        <p:txBody>
          <a:bodyPr/>
          <a:lstStyle/>
          <a:p>
            <a:pPr eaLnBrk="1" hangingPunct="1">
              <a:lnSpc>
                <a:spcPct val="90000"/>
              </a:lnSpc>
            </a:pPr>
            <a:r>
              <a:rPr lang="en-US" sz="3200" smtClean="0"/>
              <a:t>“Do you have any questions for me?”</a:t>
            </a:r>
          </a:p>
          <a:p>
            <a:pPr eaLnBrk="1" hangingPunct="1">
              <a:lnSpc>
                <a:spcPct val="90000"/>
              </a:lnSpc>
            </a:pPr>
            <a:r>
              <a:rPr lang="en-US" sz="3200" smtClean="0"/>
              <a:t>“Is there anything else that I should have asked you?”</a:t>
            </a:r>
          </a:p>
          <a:p>
            <a:pPr eaLnBrk="1" hangingPunct="1">
              <a:lnSpc>
                <a:spcPct val="90000"/>
              </a:lnSpc>
            </a:pPr>
            <a:r>
              <a:rPr lang="en-US" sz="3200" smtClean="0"/>
              <a:t>“Thanks so much for coming in – I really enjoyed meeting with you.  Please don’t hesitate to contact me if you have any questions.”</a:t>
            </a:r>
          </a:p>
          <a:p>
            <a:pPr eaLnBrk="1" hangingPunct="1">
              <a:lnSpc>
                <a:spcPct val="90000"/>
              </a:lnSpc>
            </a:pPr>
            <a:r>
              <a:rPr lang="en-US" sz="3200" smtClean="0"/>
              <a:t>Shake hands and escort them out of the office</a:t>
            </a:r>
          </a:p>
        </p:txBody>
      </p:sp>
      <p:grpSp>
        <p:nvGrpSpPr>
          <p:cNvPr id="2" name="Group 5"/>
          <p:cNvGrpSpPr/>
          <p:nvPr/>
        </p:nvGrpSpPr>
        <p:grpSpPr>
          <a:xfrm>
            <a:off x="7543800" y="-990600"/>
            <a:ext cx="2890266" cy="3581400"/>
            <a:chOff x="1904981" y="380987"/>
            <a:chExt cx="4261866" cy="4261866"/>
          </a:xfrm>
          <a:scene3d>
            <a:camera prst="orthographicFront">
              <a:rot lat="0" lon="0" rev="0"/>
            </a:camera>
            <a:lightRig rig="contrasting" dir="t">
              <a:rot lat="0" lon="0" rev="1200000"/>
            </a:lightRig>
          </a:scene3d>
        </p:grpSpPr>
        <p:sp>
          <p:nvSpPr>
            <p:cNvPr id="7" name="Pie 6"/>
            <p:cNvSpPr/>
            <p:nvPr/>
          </p:nvSpPr>
          <p:spPr>
            <a:xfrm>
              <a:off x="1904981" y="380987"/>
              <a:ext cx="4261866" cy="4261866"/>
            </a:xfrm>
            <a:prstGeom prst="pie">
              <a:avLst>
                <a:gd name="adj1" fmla="val 9000000"/>
                <a:gd name="adj2" fmla="val 12600000"/>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Pie 4"/>
            <p:cNvSpPr/>
            <p:nvPr/>
          </p:nvSpPr>
          <p:spPr>
            <a:xfrm>
              <a:off x="2107927" y="2106028"/>
              <a:ext cx="1166939" cy="837152"/>
            </a:xfrm>
            <a:prstGeom prst="rect">
              <a:avLst/>
            </a:prstGeom>
            <a:sp3d/>
          </p:spPr>
          <p:style>
            <a:lnRef idx="0">
              <a:scrgbClr r="0" g="0" b="0"/>
            </a:lnRef>
            <a:fillRef idx="0">
              <a:scrgbClr r="0" g="0" b="0"/>
            </a:fillRef>
            <a:effectRef idx="0">
              <a:scrgbClr r="0" g="0" b="0"/>
            </a:effectRef>
            <a:fontRef idx="minor">
              <a:schemeClr val="lt1"/>
            </a:fontRef>
          </p:style>
          <p:txBody>
            <a:bodyPr lIns="30480" tIns="30480" rIns="30480" bIns="30480" spcCol="1270" anchor="ctr"/>
            <a:lstStyle/>
            <a:p>
              <a:pPr algn="ctr" defTabSz="1066800">
                <a:lnSpc>
                  <a:spcPct val="90000"/>
                </a:lnSpc>
                <a:spcAft>
                  <a:spcPct val="35000"/>
                </a:spcAft>
                <a:defRPr/>
              </a:pPr>
              <a:r>
                <a:rPr lang="en-US" sz="1600" b="1" dirty="0"/>
                <a:t>Deliver</a:t>
              </a:r>
              <a:endParaRPr lang="en-US" dirty="0"/>
            </a:p>
          </p:txBody>
        </p:sp>
      </p:grpSp>
      <p:sp>
        <p:nvSpPr>
          <p:cNvPr id="78853"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14400"/>
          </a:xfrm>
        </p:spPr>
        <p:txBody>
          <a:bodyPr>
            <a:normAutofit/>
          </a:bodyPr>
          <a:lstStyle/>
          <a:p>
            <a:pPr eaLnBrk="1" hangingPunct="1">
              <a:defRPr/>
            </a:pPr>
            <a:r>
              <a:rPr lang="en-US" sz="5400" b="1" dirty="0" smtClean="0">
                <a:solidFill>
                  <a:srgbClr val="0070C0"/>
                </a:solidFill>
              </a:rPr>
              <a:t>Don’t Settle Phase</a:t>
            </a:r>
            <a:endParaRPr lang="en-US" sz="5400" b="1" dirty="0">
              <a:solidFill>
                <a:srgbClr val="0070C0"/>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4"/>
          <p:cNvGrpSpPr/>
          <p:nvPr/>
        </p:nvGrpSpPr>
        <p:grpSpPr>
          <a:xfrm>
            <a:off x="7162800" y="152400"/>
            <a:ext cx="2892933" cy="2740533"/>
            <a:chOff x="1905002" y="304805"/>
            <a:chExt cx="4261866" cy="4261866"/>
          </a:xfrm>
          <a:solidFill>
            <a:schemeClr val="accent1"/>
          </a:solidFill>
          <a:scene3d>
            <a:camera prst="orthographicFront">
              <a:rot lat="0" lon="0" rev="0"/>
            </a:camera>
            <a:lightRig rig="contrasting" dir="t">
              <a:rot lat="0" lon="0" rev="1200000"/>
            </a:lightRig>
          </a:scene3d>
        </p:grpSpPr>
        <p:sp>
          <p:nvSpPr>
            <p:cNvPr id="6" name="Pie 5"/>
            <p:cNvSpPr/>
            <p:nvPr/>
          </p:nvSpPr>
          <p:spPr>
            <a:xfrm>
              <a:off x="1905002" y="304805"/>
              <a:ext cx="4261866" cy="4261866"/>
            </a:xfrm>
            <a:prstGeom prst="pie">
              <a:avLst>
                <a:gd name="adj1" fmla="val 12600000"/>
                <a:gd name="adj2" fmla="val 16200000"/>
              </a:avLst>
            </a:prstGeom>
            <a:grpFill/>
            <a:sp3d extrusionH="76200">
              <a:extrusionClr>
                <a:srgbClr val="0070C0"/>
              </a:extrusionClr>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7" name="Pie 4"/>
            <p:cNvSpPr/>
            <p:nvPr/>
          </p:nvSpPr>
          <p:spPr>
            <a:xfrm>
              <a:off x="2818259" y="849208"/>
              <a:ext cx="1116203" cy="862520"/>
            </a:xfrm>
            <a:prstGeom prst="rect">
              <a:avLst/>
            </a:prstGeom>
            <a:grpFill/>
            <a:sp3d/>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US" sz="2000" dirty="0"/>
                <a:t>Don’t Settle</a:t>
              </a:r>
            </a:p>
          </p:txBody>
        </p:sp>
      </p:grpSp>
      <p:sp>
        <p:nvSpPr>
          <p:cNvPr id="79877"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914400" y="1295400"/>
            <a:ext cx="7772400" cy="4572000"/>
          </a:xfrm>
        </p:spPr>
        <p:txBody>
          <a:bodyPr>
            <a:normAutofit/>
          </a:bodyPr>
          <a:lstStyle/>
          <a:p>
            <a:pPr algn="ctr" eaLnBrk="1" hangingPunct="1">
              <a:buFont typeface="Wingdings" pitchFamily="2" charset="2"/>
              <a:buNone/>
            </a:pPr>
            <a:r>
              <a:rPr lang="en-US" sz="9600" dirty="0" smtClean="0"/>
              <a:t>“Good is the enemy of </a:t>
            </a:r>
            <a:r>
              <a:rPr lang="en-US" sz="9600" b="1" dirty="0" smtClean="0"/>
              <a:t>great</a:t>
            </a:r>
            <a:r>
              <a:rPr lang="en-US" sz="9600" dirty="0" smtClean="0"/>
              <a:t>” </a:t>
            </a:r>
          </a:p>
        </p:txBody>
      </p:sp>
      <p:sp>
        <p:nvSpPr>
          <p:cNvPr id="82947" name="Rectangle 3"/>
          <p:cNvSpPr>
            <a:spLocks noChangeArrowheads="1"/>
          </p:cNvSpPr>
          <p:nvPr/>
        </p:nvSpPr>
        <p:spPr bwMode="auto">
          <a:xfrm>
            <a:off x="0" y="6323013"/>
            <a:ext cx="9144000" cy="534987"/>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a:t>Collins, J. (2001). </a:t>
            </a:r>
            <a:r>
              <a:rPr lang="en-US" i="1"/>
              <a:t>Good to great: Why some companies make the leap and others don’t</a:t>
            </a:r>
            <a:r>
              <a:rPr lang="en-US"/>
              <a:t>. New York: HarperCollinsPublishers.</a:t>
            </a:r>
          </a:p>
        </p:txBody>
      </p:sp>
      <p:grpSp>
        <p:nvGrpSpPr>
          <p:cNvPr id="2" name="Group 4"/>
          <p:cNvGrpSpPr/>
          <p:nvPr/>
        </p:nvGrpSpPr>
        <p:grpSpPr>
          <a:xfrm>
            <a:off x="7239000" y="304800"/>
            <a:ext cx="2892933" cy="2740533"/>
            <a:chOff x="1905002" y="304805"/>
            <a:chExt cx="4261866" cy="4261866"/>
          </a:xfrm>
          <a:solidFill>
            <a:schemeClr val="accent1"/>
          </a:solidFill>
          <a:scene3d>
            <a:camera prst="orthographicFront">
              <a:rot lat="0" lon="0" rev="0"/>
            </a:camera>
            <a:lightRig rig="contrasting" dir="t">
              <a:rot lat="0" lon="0" rev="1200000"/>
            </a:lightRig>
          </a:scene3d>
        </p:grpSpPr>
        <p:sp>
          <p:nvSpPr>
            <p:cNvPr id="6" name="Pie 5"/>
            <p:cNvSpPr/>
            <p:nvPr/>
          </p:nvSpPr>
          <p:spPr>
            <a:xfrm>
              <a:off x="1905002" y="304805"/>
              <a:ext cx="4261866" cy="4261866"/>
            </a:xfrm>
            <a:prstGeom prst="pie">
              <a:avLst>
                <a:gd name="adj1" fmla="val 12600000"/>
                <a:gd name="adj2" fmla="val 16200000"/>
              </a:avLst>
            </a:prstGeom>
            <a:grpFill/>
            <a:sp3d extrusionH="76200">
              <a:extrusionClr>
                <a:srgbClr val="0070C0"/>
              </a:extrusionClr>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7" name="Pie 4"/>
            <p:cNvSpPr/>
            <p:nvPr/>
          </p:nvSpPr>
          <p:spPr>
            <a:xfrm>
              <a:off x="2818259" y="849208"/>
              <a:ext cx="1116203" cy="862520"/>
            </a:xfrm>
            <a:prstGeom prst="rect">
              <a:avLst/>
            </a:prstGeom>
            <a:grpFill/>
            <a:sp3d/>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US" sz="2000" dirty="0"/>
                <a:t>Don’t Settle</a:t>
              </a:r>
            </a:p>
          </p:txBody>
        </p:sp>
      </p:gr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914400"/>
          </a:xfrm>
        </p:spPr>
        <p:txBody>
          <a:bodyPr>
            <a:normAutofit/>
          </a:bodyPr>
          <a:lstStyle/>
          <a:p>
            <a:pPr eaLnBrk="1" hangingPunct="1">
              <a:defRPr/>
            </a:pPr>
            <a:r>
              <a:rPr lang="en-US" sz="5400" b="1" dirty="0" smtClean="0">
                <a:solidFill>
                  <a:srgbClr val="0070C0"/>
                </a:solidFill>
              </a:rPr>
              <a:t>Don’t Settle Questions</a:t>
            </a:r>
            <a:endParaRPr lang="en-US" sz="5400" b="1" dirty="0">
              <a:solidFill>
                <a:srgbClr val="0070C0"/>
              </a:solidFill>
            </a:endParaRPr>
          </a:p>
        </p:txBody>
      </p:sp>
      <p:sp>
        <p:nvSpPr>
          <p:cNvPr id="88067" name="Content Placeholder 2"/>
          <p:cNvSpPr>
            <a:spLocks noGrp="1"/>
          </p:cNvSpPr>
          <p:nvPr>
            <p:ph idx="1"/>
          </p:nvPr>
        </p:nvSpPr>
        <p:spPr>
          <a:xfrm>
            <a:off x="0" y="1676400"/>
            <a:ext cx="9144000" cy="4419600"/>
          </a:xfrm>
        </p:spPr>
        <p:txBody>
          <a:bodyPr>
            <a:noAutofit/>
          </a:bodyPr>
          <a:lstStyle/>
          <a:p>
            <a:pPr eaLnBrk="1" hangingPunct="1"/>
            <a:r>
              <a:rPr lang="en-US" sz="3600" dirty="0" smtClean="0"/>
              <a:t>You have done great so far, but what is one thing that you could do even better?</a:t>
            </a:r>
          </a:p>
          <a:p>
            <a:pPr eaLnBrk="1" hangingPunct="1"/>
            <a:r>
              <a:rPr lang="en-US" sz="3600" dirty="0" smtClean="0"/>
              <a:t>If you were going to raise your own internal bar of expectations, what would that mean?</a:t>
            </a:r>
          </a:p>
          <a:p>
            <a:pPr eaLnBrk="1" hangingPunct="1"/>
            <a:r>
              <a:rPr lang="en-US" sz="3600" dirty="0" smtClean="0"/>
              <a:t>What would happen if I challenged you to become the best you that you could possible become? What would you need to do differently?</a:t>
            </a:r>
          </a:p>
        </p:txBody>
      </p:sp>
      <p:grpSp>
        <p:nvGrpSpPr>
          <p:cNvPr id="3" name="Group 3"/>
          <p:cNvGrpSpPr/>
          <p:nvPr/>
        </p:nvGrpSpPr>
        <p:grpSpPr>
          <a:xfrm>
            <a:off x="7239000" y="304800"/>
            <a:ext cx="2892933" cy="2740533"/>
            <a:chOff x="1905002" y="304805"/>
            <a:chExt cx="4261866" cy="4261866"/>
          </a:xfrm>
          <a:solidFill>
            <a:schemeClr val="accent1"/>
          </a:solidFill>
          <a:scene3d>
            <a:camera prst="orthographicFront">
              <a:rot lat="0" lon="0" rev="0"/>
            </a:camera>
            <a:lightRig rig="contrasting" dir="t">
              <a:rot lat="0" lon="0" rev="1200000"/>
            </a:lightRig>
          </a:scene3d>
        </p:grpSpPr>
        <p:sp>
          <p:nvSpPr>
            <p:cNvPr id="5" name="Pie 4"/>
            <p:cNvSpPr/>
            <p:nvPr/>
          </p:nvSpPr>
          <p:spPr>
            <a:xfrm>
              <a:off x="1905002" y="304805"/>
              <a:ext cx="4261866" cy="4261866"/>
            </a:xfrm>
            <a:prstGeom prst="pie">
              <a:avLst>
                <a:gd name="adj1" fmla="val 12600000"/>
                <a:gd name="adj2" fmla="val 16200000"/>
              </a:avLst>
            </a:prstGeom>
            <a:grpFill/>
            <a:sp3d extrusionH="76200">
              <a:extrusionClr>
                <a:srgbClr val="0070C0"/>
              </a:extrusionClr>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6" name="Pie 4"/>
            <p:cNvSpPr/>
            <p:nvPr/>
          </p:nvSpPr>
          <p:spPr>
            <a:xfrm>
              <a:off x="2818259" y="849208"/>
              <a:ext cx="1116203" cy="862520"/>
            </a:xfrm>
            <a:prstGeom prst="rect">
              <a:avLst/>
            </a:prstGeom>
            <a:grpFill/>
            <a:sp3d/>
          </p:spPr>
          <p:style>
            <a:lnRef idx="0">
              <a:scrgbClr r="0" g="0" b="0"/>
            </a:lnRef>
            <a:fillRef idx="0">
              <a:scrgbClr r="0" g="0" b="0"/>
            </a:fillRef>
            <a:effectRef idx="0">
              <a:scrgbClr r="0" g="0" b="0"/>
            </a:effectRef>
            <a:fontRef idx="minor">
              <a:schemeClr val="lt1"/>
            </a:fontRef>
          </p:style>
          <p:txBody>
            <a:bodyPr lIns="35560" tIns="35560" rIns="35560" bIns="35560" spcCol="1270" anchor="ctr"/>
            <a:lstStyle/>
            <a:p>
              <a:pPr algn="ctr" defTabSz="1244600">
                <a:lnSpc>
                  <a:spcPct val="90000"/>
                </a:lnSpc>
                <a:spcAft>
                  <a:spcPct val="35000"/>
                </a:spcAft>
                <a:defRPr/>
              </a:pPr>
              <a:r>
                <a:rPr lang="en-US" sz="2000" dirty="0"/>
                <a:t>Don’t Settle</a:t>
              </a:r>
            </a:p>
          </p:txBody>
        </p:sp>
      </p:grpSp>
      <p:sp>
        <p:nvSpPr>
          <p:cNvPr id="88069"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2057400"/>
          </a:xfrm>
        </p:spPr>
        <p:txBody>
          <a:bodyPr>
            <a:noAutofit/>
          </a:bodyPr>
          <a:lstStyle/>
          <a:p>
            <a:r>
              <a:rPr lang="en-US" sz="4800" b="1" dirty="0"/>
              <a:t>Appreciative Advising</a:t>
            </a:r>
            <a:br>
              <a:rPr lang="en-US" sz="4800" b="1" dirty="0"/>
            </a:br>
            <a:r>
              <a:rPr lang="en-US" sz="4800" b="1" dirty="0"/>
              <a:t>Course Overview</a:t>
            </a:r>
            <a:br>
              <a:rPr lang="en-US" sz="4800" b="1" dirty="0"/>
            </a:br>
            <a:r>
              <a:rPr lang="en-US" sz="1200" b="1" dirty="0"/>
              <a:t>Next Class: January 27 - March 24, 2013</a:t>
            </a:r>
            <a:br>
              <a:rPr lang="en-US" sz="1200" b="1" dirty="0"/>
            </a:br>
            <a:r>
              <a:rPr lang="en-US" sz="1200" b="1" dirty="0"/>
              <a:t>Registration Deadline: December 14, </a:t>
            </a:r>
            <a:r>
              <a:rPr lang="en-US" sz="1200" b="1" dirty="0" smtClean="0"/>
              <a:t>2012</a:t>
            </a:r>
            <a:r>
              <a:rPr lang="en-US" sz="1200" b="1" dirty="0"/>
              <a:t/>
            </a:r>
            <a:br>
              <a:rPr lang="en-US" sz="1200" b="1" dirty="0"/>
            </a:br>
            <a:r>
              <a:rPr lang="en-US" sz="1200" b="1" dirty="0"/>
              <a:t>http://www.ed.sc.edu/conferences/appreciativeadvising/apadv_course.asp</a:t>
            </a:r>
            <a:br>
              <a:rPr lang="en-US" sz="1200" b="1" dirty="0"/>
            </a:br>
            <a:r>
              <a:rPr lang="en-US" sz="1200" b="1" dirty="0"/>
              <a:t/>
            </a:r>
            <a:br>
              <a:rPr lang="en-US" sz="1200" b="1" dirty="0"/>
            </a:br>
            <a:endParaRPr lang="en-US" sz="1200" dirty="0"/>
          </a:p>
        </p:txBody>
      </p:sp>
      <p:sp>
        <p:nvSpPr>
          <p:cNvPr id="3" name="Subtitle 2"/>
          <p:cNvSpPr>
            <a:spLocks noGrp="1"/>
          </p:cNvSpPr>
          <p:nvPr>
            <p:ph type="subTitle" idx="1"/>
          </p:nvPr>
        </p:nvSpPr>
        <p:spPr>
          <a:xfrm>
            <a:off x="1371600" y="3352800"/>
            <a:ext cx="6400800" cy="2362200"/>
          </a:xfrm>
        </p:spPr>
        <p:txBody>
          <a:bodyPr>
            <a:normAutofit fontScale="85000" lnSpcReduction="10000"/>
          </a:bodyPr>
          <a:lstStyle/>
          <a:p>
            <a:pPr algn="just"/>
            <a:r>
              <a:rPr lang="en-US" sz="2400" dirty="0">
                <a:solidFill>
                  <a:schemeClr val="tx1"/>
                </a:solidFill>
              </a:rPr>
              <a:t>The Appreciative Advising course is designed to be a community of learners (instructors included).  There will be opportunities for you to interact with other community members each week.  These opportunities will include both discussion board conversations, as well as optional live chat dialogues.  Actively participating in our community will enhance your own experience and the experiences of all of the other learners in our </a:t>
            </a:r>
            <a:r>
              <a:rPr lang="en-US" sz="2400" dirty="0" smtClean="0">
                <a:solidFill>
                  <a:schemeClr val="tx1"/>
                </a:solidFill>
              </a:rPr>
              <a:t>community.</a:t>
            </a:r>
            <a:endParaRPr lang="en-US" sz="2400" b="1" dirty="0">
              <a:solidFill>
                <a:schemeClr val="tx1"/>
              </a:solidFill>
            </a:endParaRPr>
          </a:p>
        </p:txBody>
      </p:sp>
    </p:spTree>
    <p:extLst>
      <p:ext uri="{BB962C8B-B14F-4D97-AF65-F5344CB8AC3E}">
        <p14:creationId xmlns:p14="http://schemas.microsoft.com/office/powerpoint/2010/main" val="3504723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914400"/>
          </a:xfrm>
        </p:spPr>
        <p:txBody>
          <a:bodyPr/>
          <a:lstStyle/>
          <a:p>
            <a:pPr eaLnBrk="1" hangingPunct="1">
              <a:defRPr/>
            </a:pPr>
            <a:r>
              <a:rPr lang="en-US" sz="5400" b="1" dirty="0" smtClean="0">
                <a:solidFill>
                  <a:srgbClr val="0070C0"/>
                </a:solidFill>
              </a:rPr>
              <a:t>Want to learn more?</a:t>
            </a:r>
            <a:endParaRPr lang="en-US" sz="5400" b="1" dirty="0">
              <a:solidFill>
                <a:srgbClr val="0070C0"/>
              </a:solidFill>
            </a:endParaRPr>
          </a:p>
        </p:txBody>
      </p:sp>
      <p:sp>
        <p:nvSpPr>
          <p:cNvPr id="92163" name="Content Placeholder 2"/>
          <p:cNvSpPr>
            <a:spLocks noGrp="1"/>
          </p:cNvSpPr>
          <p:nvPr>
            <p:ph idx="1"/>
          </p:nvPr>
        </p:nvSpPr>
        <p:spPr>
          <a:xfrm>
            <a:off x="228600" y="1752600"/>
            <a:ext cx="8458200" cy="4603750"/>
          </a:xfrm>
        </p:spPr>
        <p:txBody>
          <a:bodyPr/>
          <a:lstStyle/>
          <a:p>
            <a:pPr eaLnBrk="1" hangingPunct="1">
              <a:buFont typeface="Wingdings" pitchFamily="2" charset="2"/>
              <a:buNone/>
            </a:pPr>
            <a:endParaRPr lang="en-US" sz="3600" b="1" dirty="0" smtClean="0"/>
          </a:p>
          <a:p>
            <a:pPr algn="ctr">
              <a:buNone/>
            </a:pPr>
            <a:r>
              <a:rPr lang="en-US" sz="3600" b="1" dirty="0" smtClean="0"/>
              <a:t>Certification</a:t>
            </a:r>
          </a:p>
          <a:p>
            <a:pPr algn="ctr">
              <a:buNone/>
            </a:pPr>
            <a:r>
              <a:rPr lang="en-US" sz="3600" b="1" dirty="0" smtClean="0"/>
              <a:t>http://appreciativeadvising.net/</a:t>
            </a:r>
          </a:p>
          <a:p>
            <a:pPr algn="ctr" eaLnBrk="1" hangingPunct="1">
              <a:buFont typeface="Wingdings" pitchFamily="2" charset="2"/>
              <a:buNone/>
            </a:pPr>
            <a:r>
              <a:rPr lang="en-US" sz="2400" dirty="0" smtClean="0"/>
              <a:t>Are You on Facebook? </a:t>
            </a:r>
          </a:p>
          <a:p>
            <a:pPr algn="ctr" eaLnBrk="1" hangingPunct="1">
              <a:buFont typeface="Wingdings" pitchFamily="2" charset="2"/>
              <a:buNone/>
            </a:pPr>
            <a:r>
              <a:rPr lang="en-US" sz="2400" dirty="0" smtClean="0"/>
              <a:t>If so, please join the </a:t>
            </a:r>
          </a:p>
          <a:p>
            <a:pPr algn="ctr" eaLnBrk="1" hangingPunct="1">
              <a:buFont typeface="Wingdings" pitchFamily="2" charset="2"/>
              <a:buNone/>
            </a:pPr>
            <a:r>
              <a:rPr lang="en-US" sz="2400" dirty="0" smtClean="0"/>
              <a:t>Appreciative Advising group</a:t>
            </a:r>
          </a:p>
          <a:p>
            <a:pPr algn="ctr" eaLnBrk="1" hangingPunct="1">
              <a:buFont typeface="Wingdings" pitchFamily="2" charset="2"/>
              <a:buNone/>
            </a:pPr>
            <a:endParaRPr lang="en-US" sz="2400" dirty="0"/>
          </a:p>
          <a:p>
            <a:pPr algn="ctr">
              <a:buNone/>
            </a:pPr>
            <a:r>
              <a:rPr lang="en-US" sz="2400" dirty="0"/>
              <a:t>Journal of Appreciative </a:t>
            </a:r>
            <a:r>
              <a:rPr lang="en-US" sz="2400" dirty="0" smtClean="0"/>
              <a:t>Education</a:t>
            </a:r>
          </a:p>
          <a:p>
            <a:pPr algn="ctr">
              <a:buNone/>
            </a:pPr>
            <a:r>
              <a:rPr lang="en-US" sz="2400" b="1" dirty="0"/>
              <a:t>http://libjournal.uncg.edu/ojs/index.php/jae/index</a:t>
            </a:r>
            <a:endParaRPr lang="en-US" sz="2400" b="1" dirty="0" smtClean="0"/>
          </a:p>
        </p:txBody>
      </p:sp>
      <p:pic>
        <p:nvPicPr>
          <p:cNvPr id="4" name="Picture 3" descr="AA_figure_Color.png"/>
          <p:cNvPicPr>
            <a:picLocks noChangeAspect="1"/>
          </p:cNvPicPr>
          <p:nvPr/>
        </p:nvPicPr>
        <p:blipFill>
          <a:blip r:embed="rId4" cstate="print"/>
          <a:stretch>
            <a:fillRect/>
          </a:stretch>
        </p:blipFill>
        <p:spPr>
          <a:xfrm>
            <a:off x="7849721" y="0"/>
            <a:ext cx="2588558" cy="2000250"/>
          </a:xfrm>
          <a:prstGeom prst="rect">
            <a:avLst/>
          </a:prstGeom>
        </p:spPr>
      </p:pic>
      <p:pic>
        <p:nvPicPr>
          <p:cNvPr id="5" name="Picture 4" descr="AA_figure_Color.png"/>
          <p:cNvPicPr>
            <a:picLocks noChangeAspect="1"/>
          </p:cNvPicPr>
          <p:nvPr/>
        </p:nvPicPr>
        <p:blipFill>
          <a:blip r:embed="rId4" cstate="print"/>
          <a:stretch>
            <a:fillRect/>
          </a:stretch>
        </p:blipFill>
        <p:spPr>
          <a:xfrm>
            <a:off x="7849721" y="4857750"/>
            <a:ext cx="2588558" cy="2000250"/>
          </a:xfrm>
          <a:prstGeom prst="rect">
            <a:avLst/>
          </a:prstGeom>
        </p:spPr>
      </p:pic>
      <p:pic>
        <p:nvPicPr>
          <p:cNvPr id="6" name="Picture 5" descr="AA_figure_Color.png"/>
          <p:cNvPicPr>
            <a:picLocks noChangeAspect="1"/>
          </p:cNvPicPr>
          <p:nvPr/>
        </p:nvPicPr>
        <p:blipFill>
          <a:blip r:embed="rId4" cstate="print"/>
          <a:stretch>
            <a:fillRect/>
          </a:stretch>
        </p:blipFill>
        <p:spPr>
          <a:xfrm>
            <a:off x="0" y="0"/>
            <a:ext cx="2588558" cy="2000250"/>
          </a:xfrm>
          <a:prstGeom prst="rect">
            <a:avLst/>
          </a:prstGeom>
        </p:spPr>
      </p:pic>
      <p:pic>
        <p:nvPicPr>
          <p:cNvPr id="7" name="Picture 6" descr="AA_figure_Color.png"/>
          <p:cNvPicPr>
            <a:picLocks noChangeAspect="1"/>
          </p:cNvPicPr>
          <p:nvPr/>
        </p:nvPicPr>
        <p:blipFill>
          <a:blip r:embed="rId4" cstate="print"/>
          <a:stretch>
            <a:fillRect/>
          </a:stretch>
        </p:blipFill>
        <p:spPr>
          <a:xfrm>
            <a:off x="0" y="5181600"/>
            <a:ext cx="2588558" cy="200025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0070C0"/>
                </a:solidFill>
              </a:rPr>
              <a:t>Questions?</a:t>
            </a:r>
            <a:endParaRPr lang="en-US" b="1" dirty="0">
              <a:solidFill>
                <a:srgbClr val="0070C0"/>
              </a:solidFill>
            </a:endParaRPr>
          </a:p>
        </p:txBody>
      </p:sp>
      <p:pic>
        <p:nvPicPr>
          <p:cNvPr id="93187" name="Content Placeholder 3" descr="PPP_IBUSC_CLP_Unanswered_Questions_S.png"/>
          <p:cNvPicPr>
            <a:picLocks noGrp="1"/>
          </p:cNvPicPr>
          <p:nvPr>
            <p:ph idx="1"/>
          </p:nvPr>
        </p:nvPicPr>
        <p:blipFill>
          <a:blip r:embed="rId4" cstate="print"/>
          <a:srcRect/>
          <a:stretch>
            <a:fillRect/>
          </a:stretch>
        </p:blipFill>
        <p:spPr>
          <a:xfrm>
            <a:off x="1066800" y="1524000"/>
            <a:ext cx="7086600" cy="5676900"/>
          </a:xfrm>
        </p:spPr>
      </p:pic>
      <p:pic>
        <p:nvPicPr>
          <p:cNvPr id="4" name="Picture 3" descr="AA_figure_Color.png"/>
          <p:cNvPicPr>
            <a:picLocks noChangeAspect="1"/>
          </p:cNvPicPr>
          <p:nvPr/>
        </p:nvPicPr>
        <p:blipFill>
          <a:blip r:embed="rId5" cstate="print"/>
          <a:stretch>
            <a:fillRect/>
          </a:stretch>
        </p:blipFill>
        <p:spPr>
          <a:xfrm>
            <a:off x="7849721" y="0"/>
            <a:ext cx="2588558" cy="2000250"/>
          </a:xfrm>
          <a:prstGeom prst="rect">
            <a:avLst/>
          </a:prstGeom>
        </p:spPr>
      </p:pic>
      <p:pic>
        <p:nvPicPr>
          <p:cNvPr id="5" name="Picture 4" descr="AA_figure_Color.png"/>
          <p:cNvPicPr>
            <a:picLocks noChangeAspect="1"/>
          </p:cNvPicPr>
          <p:nvPr/>
        </p:nvPicPr>
        <p:blipFill>
          <a:blip r:embed="rId5" cstate="print"/>
          <a:stretch>
            <a:fillRect/>
          </a:stretch>
        </p:blipFill>
        <p:spPr>
          <a:xfrm>
            <a:off x="7849721" y="4857750"/>
            <a:ext cx="2588558" cy="2000250"/>
          </a:xfrm>
          <a:prstGeom prst="rect">
            <a:avLst/>
          </a:prstGeom>
        </p:spPr>
      </p:pic>
      <p:pic>
        <p:nvPicPr>
          <p:cNvPr id="6" name="Picture 5" descr="AA_figure_Color.png"/>
          <p:cNvPicPr>
            <a:picLocks noChangeAspect="1"/>
          </p:cNvPicPr>
          <p:nvPr/>
        </p:nvPicPr>
        <p:blipFill>
          <a:blip r:embed="rId5" cstate="print"/>
          <a:stretch>
            <a:fillRect/>
          </a:stretch>
        </p:blipFill>
        <p:spPr>
          <a:xfrm>
            <a:off x="0" y="4857750"/>
            <a:ext cx="2588558" cy="2000250"/>
          </a:xfrm>
          <a:prstGeom prst="rect">
            <a:avLst/>
          </a:prstGeom>
        </p:spPr>
      </p:pic>
      <p:pic>
        <p:nvPicPr>
          <p:cNvPr id="7" name="Picture 6" descr="AA_figure_Color.png"/>
          <p:cNvPicPr>
            <a:picLocks noChangeAspect="1"/>
          </p:cNvPicPr>
          <p:nvPr/>
        </p:nvPicPr>
        <p:blipFill>
          <a:blip r:embed="rId5" cstate="print"/>
          <a:stretch>
            <a:fillRect/>
          </a:stretch>
        </p:blipFill>
        <p:spPr>
          <a:xfrm>
            <a:off x="0" y="0"/>
            <a:ext cx="2588558" cy="200025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A_logo_Color.png"/>
          <p:cNvPicPr>
            <a:picLocks noGrp="1" noChangeAspect="1"/>
          </p:cNvPicPr>
          <p:nvPr>
            <p:ph idx="1"/>
          </p:nvPr>
        </p:nvPicPr>
        <p:blipFill>
          <a:blip r:embed="rId3" cstate="print"/>
          <a:stretch>
            <a:fillRect/>
          </a:stretch>
        </p:blipFill>
        <p:spPr>
          <a:xfrm>
            <a:off x="-427412" y="0"/>
            <a:ext cx="9571411" cy="739609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0" y="0"/>
            <a:ext cx="8153400" cy="1066800"/>
          </a:xfrm>
        </p:spPr>
        <p:txBody>
          <a:bodyPr/>
          <a:lstStyle/>
          <a:p>
            <a:pPr eaLnBrk="1" hangingPunct="1">
              <a:defRPr/>
            </a:pPr>
            <a:r>
              <a:rPr lang="en-US" b="1" dirty="0" smtClean="0">
                <a:solidFill>
                  <a:srgbClr val="0070C0"/>
                </a:solidFill>
              </a:rPr>
              <a:t>Appreciative Advising Definition</a:t>
            </a:r>
          </a:p>
        </p:txBody>
      </p:sp>
      <p:sp>
        <p:nvSpPr>
          <p:cNvPr id="23555" name="Rectangle 3"/>
          <p:cNvSpPr>
            <a:spLocks noGrp="1" noChangeArrowheads="1"/>
          </p:cNvSpPr>
          <p:nvPr>
            <p:ph idx="1"/>
          </p:nvPr>
        </p:nvSpPr>
        <p:spPr>
          <a:xfrm>
            <a:off x="0" y="1676400"/>
            <a:ext cx="9144000" cy="4724400"/>
          </a:xfrm>
        </p:spPr>
        <p:txBody>
          <a:bodyPr>
            <a:normAutofit/>
          </a:bodyPr>
          <a:lstStyle/>
          <a:p>
            <a:pPr algn="ctr" eaLnBrk="1" hangingPunct="1">
              <a:lnSpc>
                <a:spcPct val="90000"/>
              </a:lnSpc>
              <a:buFont typeface="Wingdings" pitchFamily="2" charset="2"/>
              <a:buNone/>
            </a:pPr>
            <a:r>
              <a:rPr lang="en-US" sz="4800" dirty="0" smtClean="0"/>
              <a:t>“Appreciative Advising is the intentional collaborative practice of asking positive, open-ended questions that help students optimize their educational experiences and achieve their dreams, goals, and potentials.”</a:t>
            </a:r>
            <a:r>
              <a:rPr lang="en-US" sz="3600" dirty="0" smtClean="0"/>
              <a:t> </a:t>
            </a:r>
          </a:p>
        </p:txBody>
      </p:sp>
      <p:sp>
        <p:nvSpPr>
          <p:cNvPr id="23556"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pic>
        <p:nvPicPr>
          <p:cNvPr id="5" name="Picture 4" descr="AA_figure_Color.png"/>
          <p:cNvPicPr>
            <a:picLocks noChangeAspect="1"/>
          </p:cNvPicPr>
          <p:nvPr/>
        </p:nvPicPr>
        <p:blipFill>
          <a:blip r:embed="rId4" cstate="print"/>
          <a:stretch>
            <a:fillRect/>
          </a:stretch>
        </p:blipFill>
        <p:spPr>
          <a:xfrm>
            <a:off x="7849721" y="0"/>
            <a:ext cx="2588558" cy="200025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8686800" cy="1371600"/>
          </a:xfrm>
        </p:spPr>
        <p:txBody>
          <a:bodyPr>
            <a:normAutofit fontScale="90000"/>
          </a:bodyPr>
          <a:lstStyle/>
          <a:p>
            <a:pPr eaLnBrk="1" fontAlgn="auto" hangingPunct="1">
              <a:spcAft>
                <a:spcPts val="0"/>
              </a:spcAft>
              <a:defRPr/>
            </a:pPr>
            <a:r>
              <a:rPr lang="en-US" sz="4400" b="1" dirty="0" smtClean="0">
                <a:solidFill>
                  <a:schemeClr val="tx2">
                    <a:satMod val="200000"/>
                  </a:schemeClr>
                </a:solidFill>
              </a:rPr>
              <a:t>The Six Phases of Appreciative Advising</a:t>
            </a:r>
          </a:p>
        </p:txBody>
      </p:sp>
      <p:sp>
        <p:nvSpPr>
          <p:cNvPr id="30724" name="Rectangle 5"/>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dirty="0"/>
              <a:t>Bloom, J. L., Hutson, B. L., &amp; He, Y. </a:t>
            </a:r>
            <a:r>
              <a:rPr lang="en-US" sz="1200" dirty="0" smtClean="0"/>
              <a:t>(2008). </a:t>
            </a:r>
            <a:r>
              <a:rPr lang="en-US" sz="1200" i="1" dirty="0"/>
              <a:t>The</a:t>
            </a:r>
            <a:r>
              <a:rPr lang="en-US" sz="1200" dirty="0"/>
              <a:t> a</a:t>
            </a:r>
            <a:r>
              <a:rPr lang="en-US" sz="1200" i="1" dirty="0"/>
              <a:t>ppreciative advising revolution</a:t>
            </a:r>
            <a:r>
              <a:rPr lang="en-US" sz="1200" dirty="0"/>
              <a:t>. Champaign, IL:  </a:t>
            </a:r>
            <a:r>
              <a:rPr lang="en-US" sz="1200" dirty="0" err="1"/>
              <a:t>Stipes</a:t>
            </a:r>
            <a:r>
              <a:rPr lang="en-US" sz="1200" dirty="0"/>
              <a:t> Publishing. </a:t>
            </a:r>
          </a:p>
        </p:txBody>
      </p:sp>
      <p:pic>
        <p:nvPicPr>
          <p:cNvPr id="6" name="Picture 5" descr="AA_figure_Color.png"/>
          <p:cNvPicPr>
            <a:picLocks noChangeAspect="1"/>
          </p:cNvPicPr>
          <p:nvPr/>
        </p:nvPicPr>
        <p:blipFill>
          <a:blip r:embed="rId4" cstate="print"/>
          <a:stretch>
            <a:fillRect/>
          </a:stretch>
        </p:blipFill>
        <p:spPr>
          <a:xfrm>
            <a:off x="7849721" y="1066800"/>
            <a:ext cx="2588558" cy="2000250"/>
          </a:xfrm>
          <a:prstGeom prst="rect">
            <a:avLst/>
          </a:prstGeom>
        </p:spPr>
      </p:pic>
      <p:graphicFrame>
        <p:nvGraphicFramePr>
          <p:cNvPr id="9" name="Content Placeholder 4"/>
          <p:cNvGraphicFramePr>
            <a:graphicFrameLocks noGrp="1"/>
          </p:cNvGraphicFramePr>
          <p:nvPr>
            <p:ph idx="1"/>
          </p:nvPr>
        </p:nvGraphicFramePr>
        <p:xfrm>
          <a:off x="0" y="1143000"/>
          <a:ext cx="9144000" cy="5257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8458200" cy="1295400"/>
          </a:xfrm>
        </p:spPr>
        <p:txBody>
          <a:bodyPr/>
          <a:lstStyle/>
          <a:p>
            <a:pPr eaLnBrk="1" fontAlgn="auto" hangingPunct="1">
              <a:spcAft>
                <a:spcPts val="0"/>
              </a:spcAft>
              <a:defRPr/>
            </a:pPr>
            <a:r>
              <a:rPr lang="en-US" sz="4800" b="1" dirty="0" smtClean="0">
                <a:solidFill>
                  <a:schemeClr val="tx2">
                    <a:satMod val="200000"/>
                  </a:schemeClr>
                </a:solidFill>
              </a:rPr>
              <a:t>Appreciative Advising Phases</a:t>
            </a:r>
          </a:p>
        </p:txBody>
      </p:sp>
      <p:sp>
        <p:nvSpPr>
          <p:cNvPr id="65539" name="Rectangle 3"/>
          <p:cNvSpPr>
            <a:spLocks noGrp="1" noChangeArrowheads="1"/>
          </p:cNvSpPr>
          <p:nvPr>
            <p:ph idx="1"/>
          </p:nvPr>
        </p:nvSpPr>
        <p:spPr>
          <a:xfrm>
            <a:off x="0" y="1752600"/>
            <a:ext cx="9144000" cy="4953000"/>
          </a:xfrm>
        </p:spPr>
        <p:txBody>
          <a:bodyPr>
            <a:noAutofit/>
          </a:bodyPr>
          <a:lstStyle/>
          <a:p>
            <a:pPr eaLnBrk="1" hangingPunct="1">
              <a:lnSpc>
                <a:spcPct val="90000"/>
              </a:lnSpc>
              <a:defRPr/>
            </a:pPr>
            <a:r>
              <a:rPr lang="en-US" sz="3600" b="1" dirty="0" smtClean="0">
                <a:solidFill>
                  <a:schemeClr val="accent2"/>
                </a:solidFill>
                <a:cs typeface="Times New Roman" pitchFamily="18" charset="0"/>
              </a:rPr>
              <a:t>Disarm</a:t>
            </a:r>
            <a:r>
              <a:rPr lang="en-US" sz="3600" dirty="0" smtClean="0">
                <a:solidFill>
                  <a:schemeClr val="tx2"/>
                </a:solidFill>
                <a:cs typeface="Times New Roman" pitchFamily="18" charset="0"/>
              </a:rPr>
              <a:t> </a:t>
            </a:r>
            <a:r>
              <a:rPr lang="en-US" sz="3600" dirty="0" smtClean="0">
                <a:cs typeface="Times New Roman" pitchFamily="18" charset="0"/>
              </a:rPr>
              <a:t>– Recognizing the importance of first impressions, create a safe, welcoming environment for students.</a:t>
            </a:r>
          </a:p>
          <a:p>
            <a:pPr eaLnBrk="1" hangingPunct="1">
              <a:lnSpc>
                <a:spcPct val="90000"/>
              </a:lnSpc>
              <a:defRPr/>
            </a:pPr>
            <a:r>
              <a:rPr lang="en-US" sz="3600" b="1" dirty="0" smtClean="0">
                <a:solidFill>
                  <a:schemeClr val="accent3"/>
                </a:solidFill>
                <a:cs typeface="Times New Roman" pitchFamily="18" charset="0"/>
              </a:rPr>
              <a:t>Discover</a:t>
            </a:r>
            <a:r>
              <a:rPr lang="en-US" sz="3600" dirty="0" smtClean="0">
                <a:cs typeface="Times New Roman" pitchFamily="18" charset="0"/>
              </a:rPr>
              <a:t> - Utilize positive open-ended questions to draw out what they enjoy doing, their strengths, and their passions. Listen to each answer carefully before asking the next positive question. </a:t>
            </a:r>
          </a:p>
        </p:txBody>
      </p:sp>
      <p:sp>
        <p:nvSpPr>
          <p:cNvPr id="32772"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pic>
        <p:nvPicPr>
          <p:cNvPr id="5" name="Picture 4" descr="AA_figure_Color.png"/>
          <p:cNvPicPr>
            <a:picLocks noChangeAspect="1"/>
          </p:cNvPicPr>
          <p:nvPr/>
        </p:nvPicPr>
        <p:blipFill>
          <a:blip r:embed="rId4" cstate="print"/>
          <a:stretch>
            <a:fillRect/>
          </a:stretch>
        </p:blipFill>
        <p:spPr>
          <a:xfrm>
            <a:off x="7849721" y="0"/>
            <a:ext cx="2588558" cy="200025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8458200" cy="1295400"/>
          </a:xfrm>
        </p:spPr>
        <p:txBody>
          <a:bodyPr>
            <a:normAutofit fontScale="90000"/>
          </a:bodyPr>
          <a:lstStyle/>
          <a:p>
            <a:pPr eaLnBrk="1" fontAlgn="auto" hangingPunct="1">
              <a:spcAft>
                <a:spcPts val="0"/>
              </a:spcAft>
              <a:defRPr/>
            </a:pPr>
            <a:r>
              <a:rPr lang="en-US" sz="4800" b="1" dirty="0" smtClean="0">
                <a:solidFill>
                  <a:schemeClr val="tx2">
                    <a:satMod val="200000"/>
                  </a:schemeClr>
                </a:solidFill>
              </a:rPr>
              <a:t>Appreciative Advising Phases (continued)</a:t>
            </a:r>
          </a:p>
        </p:txBody>
      </p:sp>
      <p:sp>
        <p:nvSpPr>
          <p:cNvPr id="66563" name="Rectangle 3"/>
          <p:cNvSpPr>
            <a:spLocks noGrp="1" noChangeArrowheads="1"/>
          </p:cNvSpPr>
          <p:nvPr>
            <p:ph idx="1"/>
          </p:nvPr>
        </p:nvSpPr>
        <p:spPr>
          <a:xfrm>
            <a:off x="0" y="1676400"/>
            <a:ext cx="9144000" cy="4876800"/>
          </a:xfrm>
        </p:spPr>
        <p:txBody>
          <a:bodyPr>
            <a:normAutofit/>
          </a:bodyPr>
          <a:lstStyle/>
          <a:p>
            <a:pPr eaLnBrk="1" hangingPunct="1">
              <a:defRPr/>
            </a:pPr>
            <a:r>
              <a:rPr lang="en-US" sz="4000" b="1" dirty="0" smtClean="0">
                <a:solidFill>
                  <a:schemeClr val="accent4"/>
                </a:solidFill>
                <a:cs typeface="Times New Roman" pitchFamily="18" charset="0"/>
              </a:rPr>
              <a:t>Dream</a:t>
            </a:r>
            <a:r>
              <a:rPr lang="en-US" sz="4000" dirty="0" smtClean="0">
                <a:cs typeface="Times New Roman" pitchFamily="18" charset="0"/>
              </a:rPr>
              <a:t> - Help students formulate a vision of what they might become, and then assist them in developing their life and career goals.</a:t>
            </a:r>
          </a:p>
          <a:p>
            <a:pPr eaLnBrk="1" hangingPunct="1">
              <a:defRPr/>
            </a:pPr>
            <a:r>
              <a:rPr lang="en-US" sz="4000" b="1" dirty="0" smtClean="0">
                <a:solidFill>
                  <a:schemeClr val="accent5"/>
                </a:solidFill>
                <a:cs typeface="Times New Roman" pitchFamily="18" charset="0"/>
              </a:rPr>
              <a:t>Design</a:t>
            </a:r>
            <a:r>
              <a:rPr lang="en-US" sz="4000" dirty="0" smtClean="0">
                <a:cs typeface="Times New Roman" pitchFamily="18" charset="0"/>
              </a:rPr>
              <a:t> – Help students devise concrete, incremental, and achievable goals.</a:t>
            </a:r>
          </a:p>
        </p:txBody>
      </p:sp>
      <p:sp>
        <p:nvSpPr>
          <p:cNvPr id="33796"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pic>
        <p:nvPicPr>
          <p:cNvPr id="5" name="Picture 4" descr="AA_figure_Color.png"/>
          <p:cNvPicPr>
            <a:picLocks noChangeAspect="1"/>
          </p:cNvPicPr>
          <p:nvPr/>
        </p:nvPicPr>
        <p:blipFill>
          <a:blip r:embed="rId4" cstate="print"/>
          <a:stretch>
            <a:fillRect/>
          </a:stretch>
        </p:blipFill>
        <p:spPr>
          <a:xfrm>
            <a:off x="7849721" y="0"/>
            <a:ext cx="2588558" cy="200025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10600" cy="1295400"/>
          </a:xfrm>
        </p:spPr>
        <p:txBody>
          <a:bodyPr>
            <a:normAutofit fontScale="90000"/>
          </a:bodyPr>
          <a:lstStyle/>
          <a:p>
            <a:pPr eaLnBrk="1" fontAlgn="auto" hangingPunct="1">
              <a:spcAft>
                <a:spcPts val="0"/>
              </a:spcAft>
              <a:defRPr/>
            </a:pPr>
            <a:r>
              <a:rPr lang="en-US" sz="4800" b="1" dirty="0" smtClean="0">
                <a:solidFill>
                  <a:schemeClr val="tx2">
                    <a:satMod val="200000"/>
                  </a:schemeClr>
                </a:solidFill>
              </a:rPr>
              <a:t>Appreciative Advising Phases (continued)</a:t>
            </a:r>
          </a:p>
        </p:txBody>
      </p:sp>
      <p:sp>
        <p:nvSpPr>
          <p:cNvPr id="67587" name="Content Placeholder 2"/>
          <p:cNvSpPr>
            <a:spLocks noGrp="1"/>
          </p:cNvSpPr>
          <p:nvPr>
            <p:ph idx="1"/>
          </p:nvPr>
        </p:nvSpPr>
        <p:spPr>
          <a:xfrm>
            <a:off x="0" y="1524000"/>
            <a:ext cx="9144000" cy="4602163"/>
          </a:xfrm>
        </p:spPr>
        <p:txBody>
          <a:bodyPr/>
          <a:lstStyle/>
          <a:p>
            <a:pPr eaLnBrk="1" hangingPunct="1">
              <a:defRPr/>
            </a:pPr>
            <a:r>
              <a:rPr lang="en-US" sz="3600" b="1" dirty="0" smtClean="0">
                <a:solidFill>
                  <a:schemeClr val="accent6"/>
                </a:solidFill>
              </a:rPr>
              <a:t>Deliver</a:t>
            </a:r>
            <a:r>
              <a:rPr lang="en-US" sz="3600" dirty="0" smtClean="0"/>
              <a:t> – The students follow through on their plans. The advisor is </a:t>
            </a:r>
            <a:r>
              <a:rPr lang="en-US" sz="3600" dirty="0" smtClean="0">
                <a:cs typeface="Times New Roman" pitchFamily="18" charset="0"/>
              </a:rPr>
              <a:t>there for them when they stumble, believing in them every step of the way and helping them continue to update and refine their dreams as they go. </a:t>
            </a:r>
          </a:p>
          <a:p>
            <a:pPr eaLnBrk="1" hangingPunct="1">
              <a:defRPr/>
            </a:pPr>
            <a:r>
              <a:rPr lang="en-US" sz="3600" dirty="0" smtClean="0">
                <a:solidFill>
                  <a:srgbClr val="0070C0"/>
                </a:solidFill>
                <a:cs typeface="Times New Roman" pitchFamily="18" charset="0"/>
              </a:rPr>
              <a:t>Don’t Settle </a:t>
            </a:r>
            <a:r>
              <a:rPr lang="en-US" sz="3600" dirty="0" smtClean="0">
                <a:cs typeface="Times New Roman" pitchFamily="18" charset="0"/>
              </a:rPr>
              <a:t>– The advisor challenges the student to proactively raise the student’s internal bar of self- expectations</a:t>
            </a:r>
          </a:p>
          <a:p>
            <a:pPr eaLnBrk="1" hangingPunct="1">
              <a:defRPr/>
            </a:pPr>
            <a:endParaRPr lang="en-US" dirty="0" smtClean="0"/>
          </a:p>
        </p:txBody>
      </p:sp>
      <p:sp>
        <p:nvSpPr>
          <p:cNvPr id="34820" name="Rectangle 3"/>
          <p:cNvSpPr>
            <a:spLocks noChangeArrowheads="1"/>
          </p:cNvSpPr>
          <p:nvPr/>
        </p:nvSpPr>
        <p:spPr bwMode="auto">
          <a:xfrm>
            <a:off x="0" y="6618288"/>
            <a:ext cx="9144000" cy="239712"/>
          </a:xfrm>
          <a:prstGeom prst="rect">
            <a:avLst/>
          </a:prstGeom>
          <a:noFill/>
          <a:ln w="9525">
            <a:noFill/>
            <a:miter lim="800000"/>
            <a:headEnd/>
            <a:tailEnd/>
          </a:ln>
        </p:spPr>
        <p:txBody>
          <a:bodyPr>
            <a:spAutoFit/>
          </a:bodyPr>
          <a:lstStyle/>
          <a:p>
            <a:pPr marL="411163">
              <a:lnSpc>
                <a:spcPct val="80000"/>
              </a:lnSpc>
              <a:buFont typeface="Wingdings" pitchFamily="2" charset="2"/>
              <a:buChar char=""/>
            </a:pPr>
            <a:r>
              <a:rPr lang="en-US" sz="1200"/>
              <a:t>Bloom, J. L., Hutson, B. L., &amp; He, Y. (2008). </a:t>
            </a:r>
            <a:r>
              <a:rPr lang="en-US" sz="1200" i="1"/>
              <a:t>The</a:t>
            </a:r>
            <a:r>
              <a:rPr lang="en-US" sz="1200"/>
              <a:t> a</a:t>
            </a:r>
            <a:r>
              <a:rPr lang="en-US" sz="1200" i="1"/>
              <a:t>ppreciative advising revolution</a:t>
            </a:r>
            <a:r>
              <a:rPr lang="en-US" sz="1200"/>
              <a:t>. Champaign, IL:  Stipes Publishing. </a:t>
            </a:r>
          </a:p>
        </p:txBody>
      </p:sp>
      <p:pic>
        <p:nvPicPr>
          <p:cNvPr id="5" name="Picture 4" descr="AA_figure_Color.png"/>
          <p:cNvPicPr>
            <a:picLocks noChangeAspect="1"/>
          </p:cNvPicPr>
          <p:nvPr/>
        </p:nvPicPr>
        <p:blipFill>
          <a:blip r:embed="rId4" cstate="print"/>
          <a:stretch>
            <a:fillRect/>
          </a:stretch>
        </p:blipFill>
        <p:spPr>
          <a:xfrm>
            <a:off x="7849721" y="0"/>
            <a:ext cx="2588558" cy="2000250"/>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offee-sun">
            <a:hlinkClick r:id="rId3"/>
          </p:cNvPr>
          <p:cNvSpPr>
            <a:spLocks noChangeAspect="1" noChangeArrowheads="1"/>
          </p:cNvSpPr>
          <p:nvPr/>
        </p:nvSpPr>
        <p:spPr bwMode="auto">
          <a:xfrm>
            <a:off x="280988" y="-1576388"/>
            <a:ext cx="4572000" cy="3286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descr="C:\Users\murrayje\Desktop\coffee-su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785937"/>
            <a:ext cx="457200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1283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DE_TITLE" val="0"/>
  <p:tag name="SHOW_RECTANGLES" val="1"/>
  <p:tag name="FADE_AFTER_EFFECT" val="1"/>
  <p:tag name="ENABLE_SOUND" val="1"/>
  <p:tag name="PACKED_FLAG" val="0"/>
  <p:tag name="SHOW_PREVIEW" val="1"/>
  <p:tag name="SHADOW_SET" val="0"/>
  <p:tag name="VERSION" val="12.0"/>
  <p:tag name="ANIMATION_STYLE" val="Converge Sides"/>
  <p:tag name="SOUND_SET" val="C:\Program Files\PowerPlugs\Animator\Sounds\Air Whoosh 1.wav"/>
  <p:tag name="FIRST_SELECTED_SLIDE" val="1"/>
</p:tagLst>
</file>

<file path=ppt/tags/tag10.xml><?xml version="1.0" encoding="utf-8"?>
<p:tagLst xmlns:a="http://schemas.openxmlformats.org/drawingml/2006/main" xmlns:r="http://schemas.openxmlformats.org/officeDocument/2006/relationships" xmlns:p="http://schemas.openxmlformats.org/presentationml/2006/main">
  <p:tag name="POWER3D TRANSITION" val="Shnroll.p3d 4"/>
  <p:tag name="POWER3D OPTIONS" val="Fast "/>
</p:tagLst>
</file>

<file path=ppt/tags/tag11.xml><?xml version="1.0" encoding="utf-8"?>
<p:tagLst xmlns:a="http://schemas.openxmlformats.org/drawingml/2006/main" xmlns:r="http://schemas.openxmlformats.org/officeDocument/2006/relationships" xmlns:p="http://schemas.openxmlformats.org/presentationml/2006/main">
  <p:tag name="POWER3D TRANSITION" val="Slabflip.p3d 2"/>
  <p:tag name="POWER3D OPTIONS" val="Fast "/>
  <p:tag name="POWER3D IMAGE0" val="PINBUMP.TGA"/>
  <p:tag name="POWER3D IMAGE1" val="PINBUMP.TGA"/>
</p:tagLst>
</file>

<file path=ppt/tags/tag12.xml><?xml version="1.0" encoding="utf-8"?>
<p:tagLst xmlns:a="http://schemas.openxmlformats.org/drawingml/2006/main" xmlns:r="http://schemas.openxmlformats.org/officeDocument/2006/relationships" xmlns:p="http://schemas.openxmlformats.org/presentationml/2006/main">
  <p:tag name="POWER3D TRANSITION" val="OnEdge.p3d 4"/>
  <p:tag name="POWER3D OPTIONS" val="Fast "/>
</p:tagLst>
</file>

<file path=ppt/tags/tag13.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Fast "/>
</p:tagLst>
</file>

<file path=ppt/tags/tag14.xml><?xml version="1.0" encoding="utf-8"?>
<p:tagLst xmlns:a="http://schemas.openxmlformats.org/drawingml/2006/main" xmlns:r="http://schemas.openxmlformats.org/officeDocument/2006/relationships" xmlns:p="http://schemas.openxmlformats.org/presentationml/2006/main">
  <p:tag name="POWER3D TRANSITION" val="Revcube.p3d 3"/>
  <p:tag name="POWER3D OPTIONS" val="Fast "/>
</p:tagLst>
</file>

<file path=ppt/tags/tag15.xml><?xml version="1.0" encoding="utf-8"?>
<p:tagLst xmlns:a="http://schemas.openxmlformats.org/drawingml/2006/main" xmlns:r="http://schemas.openxmlformats.org/officeDocument/2006/relationships" xmlns:p="http://schemas.openxmlformats.org/presentationml/2006/main">
  <p:tag name="POWER3D TRANSITION" val="Revdoors.p3d 3"/>
  <p:tag name="POWER3D OPTIONS" val="Fast "/>
</p:tagLst>
</file>

<file path=ppt/tags/tag16.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Fast "/>
  <p:tag name="POWER3D IMAGE0" val="PINBUMP.TGA"/>
  <p:tag name="POWER3D IMAGE1" val="PINBUMP.TGA"/>
</p:tagLst>
</file>

<file path=ppt/tags/tag17.xml><?xml version="1.0" encoding="utf-8"?>
<p:tagLst xmlns:a="http://schemas.openxmlformats.org/drawingml/2006/main" xmlns:r="http://schemas.openxmlformats.org/officeDocument/2006/relationships" xmlns:p="http://schemas.openxmlformats.org/presentationml/2006/main">
  <p:tag name="POWER3D TRANSITION" val="Tumbling.p3d 7"/>
  <p:tag name="POWER3D OPTIONS" val="Fast "/>
  <p:tag name="POWER3D IMAGE0" val="PINBUMP.TGA"/>
</p:tagLst>
</file>

<file path=ppt/tags/tag18.xml><?xml version="1.0" encoding="utf-8"?>
<p:tagLst xmlns:a="http://schemas.openxmlformats.org/drawingml/2006/main" xmlns:r="http://schemas.openxmlformats.org/officeDocument/2006/relationships" xmlns:p="http://schemas.openxmlformats.org/presentationml/2006/main">
  <p:tag name="POWER3D TRANSITION" val="DropIn.p3d 4"/>
  <p:tag name="POWER3D OPTIONS" val="Fast "/>
</p:tagLst>
</file>

<file path=ppt/tags/tag19.xml><?xml version="1.0" encoding="utf-8"?>
<p:tagLst xmlns:a="http://schemas.openxmlformats.org/drawingml/2006/main" xmlns:r="http://schemas.openxmlformats.org/officeDocument/2006/relationships" xmlns:p="http://schemas.openxmlformats.org/presentationml/2006/main">
  <p:tag name="POWER3D TRANSITION" val="OnEdge.p3d 0"/>
  <p:tag name="POWER3D OPTIONS" val="Fast "/>
</p:tagLst>
</file>

<file path=ppt/tags/tag2.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Fast "/>
  <p:tag name="POWER3D IMAGE0" val="PINBUMP.TGA"/>
  <p:tag name="POWER3D IMAGE1" val="PINBUMP.TGA"/>
</p:tagLst>
</file>

<file path=ppt/tags/tag20.xml><?xml version="1.0" encoding="utf-8"?>
<p:tagLst xmlns:a="http://schemas.openxmlformats.org/drawingml/2006/main" xmlns:r="http://schemas.openxmlformats.org/officeDocument/2006/relationships" xmlns:p="http://schemas.openxmlformats.org/presentationml/2006/main">
  <p:tag name="POWER3D TRANSITION" val="Shnroll.p3d 7"/>
  <p:tag name="POWER3D OPTIONS" val="Fast "/>
</p:tagLst>
</file>

<file path=ppt/tags/tag21.xml><?xml version="1.0" encoding="utf-8"?>
<p:tagLst xmlns:a="http://schemas.openxmlformats.org/drawingml/2006/main" xmlns:r="http://schemas.openxmlformats.org/officeDocument/2006/relationships" xmlns:p="http://schemas.openxmlformats.org/presentationml/2006/main">
  <p:tag name="POWER3D TRANSITION" val="Swing.p3d 3"/>
  <p:tag name="POWER3D OPTIONS" val="Fast "/>
</p:tagLst>
</file>

<file path=ppt/tags/tag22.xml><?xml version="1.0" encoding="utf-8"?>
<p:tagLst xmlns:a="http://schemas.openxmlformats.org/drawingml/2006/main" xmlns:r="http://schemas.openxmlformats.org/officeDocument/2006/relationships" xmlns:p="http://schemas.openxmlformats.org/presentationml/2006/main">
  <p:tag name="POWER3D TRANSITION" val="OnEdge.p3d 6"/>
  <p:tag name="POWER3D OPTIONS" val="Fast "/>
</p:tagLst>
</file>

<file path=ppt/tags/tag23.xml><?xml version="1.0" encoding="utf-8"?>
<p:tagLst xmlns:a="http://schemas.openxmlformats.org/drawingml/2006/main" xmlns:r="http://schemas.openxmlformats.org/officeDocument/2006/relationships" xmlns:p="http://schemas.openxmlformats.org/presentationml/2006/main">
  <p:tag name="POWER3D TRANSITION" val="Revdoors.p3d 2"/>
  <p:tag name="POWER3D OPTIONS" val="Fast "/>
</p:tagLst>
</file>

<file path=ppt/tags/tag24.xml><?xml version="1.0" encoding="utf-8"?>
<p:tagLst xmlns:a="http://schemas.openxmlformats.org/drawingml/2006/main" xmlns:r="http://schemas.openxmlformats.org/officeDocument/2006/relationships" xmlns:p="http://schemas.openxmlformats.org/presentationml/2006/main">
  <p:tag name="POWER3D TRANSITION" val="Slabflip.p3d 2"/>
  <p:tag name="POWER3D OPTIONS" val="Fast "/>
  <p:tag name="POWER3D IMAGE0" val="PINBUMP.TGA"/>
  <p:tag name="POWER3D IMAGE1" val="PINBUMP.TGA"/>
</p:tagLst>
</file>

<file path=ppt/tags/tag25.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Fast "/>
  <p:tag name="POWER3D IMAGE0" val="PINBUMP.TGA"/>
  <p:tag name="POWER3D IMAGE1" val="PINBUMP.TGA"/>
</p:tagLst>
</file>

<file path=ppt/tags/tag26.xml><?xml version="1.0" encoding="utf-8"?>
<p:tagLst xmlns:a="http://schemas.openxmlformats.org/drawingml/2006/main" xmlns:r="http://schemas.openxmlformats.org/officeDocument/2006/relationships" xmlns:p="http://schemas.openxmlformats.org/presentationml/2006/main">
  <p:tag name="POWER3D TRANSITION" val="Swing.p3d 5"/>
  <p:tag name="POWER3D OPTIONS" val="Fast "/>
</p:tagLst>
</file>

<file path=ppt/tags/tag27.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Fast "/>
</p:tagLst>
</file>

<file path=ppt/tags/tag28.xml><?xml version="1.0" encoding="utf-8"?>
<p:tagLst xmlns:a="http://schemas.openxmlformats.org/drawingml/2006/main" xmlns:r="http://schemas.openxmlformats.org/officeDocument/2006/relationships" xmlns:p="http://schemas.openxmlformats.org/presentationml/2006/main">
  <p:tag name="POWER3D TRANSITION" val="Revcube.p3d 2"/>
  <p:tag name="POWER3D OPTIONS" val="Fast "/>
</p:tagLst>
</file>

<file path=ppt/tags/tag29.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Fast "/>
  <p:tag name="POWER3D IMAGE0" val="PINBUMP.TGA"/>
  <p:tag name="POWER3D IMAGE1" val="PINBUMP.TGA"/>
</p:tagLst>
</file>

<file path=ppt/tags/tag3.xml><?xml version="1.0" encoding="utf-8"?>
<p:tagLst xmlns:a="http://schemas.openxmlformats.org/drawingml/2006/main" xmlns:r="http://schemas.openxmlformats.org/officeDocument/2006/relationships" xmlns:p="http://schemas.openxmlformats.org/presentationml/2006/main">
  <p:tag name="POWER3D TRANSITION" val="Shnroll.p3d 6"/>
  <p:tag name="POWER3D OPTIONS" val="Fast "/>
</p:tagLst>
</file>

<file path=ppt/tags/tag30.xml><?xml version="1.0" encoding="utf-8"?>
<p:tagLst xmlns:a="http://schemas.openxmlformats.org/drawingml/2006/main" xmlns:r="http://schemas.openxmlformats.org/officeDocument/2006/relationships" xmlns:p="http://schemas.openxmlformats.org/presentationml/2006/main">
  <p:tag name="POWER3D TRANSITION" val="Bilboard.p3d 1"/>
  <p:tag name="POWER3D OPTIONS" val="Fast "/>
</p:tagLst>
</file>

<file path=ppt/tags/tag31.xml><?xml version="1.0" encoding="utf-8"?>
<p:tagLst xmlns:a="http://schemas.openxmlformats.org/drawingml/2006/main" xmlns:r="http://schemas.openxmlformats.org/officeDocument/2006/relationships" xmlns:p="http://schemas.openxmlformats.org/presentationml/2006/main">
  <p:tag name="POWER3D TRANSITION" val="DropIn.p3d 6"/>
  <p:tag name="POWER3D OPTIONS" val="Fast "/>
</p:tagLst>
</file>

<file path=ppt/tags/tag4.xml><?xml version="1.0" encoding="utf-8"?>
<p:tagLst xmlns:a="http://schemas.openxmlformats.org/drawingml/2006/main" xmlns:r="http://schemas.openxmlformats.org/officeDocument/2006/relationships" xmlns:p="http://schemas.openxmlformats.org/presentationml/2006/main">
  <p:tag name="POWER3D TRANSITION" val="Slabrota.p3d 1"/>
  <p:tag name="POWER3D OPTIONS" val="Fast "/>
  <p:tag name="POWER3D IMAGE0" val="PINBUMP.TGA"/>
</p:tagLst>
</file>

<file path=ppt/tags/tag5.xml><?xml version="1.0" encoding="utf-8"?>
<p:tagLst xmlns:a="http://schemas.openxmlformats.org/drawingml/2006/main" xmlns:r="http://schemas.openxmlformats.org/officeDocument/2006/relationships" xmlns:p="http://schemas.openxmlformats.org/presentationml/2006/main">
  <p:tag name="POWER3D TRANSITION" val="Slabtilt.p3d 1"/>
  <p:tag name="POWER3D OPTIONS" val="Fast "/>
  <p:tag name="POWER3D IMAGE0" val="PINBUMP.TGA"/>
  <p:tag name="POWER3D IMAGE1" val="PINBUMP.TGA"/>
</p:tagLst>
</file>

<file path=ppt/tags/tag6.xml><?xml version="1.0" encoding="utf-8"?>
<p:tagLst xmlns:a="http://schemas.openxmlformats.org/drawingml/2006/main" xmlns:r="http://schemas.openxmlformats.org/officeDocument/2006/relationships" xmlns:p="http://schemas.openxmlformats.org/presentationml/2006/main">
  <p:tag name="POWER3D TRANSITION" val="Swing.p3d 3"/>
  <p:tag name="POWER3D OPTIONS" val="Fast "/>
</p:tagLst>
</file>

<file path=ppt/tags/tag7.xml><?xml version="1.0" encoding="utf-8"?>
<p:tagLst xmlns:a="http://schemas.openxmlformats.org/drawingml/2006/main" xmlns:r="http://schemas.openxmlformats.org/officeDocument/2006/relationships" xmlns:p="http://schemas.openxmlformats.org/presentationml/2006/main">
  <p:tag name="POWER3D TRANSITION" val="Tumbling.p3d 3"/>
  <p:tag name="POWER3D OPTIONS" val="Fast "/>
  <p:tag name="POWER3D IMAGE0" val="PINBUMP.TGA"/>
</p:tagLst>
</file>

<file path=ppt/tags/tag8.xml><?xml version="1.0" encoding="utf-8"?>
<p:tagLst xmlns:a="http://schemas.openxmlformats.org/drawingml/2006/main" xmlns:r="http://schemas.openxmlformats.org/officeDocument/2006/relationships" xmlns:p="http://schemas.openxmlformats.org/presentationml/2006/main">
  <p:tag name="POWER3D TRANSITION" val="DropIn.p3d 7"/>
  <p:tag name="POWER3D OPTIONS" val="Fast "/>
</p:tagLst>
</file>

<file path=ppt/tags/tag9.xml><?xml version="1.0" encoding="utf-8"?>
<p:tagLst xmlns:a="http://schemas.openxmlformats.org/drawingml/2006/main" xmlns:r="http://schemas.openxmlformats.org/officeDocument/2006/relationships" xmlns:p="http://schemas.openxmlformats.org/presentationml/2006/main">
  <p:tag name="POWER3D TRANSITION" val="Revcube.p3d 2"/>
  <p:tag name="POWER3D OPTIONS" val="Fast "/>
</p:tagLst>
</file>

<file path=ppt/theme/theme1.xml><?xml version="1.0" encoding="utf-8"?>
<a:theme xmlns:a="http://schemas.openxmlformats.org/drawingml/2006/main" name="PPP_SNATU_TXT_Sky_Swoop_Blu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13132</TotalTime>
  <Words>2119</Words>
  <Application>Microsoft Office PowerPoint</Application>
  <PresentationFormat>On-screen Show (4:3)</PresentationFormat>
  <Paragraphs>236</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PPP_SNATU_TXT_Sky_Swoop_Blue</vt:lpstr>
      <vt:lpstr>Office Theme</vt:lpstr>
      <vt:lpstr>PowerPoint Presentation</vt:lpstr>
      <vt:lpstr>Life is Like Coffee</vt:lpstr>
      <vt:lpstr>So, how do we keep the focus on our students?</vt:lpstr>
      <vt:lpstr>Appreciative Advising Definition</vt:lpstr>
      <vt:lpstr>The Six Phases of Appreciative Advising</vt:lpstr>
      <vt:lpstr>Appreciative Advising Phases</vt:lpstr>
      <vt:lpstr>Appreciative Advising Phases (continued)</vt:lpstr>
      <vt:lpstr>Appreciative Advising Phases (continued)</vt:lpstr>
      <vt:lpstr>PowerPoint Presentation</vt:lpstr>
      <vt:lpstr>Disarm Phase</vt:lpstr>
      <vt:lpstr>Which grade would you want to talk about?</vt:lpstr>
      <vt:lpstr>Important Advisor Behaviors</vt:lpstr>
      <vt:lpstr>Nonverbal Immediacy Behaviors </vt:lpstr>
      <vt:lpstr>Verbal Immediacy Behaviors</vt:lpstr>
      <vt:lpstr>What’s inside?</vt:lpstr>
      <vt:lpstr>Discover Phase</vt:lpstr>
      <vt:lpstr>Important Advisor  Behaviors</vt:lpstr>
      <vt:lpstr>Important Discover Advisor Behaviors</vt:lpstr>
      <vt:lpstr>Discover Questions for Students</vt:lpstr>
      <vt:lpstr>Dream Phase</vt:lpstr>
      <vt:lpstr>Take the Chains off the Dreams!</vt:lpstr>
      <vt:lpstr>i                        I</vt:lpstr>
      <vt:lpstr>Important Advisor Behaviors</vt:lpstr>
      <vt:lpstr>Dream Questions  for Students</vt:lpstr>
      <vt:lpstr>Design Phase</vt:lpstr>
      <vt:lpstr>Design Phase Developing an Action Plan</vt:lpstr>
      <vt:lpstr>Design Questions for Students</vt:lpstr>
      <vt:lpstr>Deliver Phase</vt:lpstr>
      <vt:lpstr>Important Advisor  Behaviors</vt:lpstr>
      <vt:lpstr>Deliver Phase Questions for Students</vt:lpstr>
      <vt:lpstr>Ending the Conversation</vt:lpstr>
      <vt:lpstr>Don’t Settle Phase</vt:lpstr>
      <vt:lpstr>PowerPoint Presentation</vt:lpstr>
      <vt:lpstr>Don’t Settle Questions</vt:lpstr>
      <vt:lpstr>Appreciative Advising Course Overview Next Class: January 27 - March 24, 2013 Registration Deadline: December 14, 2012 http://www.ed.sc.edu/conferences/appreciativeadvising/apadv_course.asp  </vt:lpstr>
      <vt:lpstr>Want to learn more?</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Appreciative Advising</dc:title>
  <dc:creator>Jenny Bloom</dc:creator>
  <cp:lastModifiedBy>Windows User</cp:lastModifiedBy>
  <cp:revision>582</cp:revision>
  <cp:lastPrinted>2012-10-02T13:27:56Z</cp:lastPrinted>
  <dcterms:created xsi:type="dcterms:W3CDTF">2007-12-23T20:23:08Z</dcterms:created>
  <dcterms:modified xsi:type="dcterms:W3CDTF">2012-10-24T17:55:05Z</dcterms:modified>
</cp:coreProperties>
</file>